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varScale="1">
        <p:scale>
          <a:sx n="102" d="100"/>
          <a:sy n="102"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E3D2D-B4E3-438B-AED7-8791BD16FC3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250050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E3D2D-B4E3-438B-AED7-8791BD16FC3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70055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E3D2D-B4E3-438B-AED7-8791BD16FC3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32727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E3D2D-B4E3-438B-AED7-8791BD16FC3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44E86-AB4B-459B-9055-E968DAC16A0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0782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E3D2D-B4E3-438B-AED7-8791BD16FC3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302242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2E3D2D-B4E3-438B-AED7-8791BD16FC3A}"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14910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2E3D2D-B4E3-438B-AED7-8791BD16FC3A}"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1359198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E3D2D-B4E3-438B-AED7-8791BD16FC3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3614066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E3D2D-B4E3-438B-AED7-8791BD16FC3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318985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E3D2D-B4E3-438B-AED7-8791BD16FC3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37582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E3D2D-B4E3-438B-AED7-8791BD16FC3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194746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E3D2D-B4E3-438B-AED7-8791BD16FC3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17034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E3D2D-B4E3-438B-AED7-8791BD16FC3A}"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381821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E3D2D-B4E3-438B-AED7-8791BD16FC3A}"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29300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E3D2D-B4E3-438B-AED7-8791BD16FC3A}"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41505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E3D2D-B4E3-438B-AED7-8791BD16FC3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32643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E3D2D-B4E3-438B-AED7-8791BD16FC3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44E86-AB4B-459B-9055-E968DAC16A09}" type="slidenum">
              <a:rPr lang="en-US" smtClean="0"/>
              <a:t>‹#›</a:t>
            </a:fld>
            <a:endParaRPr lang="en-US"/>
          </a:p>
        </p:txBody>
      </p:sp>
    </p:spTree>
    <p:extLst>
      <p:ext uri="{BB962C8B-B14F-4D97-AF65-F5344CB8AC3E}">
        <p14:creationId xmlns:p14="http://schemas.microsoft.com/office/powerpoint/2010/main" val="315464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2E3D2D-B4E3-438B-AED7-8791BD16FC3A}" type="datetimeFigureOut">
              <a:rPr lang="en-US" smtClean="0"/>
              <a:t>5/20/2024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E44E86-AB4B-459B-9055-E968DAC16A09}" type="slidenum">
              <a:rPr lang="en-US" smtClean="0"/>
              <a:t>‹#›</a:t>
            </a:fld>
            <a:endParaRPr lang="en-US"/>
          </a:p>
        </p:txBody>
      </p:sp>
    </p:spTree>
    <p:extLst>
      <p:ext uri="{BB962C8B-B14F-4D97-AF65-F5344CB8AC3E}">
        <p14:creationId xmlns:p14="http://schemas.microsoft.com/office/powerpoint/2010/main" val="20689417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https/www.ecad.eu/FAQ/index.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tevesoawesome/machine_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C015-4A25-D8B6-A443-ED1C5026C65B}"/>
              </a:ext>
            </a:extLst>
          </p:cNvPr>
          <p:cNvSpPr>
            <a:spLocks noGrp="1"/>
          </p:cNvSpPr>
          <p:nvPr>
            <p:ph type="ctrTitle"/>
          </p:nvPr>
        </p:nvSpPr>
        <p:spPr/>
        <p:txBody>
          <a:bodyPr/>
          <a:lstStyle/>
          <a:p>
            <a:r>
              <a:rPr lang="en-US" dirty="0"/>
              <a:t>ClimateWins</a:t>
            </a:r>
          </a:p>
        </p:txBody>
      </p:sp>
      <p:sp>
        <p:nvSpPr>
          <p:cNvPr id="3" name="Subtitle 2">
            <a:extLst>
              <a:ext uri="{FF2B5EF4-FFF2-40B4-BE49-F238E27FC236}">
                <a16:creationId xmlns:a16="http://schemas.microsoft.com/office/drawing/2014/main" id="{7B86DCB7-2C19-19A1-E7EF-1C8E80515256}"/>
              </a:ext>
            </a:extLst>
          </p:cNvPr>
          <p:cNvSpPr>
            <a:spLocks noGrp="1"/>
          </p:cNvSpPr>
          <p:nvPr>
            <p:ph type="subTitle" idx="1"/>
          </p:nvPr>
        </p:nvSpPr>
        <p:spPr/>
        <p:txBody>
          <a:bodyPr/>
          <a:lstStyle/>
          <a:p>
            <a:r>
              <a:rPr lang="en-US" dirty="0"/>
              <a:t>Machine Learning Possible Uses</a:t>
            </a:r>
          </a:p>
          <a:p>
            <a:endParaRPr lang="en-US" dirty="0"/>
          </a:p>
          <a:p>
            <a:r>
              <a:rPr lang="en-US" dirty="0"/>
              <a:t>By Steven So</a:t>
            </a:r>
          </a:p>
        </p:txBody>
      </p:sp>
    </p:spTree>
    <p:extLst>
      <p:ext uri="{BB962C8B-B14F-4D97-AF65-F5344CB8AC3E}">
        <p14:creationId xmlns:p14="http://schemas.microsoft.com/office/powerpoint/2010/main" val="124204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8F28-8E5F-FE7B-63E0-D66D3EF66BEF}"/>
              </a:ext>
            </a:extLst>
          </p:cNvPr>
          <p:cNvSpPr>
            <a:spLocks noGrp="1"/>
          </p:cNvSpPr>
          <p:nvPr>
            <p:ph type="title"/>
          </p:nvPr>
        </p:nvSpPr>
        <p:spPr>
          <a:xfrm>
            <a:off x="913795" y="279661"/>
            <a:ext cx="10353761" cy="1326321"/>
          </a:xfrm>
        </p:spPr>
        <p:txBody>
          <a:bodyPr/>
          <a:lstStyle/>
          <a:p>
            <a:r>
              <a:rPr lang="en-US" dirty="0"/>
              <a:t>Project Objective</a:t>
            </a:r>
          </a:p>
        </p:txBody>
      </p:sp>
      <p:sp>
        <p:nvSpPr>
          <p:cNvPr id="3" name="Content Placeholder 2">
            <a:extLst>
              <a:ext uri="{FF2B5EF4-FFF2-40B4-BE49-F238E27FC236}">
                <a16:creationId xmlns:a16="http://schemas.microsoft.com/office/drawing/2014/main" id="{614DCB84-0025-9E03-9E58-D8E404BACC2B}"/>
              </a:ext>
            </a:extLst>
          </p:cNvPr>
          <p:cNvSpPr>
            <a:spLocks noGrp="1"/>
          </p:cNvSpPr>
          <p:nvPr>
            <p:ph idx="1"/>
          </p:nvPr>
        </p:nvSpPr>
        <p:spPr>
          <a:xfrm>
            <a:off x="913795" y="1389052"/>
            <a:ext cx="10353762" cy="863952"/>
          </a:xfrm>
        </p:spPr>
        <p:txBody>
          <a:bodyPr/>
          <a:lstStyle/>
          <a:p>
            <a:r>
              <a:rPr lang="en-US" dirty="0"/>
              <a:t>In this project, you’ll use machine learning to help predict the consequences of climate change while working as a data analyst at a European nonprofit organization.</a:t>
            </a:r>
          </a:p>
        </p:txBody>
      </p:sp>
      <p:sp>
        <p:nvSpPr>
          <p:cNvPr id="4" name="Title 1">
            <a:extLst>
              <a:ext uri="{FF2B5EF4-FFF2-40B4-BE49-F238E27FC236}">
                <a16:creationId xmlns:a16="http://schemas.microsoft.com/office/drawing/2014/main" id="{F24A1030-B1DD-97EC-F0B0-EBDC4B8C15B4}"/>
              </a:ext>
            </a:extLst>
          </p:cNvPr>
          <p:cNvSpPr txBox="1">
            <a:spLocks/>
          </p:cNvSpPr>
          <p:nvPr/>
        </p:nvSpPr>
        <p:spPr>
          <a:xfrm>
            <a:off x="913794" y="2656786"/>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Project Hypothesis</a:t>
            </a:r>
          </a:p>
        </p:txBody>
      </p:sp>
      <p:sp>
        <p:nvSpPr>
          <p:cNvPr id="6" name="Content Placeholder 2">
            <a:extLst>
              <a:ext uri="{FF2B5EF4-FFF2-40B4-BE49-F238E27FC236}">
                <a16:creationId xmlns:a16="http://schemas.microsoft.com/office/drawing/2014/main" id="{1E9FB477-E15D-7DE5-8855-4D4AA302786A}"/>
              </a:ext>
            </a:extLst>
          </p:cNvPr>
          <p:cNvSpPr txBox="1">
            <a:spLocks/>
          </p:cNvSpPr>
          <p:nvPr/>
        </p:nvSpPr>
        <p:spPr>
          <a:xfrm>
            <a:off x="913794" y="3869871"/>
            <a:ext cx="10353762" cy="26251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Using historical data, we can attempt to predict days that will have bad weather and measure our algorithm’s level of accuracy.</a:t>
            </a:r>
          </a:p>
          <a:p>
            <a:r>
              <a:rPr lang="en-US" dirty="0"/>
              <a:t>Plotting the max and min temperature over time, we can attempt to predict if either are rising or dropping in the future.</a:t>
            </a:r>
          </a:p>
          <a:p>
            <a:r>
              <a:rPr lang="en-US" dirty="0"/>
              <a:t>By observing the temperature mean over time, we may be able to identify changes to that consistency and the direction of those changes.</a:t>
            </a:r>
          </a:p>
        </p:txBody>
      </p:sp>
    </p:spTree>
    <p:extLst>
      <p:ext uri="{BB962C8B-B14F-4D97-AF65-F5344CB8AC3E}">
        <p14:creationId xmlns:p14="http://schemas.microsoft.com/office/powerpoint/2010/main" val="51493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DDBA-E107-12F9-F443-46667A9DE26B}"/>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E9BA862F-9940-336F-2081-3E62C12C6430}"/>
              </a:ext>
            </a:extLst>
          </p:cNvPr>
          <p:cNvSpPr>
            <a:spLocks noGrp="1"/>
          </p:cNvSpPr>
          <p:nvPr>
            <p:ph idx="1"/>
          </p:nvPr>
        </p:nvSpPr>
        <p:spPr>
          <a:xfrm>
            <a:off x="414779" y="2096064"/>
            <a:ext cx="11312165" cy="3695136"/>
          </a:xfrm>
        </p:spPr>
        <p:txBody>
          <a:bodyPr/>
          <a:lstStyle/>
          <a:p>
            <a:r>
              <a:rPr lang="en-US" b="1" dirty="0"/>
              <a:t>Where does the data come from?</a:t>
            </a:r>
          </a:p>
          <a:p>
            <a:pPr lvl="1"/>
            <a:r>
              <a:rPr lang="en-US" dirty="0"/>
              <a:t>The source of the data, comes from the European Climate Assessment &amp; Dataset Project (ECA&amp;D).</a:t>
            </a:r>
          </a:p>
          <a:p>
            <a:pPr lvl="1"/>
            <a:r>
              <a:rPr lang="en-US" dirty="0"/>
              <a:t>The objective of the project is to combine collation of daily series of observations at meteorological stations, quality control, analysis of extremes and dissemination of both the daily data and the analysis result.</a:t>
            </a:r>
          </a:p>
          <a:p>
            <a:pPr lvl="1"/>
            <a:r>
              <a:rPr lang="en-US" dirty="0"/>
              <a:t>The ECA dataset used for this project consists of daily station series obtained from climatological divisions of national Meteorological and Hydrological Services and station series maintained throughout Europe and the Mediterranean.</a:t>
            </a:r>
          </a:p>
        </p:txBody>
      </p:sp>
    </p:spTree>
    <p:extLst>
      <p:ext uri="{BB962C8B-B14F-4D97-AF65-F5344CB8AC3E}">
        <p14:creationId xmlns:p14="http://schemas.microsoft.com/office/powerpoint/2010/main" val="15995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7C7D-86BC-62CA-369F-01C19D3688DD}"/>
              </a:ext>
            </a:extLst>
          </p:cNvPr>
          <p:cNvSpPr>
            <a:spLocks noGrp="1"/>
          </p:cNvSpPr>
          <p:nvPr>
            <p:ph type="title"/>
          </p:nvPr>
        </p:nvSpPr>
        <p:spPr/>
        <p:txBody>
          <a:bodyPr/>
          <a:lstStyle/>
          <a:p>
            <a:r>
              <a:rPr lang="en-US" dirty="0"/>
              <a:t>Possible Biases &amp; Data Accuracy</a:t>
            </a:r>
          </a:p>
        </p:txBody>
      </p:sp>
      <p:sp>
        <p:nvSpPr>
          <p:cNvPr id="3" name="Content Placeholder 2">
            <a:extLst>
              <a:ext uri="{FF2B5EF4-FFF2-40B4-BE49-F238E27FC236}">
                <a16:creationId xmlns:a16="http://schemas.microsoft.com/office/drawing/2014/main" id="{DE0BB13E-C698-93CE-818B-885EC24A86BB}"/>
              </a:ext>
            </a:extLst>
          </p:cNvPr>
          <p:cNvSpPr>
            <a:spLocks noGrp="1"/>
          </p:cNvSpPr>
          <p:nvPr>
            <p:ph idx="1"/>
          </p:nvPr>
        </p:nvSpPr>
        <p:spPr>
          <a:xfrm>
            <a:off x="763571" y="2096064"/>
            <a:ext cx="10671142" cy="3695136"/>
          </a:xfrm>
        </p:spPr>
        <p:txBody>
          <a:bodyPr>
            <a:normAutofit fontScale="92500" lnSpcReduction="20000"/>
          </a:bodyPr>
          <a:lstStyle/>
          <a:p>
            <a:r>
              <a:rPr lang="en-US" dirty="0"/>
              <a:t>The series collected from participating countries do not contain data for the most recent years.</a:t>
            </a:r>
          </a:p>
          <a:p>
            <a:r>
              <a:rPr lang="en-US" dirty="0"/>
              <a:t>Gaps in data/missing data are infilled with observations from nearby stations (Provided they are within 12.5km distance and height differences are less than 25km).</a:t>
            </a:r>
          </a:p>
          <a:p>
            <a:r>
              <a:rPr lang="en-US" dirty="0"/>
              <a:t>Different countries estimate daily average temperatures using different methods and formulas.  Additionally the time intervals for observing min and max temperature differ between countries.</a:t>
            </a:r>
          </a:p>
          <a:p>
            <a:pPr marL="0" indent="0">
              <a:buNone/>
            </a:pPr>
            <a:endParaRPr lang="en-US" dirty="0"/>
          </a:p>
          <a:p>
            <a:r>
              <a:rPr lang="en-US" b="1" dirty="0"/>
              <a:t>Note</a:t>
            </a:r>
            <a:r>
              <a:rPr lang="en-US" dirty="0"/>
              <a:t>: Full disclosure of information can be found on the ECA&amp;D’s FAQ page located here: </a:t>
            </a:r>
            <a:r>
              <a:rPr lang="en-US" dirty="0">
                <a:hlinkClick r:id="rId2"/>
              </a:rPr>
              <a:t>https://www.ecad.eu/FAQ/index.php</a:t>
            </a:r>
            <a:r>
              <a:rPr lang="en-US" dirty="0"/>
              <a:t> </a:t>
            </a:r>
          </a:p>
        </p:txBody>
      </p:sp>
    </p:spTree>
    <p:extLst>
      <p:ext uri="{BB962C8B-B14F-4D97-AF65-F5344CB8AC3E}">
        <p14:creationId xmlns:p14="http://schemas.microsoft.com/office/powerpoint/2010/main" val="223309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C42E-92C9-8A80-280D-96BE355F5415}"/>
              </a:ext>
            </a:extLst>
          </p:cNvPr>
          <p:cNvSpPr>
            <a:spLocks noGrp="1"/>
          </p:cNvSpPr>
          <p:nvPr>
            <p:ph type="title"/>
          </p:nvPr>
        </p:nvSpPr>
        <p:spPr/>
        <p:txBody>
          <a:bodyPr/>
          <a:lstStyle/>
          <a:p>
            <a:r>
              <a:rPr lang="en-US" dirty="0"/>
              <a:t>Optimization Techniques</a:t>
            </a:r>
          </a:p>
        </p:txBody>
      </p:sp>
      <p:sp>
        <p:nvSpPr>
          <p:cNvPr id="3" name="Content Placeholder 2">
            <a:extLst>
              <a:ext uri="{FF2B5EF4-FFF2-40B4-BE49-F238E27FC236}">
                <a16:creationId xmlns:a16="http://schemas.microsoft.com/office/drawing/2014/main" id="{DBBB0226-F2E9-6FFF-3F8C-2B25CFF35AEF}"/>
              </a:ext>
            </a:extLst>
          </p:cNvPr>
          <p:cNvSpPr>
            <a:spLocks noGrp="1"/>
          </p:cNvSpPr>
          <p:nvPr>
            <p:ph idx="1"/>
          </p:nvPr>
        </p:nvSpPr>
        <p:spPr>
          <a:xfrm>
            <a:off x="913795" y="2096064"/>
            <a:ext cx="10353762" cy="1326321"/>
          </a:xfrm>
        </p:spPr>
        <p:txBody>
          <a:bodyPr>
            <a:normAutofit/>
          </a:bodyPr>
          <a:lstStyle/>
          <a:p>
            <a:r>
              <a:rPr lang="en-US" dirty="0"/>
              <a:t>To get a better understanding of the dataset, we created an index for each day of the year and used that information to calculate the temperatures over time and the lost function for different thetas.</a:t>
            </a:r>
          </a:p>
        </p:txBody>
      </p:sp>
      <p:pic>
        <p:nvPicPr>
          <p:cNvPr id="5" name="Picture 4">
            <a:extLst>
              <a:ext uri="{FF2B5EF4-FFF2-40B4-BE49-F238E27FC236}">
                <a16:creationId xmlns:a16="http://schemas.microsoft.com/office/drawing/2014/main" id="{FB1D8404-14C4-EE49-BE2B-7FD42637F83A}"/>
              </a:ext>
            </a:extLst>
          </p:cNvPr>
          <p:cNvPicPr>
            <a:picLocks noChangeAspect="1"/>
          </p:cNvPicPr>
          <p:nvPr/>
        </p:nvPicPr>
        <p:blipFill>
          <a:blip r:embed="rId2"/>
          <a:stretch>
            <a:fillRect/>
          </a:stretch>
        </p:blipFill>
        <p:spPr>
          <a:xfrm>
            <a:off x="508442" y="3745419"/>
            <a:ext cx="3923593" cy="2927757"/>
          </a:xfrm>
          <a:prstGeom prst="rect">
            <a:avLst/>
          </a:prstGeom>
        </p:spPr>
      </p:pic>
      <p:pic>
        <p:nvPicPr>
          <p:cNvPr id="7" name="Picture 6">
            <a:extLst>
              <a:ext uri="{FF2B5EF4-FFF2-40B4-BE49-F238E27FC236}">
                <a16:creationId xmlns:a16="http://schemas.microsoft.com/office/drawing/2014/main" id="{4A3F55D2-3829-99AF-BEE4-F8A56819C37E}"/>
              </a:ext>
            </a:extLst>
          </p:cNvPr>
          <p:cNvPicPr>
            <a:picLocks noChangeAspect="1"/>
          </p:cNvPicPr>
          <p:nvPr/>
        </p:nvPicPr>
        <p:blipFill>
          <a:blip r:embed="rId3"/>
          <a:stretch>
            <a:fillRect/>
          </a:stretch>
        </p:blipFill>
        <p:spPr>
          <a:xfrm>
            <a:off x="8333295" y="3745419"/>
            <a:ext cx="3350263" cy="2924284"/>
          </a:xfrm>
          <a:prstGeom prst="rect">
            <a:avLst/>
          </a:prstGeom>
        </p:spPr>
      </p:pic>
      <p:pic>
        <p:nvPicPr>
          <p:cNvPr id="9" name="Picture 8">
            <a:extLst>
              <a:ext uri="{FF2B5EF4-FFF2-40B4-BE49-F238E27FC236}">
                <a16:creationId xmlns:a16="http://schemas.microsoft.com/office/drawing/2014/main" id="{FF4DC55F-97E9-8230-28D4-DEFDB417C3A1}"/>
              </a:ext>
            </a:extLst>
          </p:cNvPr>
          <p:cNvPicPr>
            <a:picLocks noChangeAspect="1"/>
          </p:cNvPicPr>
          <p:nvPr/>
        </p:nvPicPr>
        <p:blipFill>
          <a:blip r:embed="rId4"/>
          <a:stretch>
            <a:fillRect/>
          </a:stretch>
        </p:blipFill>
        <p:spPr>
          <a:xfrm>
            <a:off x="4732578" y="3745419"/>
            <a:ext cx="3300173" cy="2927757"/>
          </a:xfrm>
          <a:prstGeom prst="rect">
            <a:avLst/>
          </a:prstGeom>
        </p:spPr>
      </p:pic>
    </p:spTree>
    <p:extLst>
      <p:ext uri="{BB962C8B-B14F-4D97-AF65-F5344CB8AC3E}">
        <p14:creationId xmlns:p14="http://schemas.microsoft.com/office/powerpoint/2010/main" val="192923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4EF6-73EF-5922-EB4E-511DF3C106F9}"/>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99DEDC3C-DE75-CC84-14E7-F2F883697817}"/>
              </a:ext>
            </a:extLst>
          </p:cNvPr>
          <p:cNvSpPr>
            <a:spLocks noGrp="1"/>
          </p:cNvSpPr>
          <p:nvPr>
            <p:ph idx="1"/>
          </p:nvPr>
        </p:nvSpPr>
        <p:spPr>
          <a:xfrm>
            <a:off x="913795" y="2096063"/>
            <a:ext cx="6401405" cy="4342443"/>
          </a:xfrm>
        </p:spPr>
        <p:txBody>
          <a:bodyPr>
            <a:normAutofit/>
          </a:bodyPr>
          <a:lstStyle/>
          <a:p>
            <a:r>
              <a:rPr lang="en-US" b="1" dirty="0"/>
              <a:t>K-Nearest Neighbor:</a:t>
            </a:r>
          </a:p>
          <a:p>
            <a:pPr marL="457200" lvl="1" indent="0">
              <a:buNone/>
            </a:pPr>
            <a:r>
              <a:rPr lang="en-US" dirty="0"/>
              <a:t>Technique measuring relative distance of results to create groupings.</a:t>
            </a:r>
          </a:p>
          <a:p>
            <a:r>
              <a:rPr lang="en-US" b="1" dirty="0"/>
              <a:t>Confusion Matrix:</a:t>
            </a:r>
          </a:p>
          <a:p>
            <a:pPr marL="457200" lvl="1" indent="0">
              <a:buNone/>
            </a:pPr>
            <a:r>
              <a:rPr lang="en-US" dirty="0"/>
              <a:t>Displayed results from algorithm to quickly gather if it is making mistakes or is accurate in its conclusions.</a:t>
            </a:r>
          </a:p>
          <a:p>
            <a:r>
              <a:rPr lang="en-US" b="1" dirty="0"/>
              <a:t>Decision Tree:</a:t>
            </a:r>
          </a:p>
          <a:p>
            <a:pPr marL="457200" lvl="1" indent="0">
              <a:buNone/>
            </a:pPr>
            <a:r>
              <a:rPr lang="en-US" dirty="0"/>
              <a:t>Utilized branches of “questions” and “answers” to arrive at a conclusion.</a:t>
            </a:r>
          </a:p>
        </p:txBody>
      </p:sp>
      <p:pic>
        <p:nvPicPr>
          <p:cNvPr id="5" name="Picture 4">
            <a:extLst>
              <a:ext uri="{FF2B5EF4-FFF2-40B4-BE49-F238E27FC236}">
                <a16:creationId xmlns:a16="http://schemas.microsoft.com/office/drawing/2014/main" id="{683AFEED-5F0B-3F29-7E94-1BF36D8D84F0}"/>
              </a:ext>
            </a:extLst>
          </p:cNvPr>
          <p:cNvPicPr>
            <a:picLocks noChangeAspect="1"/>
          </p:cNvPicPr>
          <p:nvPr/>
        </p:nvPicPr>
        <p:blipFill>
          <a:blip r:embed="rId2"/>
          <a:stretch>
            <a:fillRect/>
          </a:stretch>
        </p:blipFill>
        <p:spPr>
          <a:xfrm>
            <a:off x="7837593" y="1895857"/>
            <a:ext cx="2793670" cy="4207666"/>
          </a:xfrm>
          <a:prstGeom prst="rect">
            <a:avLst/>
          </a:prstGeom>
        </p:spPr>
      </p:pic>
    </p:spTree>
    <p:extLst>
      <p:ext uri="{BB962C8B-B14F-4D97-AF65-F5344CB8AC3E}">
        <p14:creationId xmlns:p14="http://schemas.microsoft.com/office/powerpoint/2010/main" val="117772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2DEA-2146-CDD9-F5B2-AA201A4D0B32}"/>
              </a:ext>
            </a:extLst>
          </p:cNvPr>
          <p:cNvSpPr>
            <a:spLocks noGrp="1"/>
          </p:cNvSpPr>
          <p:nvPr>
            <p:ph type="title"/>
          </p:nvPr>
        </p:nvSpPr>
        <p:spPr/>
        <p:txBody>
          <a:bodyPr/>
          <a:lstStyle/>
          <a:p>
            <a:r>
              <a:rPr lang="en-US" dirty="0"/>
              <a:t>Moving Forward</a:t>
            </a:r>
          </a:p>
        </p:txBody>
      </p:sp>
      <p:sp>
        <p:nvSpPr>
          <p:cNvPr id="3" name="Content Placeholder 2">
            <a:extLst>
              <a:ext uri="{FF2B5EF4-FFF2-40B4-BE49-F238E27FC236}">
                <a16:creationId xmlns:a16="http://schemas.microsoft.com/office/drawing/2014/main" id="{065121E0-A8CF-B153-0288-1C105D31A1D8}"/>
              </a:ext>
            </a:extLst>
          </p:cNvPr>
          <p:cNvSpPr>
            <a:spLocks noGrp="1"/>
          </p:cNvSpPr>
          <p:nvPr>
            <p:ph idx="1"/>
          </p:nvPr>
        </p:nvSpPr>
        <p:spPr/>
        <p:txBody>
          <a:bodyPr/>
          <a:lstStyle/>
          <a:p>
            <a:r>
              <a:rPr lang="en-US" dirty="0"/>
              <a:t>Of the methods used, the Decision Tree Algorithm looks to be the most promising and applicable to </a:t>
            </a:r>
            <a:r>
              <a:rPr lang="en-US" dirty="0" err="1"/>
              <a:t>ClimateWin’s</a:t>
            </a:r>
            <a:r>
              <a:rPr lang="en-US" dirty="0"/>
              <a:t> end goals.</a:t>
            </a:r>
          </a:p>
          <a:p>
            <a:r>
              <a:rPr lang="en-US" dirty="0"/>
              <a:t>The results from the Confusion Matrix are promising, showing a high rate of accuracy from our Machine Learning Model.</a:t>
            </a:r>
          </a:p>
          <a:p>
            <a:r>
              <a:rPr lang="en-US" dirty="0"/>
              <a:t>Some possible future analysis may include determining which months have the most ideal weather days, and which months would have the worse.</a:t>
            </a:r>
          </a:p>
        </p:txBody>
      </p:sp>
    </p:spTree>
    <p:extLst>
      <p:ext uri="{BB962C8B-B14F-4D97-AF65-F5344CB8AC3E}">
        <p14:creationId xmlns:p14="http://schemas.microsoft.com/office/powerpoint/2010/main" val="348080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0BB4-9ADF-5E74-CEA3-1150E175759A}"/>
              </a:ext>
            </a:extLst>
          </p:cNvPr>
          <p:cNvSpPr>
            <a:spLocks noGrp="1"/>
          </p:cNvSpPr>
          <p:nvPr>
            <p:ph type="title"/>
          </p:nvPr>
        </p:nvSpPr>
        <p:spPr>
          <a:xfrm>
            <a:off x="913795" y="1995340"/>
            <a:ext cx="10353761" cy="1326321"/>
          </a:xfrm>
        </p:spPr>
        <p:txBody>
          <a:bodyPr>
            <a:normAutofit/>
          </a:bodyPr>
          <a:lstStyle/>
          <a:p>
            <a:r>
              <a:rPr lang="en-US" sz="4800" dirty="0"/>
              <a:t>Questions?</a:t>
            </a:r>
          </a:p>
        </p:txBody>
      </p:sp>
    </p:spTree>
    <p:extLst>
      <p:ext uri="{BB962C8B-B14F-4D97-AF65-F5344CB8AC3E}">
        <p14:creationId xmlns:p14="http://schemas.microsoft.com/office/powerpoint/2010/main" val="59556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2446-00A6-4E17-8D87-A5A6FC79561A}"/>
              </a:ext>
            </a:extLst>
          </p:cNvPr>
          <p:cNvSpPr>
            <a:spLocks noGrp="1"/>
          </p:cNvSpPr>
          <p:nvPr>
            <p:ph type="title"/>
          </p:nvPr>
        </p:nvSpPr>
        <p:spPr>
          <a:xfrm>
            <a:off x="913794" y="2536312"/>
            <a:ext cx="10353761" cy="1326321"/>
          </a:xfrm>
        </p:spPr>
        <p:txBody>
          <a:bodyPr>
            <a:normAutofit/>
          </a:bodyPr>
          <a:lstStyle/>
          <a:p>
            <a:r>
              <a:rPr lang="en-US" sz="4800" dirty="0"/>
              <a:t>Thank You!</a:t>
            </a:r>
          </a:p>
        </p:txBody>
      </p:sp>
      <p:sp>
        <p:nvSpPr>
          <p:cNvPr id="3" name="Content Placeholder 2">
            <a:extLst>
              <a:ext uri="{FF2B5EF4-FFF2-40B4-BE49-F238E27FC236}">
                <a16:creationId xmlns:a16="http://schemas.microsoft.com/office/drawing/2014/main" id="{57DB3847-0F1D-8E1C-29B9-DBF041A0A465}"/>
              </a:ext>
            </a:extLst>
          </p:cNvPr>
          <p:cNvSpPr>
            <a:spLocks noGrp="1"/>
          </p:cNvSpPr>
          <p:nvPr>
            <p:ph idx="1"/>
          </p:nvPr>
        </p:nvSpPr>
        <p:spPr>
          <a:xfrm>
            <a:off x="913795" y="5203596"/>
            <a:ext cx="10353762" cy="587604"/>
          </a:xfrm>
        </p:spPr>
        <p:txBody>
          <a:bodyPr>
            <a:normAutofit fontScale="92500"/>
          </a:bodyPr>
          <a:lstStyle/>
          <a:p>
            <a:pPr marL="0" indent="0">
              <a:buNone/>
            </a:pPr>
            <a:r>
              <a:rPr lang="en-US" dirty="0"/>
              <a:t>This presentation, its data, and project materials can be found at the following </a:t>
            </a:r>
            <a:r>
              <a:rPr lang="en-US" dirty="0">
                <a:hlinkClick r:id="rId2"/>
              </a:rPr>
              <a:t>GitHub page</a:t>
            </a:r>
            <a:endParaRPr lang="en-US" dirty="0"/>
          </a:p>
        </p:txBody>
      </p:sp>
    </p:spTree>
    <p:extLst>
      <p:ext uri="{BB962C8B-B14F-4D97-AF65-F5344CB8AC3E}">
        <p14:creationId xmlns:p14="http://schemas.microsoft.com/office/powerpoint/2010/main" val="16545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6558</TotalTime>
  <Words>503</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ClimateWins</vt:lpstr>
      <vt:lpstr>Project Objective</vt:lpstr>
      <vt:lpstr>About the Data</vt:lpstr>
      <vt:lpstr>Possible Biases &amp; Data Accuracy</vt:lpstr>
      <vt:lpstr>Optimization Techniques</vt:lpstr>
      <vt:lpstr>Supervised Learning</vt:lpstr>
      <vt:lpstr>Moving Forward</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ClimateWins</dc:title>
  <dc:creator>Steven So</dc:creator>
  <cp:lastModifiedBy>Steven So</cp:lastModifiedBy>
  <cp:revision>3</cp:revision>
  <dcterms:created xsi:type="dcterms:W3CDTF">2024-04-14T00:23:15Z</dcterms:created>
  <dcterms:modified xsi:type="dcterms:W3CDTF">2024-05-21T03:23:03Z</dcterms:modified>
</cp:coreProperties>
</file>