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9.xml" ContentType="application/vnd.openxmlformats-officedocument.theme+xml"/>
  <Override PartName="/ppt/theme/theme12.xml" ContentType="application/vnd.openxmlformats-officedocument.theme+xml"/>
  <Override PartName="/ppt/theme/theme11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4.png" ContentType="image/png"/>
  <Override PartName="/ppt/media/image13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0.png" ContentType="image/png"/>
  <Override PartName="/ppt/media/image11.png" ContentType="image/png"/>
  <Override PartName="/ppt/media/image12.png" ContentType="image/png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slide" Target="slides/slide21.xml"/><Relationship Id="rId3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89600" cy="6866640"/>
            <a:chOff x="0" y="-8640"/>
            <a:chExt cx="1218960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6040" cy="28422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2520" y="-8640"/>
            <a:ext cx="12187080" cy="6866640"/>
            <a:chOff x="2520" y="-8640"/>
            <a:chExt cx="1218708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2520" y="2520"/>
              <a:ext cx="840240" cy="5663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roup 1"/>
          <p:cNvGrpSpPr/>
          <p:nvPr/>
        </p:nvGrpSpPr>
        <p:grpSpPr>
          <a:xfrm>
            <a:off x="0" y="-8640"/>
            <a:ext cx="12189240" cy="6866640"/>
            <a:chOff x="0" y="-8640"/>
            <a:chExt cx="12189240" cy="6866640"/>
          </a:xfrm>
        </p:grpSpPr>
        <p:sp>
          <p:nvSpPr>
            <p:cNvPr id="54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3" name="CustomShape 4"/>
            <p:cNvSpPr/>
            <p:nvPr/>
          </p:nvSpPr>
          <p:spPr>
            <a:xfrm>
              <a:off x="9181440" y="-8640"/>
              <a:ext cx="3004560" cy="68637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4" name="CustomShape 5"/>
            <p:cNvSpPr/>
            <p:nvPr/>
          </p:nvSpPr>
          <p:spPr>
            <a:xfrm>
              <a:off x="9603360" y="-8640"/>
              <a:ext cx="2585520" cy="68637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5" name="CustomShape 6"/>
            <p:cNvSpPr/>
            <p:nvPr/>
          </p:nvSpPr>
          <p:spPr>
            <a:xfrm>
              <a:off x="8932320" y="3048120"/>
              <a:ext cx="3256920" cy="3807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6" name="CustomShape 7"/>
            <p:cNvSpPr/>
            <p:nvPr/>
          </p:nvSpPr>
          <p:spPr>
            <a:xfrm>
              <a:off x="9334440" y="-8640"/>
              <a:ext cx="2851560" cy="68637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7" name="CustomShape 8"/>
            <p:cNvSpPr/>
            <p:nvPr/>
          </p:nvSpPr>
          <p:spPr>
            <a:xfrm>
              <a:off x="10898640" y="-8640"/>
              <a:ext cx="1287360" cy="68637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8" name="CustomShape 9"/>
            <p:cNvSpPr/>
            <p:nvPr/>
          </p:nvSpPr>
          <p:spPr>
            <a:xfrm>
              <a:off x="10938960" y="-8640"/>
              <a:ext cx="1247040" cy="68637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9" name="CustomShape 10"/>
            <p:cNvSpPr/>
            <p:nvPr/>
          </p:nvSpPr>
          <p:spPr>
            <a:xfrm>
              <a:off x="10371600" y="3589920"/>
              <a:ext cx="1814400" cy="3265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0" name="CustomShape 11"/>
            <p:cNvSpPr/>
            <p:nvPr/>
          </p:nvSpPr>
          <p:spPr>
            <a:xfrm>
              <a:off x="0" y="4013280"/>
              <a:ext cx="445680" cy="28418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551" name="Group 12"/>
          <p:cNvGrpSpPr/>
          <p:nvPr/>
        </p:nvGrpSpPr>
        <p:grpSpPr>
          <a:xfrm>
            <a:off x="2880" y="-8640"/>
            <a:ext cx="12186360" cy="6866640"/>
            <a:chOff x="2880" y="-8640"/>
            <a:chExt cx="12186360" cy="6866640"/>
          </a:xfrm>
        </p:grpSpPr>
        <p:sp>
          <p:nvSpPr>
            <p:cNvPr id="55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5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54" name="CustomShape 15"/>
            <p:cNvSpPr/>
            <p:nvPr/>
          </p:nvSpPr>
          <p:spPr>
            <a:xfrm>
              <a:off x="9181440" y="-8640"/>
              <a:ext cx="3004560" cy="68637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5" name="CustomShape 16"/>
            <p:cNvSpPr/>
            <p:nvPr/>
          </p:nvSpPr>
          <p:spPr>
            <a:xfrm>
              <a:off x="9603360" y="-8640"/>
              <a:ext cx="2585520" cy="68637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6" name="CustomShape 17"/>
            <p:cNvSpPr/>
            <p:nvPr/>
          </p:nvSpPr>
          <p:spPr>
            <a:xfrm>
              <a:off x="8932320" y="3048120"/>
              <a:ext cx="3256920" cy="3807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7" name="CustomShape 18"/>
            <p:cNvSpPr/>
            <p:nvPr/>
          </p:nvSpPr>
          <p:spPr>
            <a:xfrm>
              <a:off x="9334440" y="-8640"/>
              <a:ext cx="2851560" cy="68637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8" name="CustomShape 19"/>
            <p:cNvSpPr/>
            <p:nvPr/>
          </p:nvSpPr>
          <p:spPr>
            <a:xfrm>
              <a:off x="10898640" y="-8640"/>
              <a:ext cx="1287360" cy="68637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9" name="CustomShape 20"/>
            <p:cNvSpPr/>
            <p:nvPr/>
          </p:nvSpPr>
          <p:spPr>
            <a:xfrm>
              <a:off x="10938960" y="-8640"/>
              <a:ext cx="1247040" cy="68637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0" name="CustomShape 21"/>
            <p:cNvSpPr/>
            <p:nvPr/>
          </p:nvSpPr>
          <p:spPr>
            <a:xfrm>
              <a:off x="10371600" y="3589920"/>
              <a:ext cx="1814400" cy="3265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1" name="CustomShape 22"/>
            <p:cNvSpPr/>
            <p:nvPr/>
          </p:nvSpPr>
          <p:spPr>
            <a:xfrm rot="10800000">
              <a:off x="2880" y="2880"/>
              <a:ext cx="839880" cy="5663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56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roup 1"/>
          <p:cNvGrpSpPr/>
          <p:nvPr/>
        </p:nvGrpSpPr>
        <p:grpSpPr>
          <a:xfrm>
            <a:off x="0" y="-8640"/>
            <a:ext cx="12189240" cy="6866640"/>
            <a:chOff x="0" y="-8640"/>
            <a:chExt cx="12189240" cy="6866640"/>
          </a:xfrm>
        </p:grpSpPr>
        <p:sp>
          <p:nvSpPr>
            <p:cNvPr id="60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0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03" name="CustomShape 4"/>
            <p:cNvSpPr/>
            <p:nvPr/>
          </p:nvSpPr>
          <p:spPr>
            <a:xfrm>
              <a:off x="9181440" y="-8640"/>
              <a:ext cx="3004560" cy="68637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4" name="CustomShape 5"/>
            <p:cNvSpPr/>
            <p:nvPr/>
          </p:nvSpPr>
          <p:spPr>
            <a:xfrm>
              <a:off x="9603360" y="-8640"/>
              <a:ext cx="2585520" cy="68637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5" name="CustomShape 6"/>
            <p:cNvSpPr/>
            <p:nvPr/>
          </p:nvSpPr>
          <p:spPr>
            <a:xfrm>
              <a:off x="8932320" y="3048120"/>
              <a:ext cx="3256920" cy="3807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6" name="CustomShape 7"/>
            <p:cNvSpPr/>
            <p:nvPr/>
          </p:nvSpPr>
          <p:spPr>
            <a:xfrm>
              <a:off x="9334440" y="-8640"/>
              <a:ext cx="2851560" cy="68637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7" name="CustomShape 8"/>
            <p:cNvSpPr/>
            <p:nvPr/>
          </p:nvSpPr>
          <p:spPr>
            <a:xfrm>
              <a:off x="10898640" y="-8640"/>
              <a:ext cx="1287360" cy="68637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8" name="CustomShape 9"/>
            <p:cNvSpPr/>
            <p:nvPr/>
          </p:nvSpPr>
          <p:spPr>
            <a:xfrm>
              <a:off x="10938960" y="-8640"/>
              <a:ext cx="1247040" cy="68637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9" name="CustomShape 10"/>
            <p:cNvSpPr/>
            <p:nvPr/>
          </p:nvSpPr>
          <p:spPr>
            <a:xfrm>
              <a:off x="10371600" y="3589920"/>
              <a:ext cx="1814400" cy="3265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0" name="CustomShape 11"/>
            <p:cNvSpPr/>
            <p:nvPr/>
          </p:nvSpPr>
          <p:spPr>
            <a:xfrm>
              <a:off x="0" y="4013280"/>
              <a:ext cx="445680" cy="28418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611" name="Group 12"/>
          <p:cNvGrpSpPr/>
          <p:nvPr/>
        </p:nvGrpSpPr>
        <p:grpSpPr>
          <a:xfrm>
            <a:off x="2880" y="-8640"/>
            <a:ext cx="12186360" cy="6866640"/>
            <a:chOff x="2880" y="-8640"/>
            <a:chExt cx="12186360" cy="6866640"/>
          </a:xfrm>
        </p:grpSpPr>
        <p:sp>
          <p:nvSpPr>
            <p:cNvPr id="6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14" name="CustomShape 15"/>
            <p:cNvSpPr/>
            <p:nvPr/>
          </p:nvSpPr>
          <p:spPr>
            <a:xfrm>
              <a:off x="9181440" y="-8640"/>
              <a:ext cx="3004560" cy="68637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5" name="CustomShape 16"/>
            <p:cNvSpPr/>
            <p:nvPr/>
          </p:nvSpPr>
          <p:spPr>
            <a:xfrm>
              <a:off x="9603360" y="-8640"/>
              <a:ext cx="2585520" cy="68637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6" name="CustomShape 17"/>
            <p:cNvSpPr/>
            <p:nvPr/>
          </p:nvSpPr>
          <p:spPr>
            <a:xfrm>
              <a:off x="8932320" y="3048120"/>
              <a:ext cx="3256920" cy="3807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7" name="CustomShape 18"/>
            <p:cNvSpPr/>
            <p:nvPr/>
          </p:nvSpPr>
          <p:spPr>
            <a:xfrm>
              <a:off x="9334440" y="-8640"/>
              <a:ext cx="2851560" cy="68637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8" name="CustomShape 19"/>
            <p:cNvSpPr/>
            <p:nvPr/>
          </p:nvSpPr>
          <p:spPr>
            <a:xfrm>
              <a:off x="10898640" y="-8640"/>
              <a:ext cx="1287360" cy="68637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9" name="CustomShape 20"/>
            <p:cNvSpPr/>
            <p:nvPr/>
          </p:nvSpPr>
          <p:spPr>
            <a:xfrm>
              <a:off x="10938960" y="-8640"/>
              <a:ext cx="1247040" cy="68637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20" name="CustomShape 21"/>
            <p:cNvSpPr/>
            <p:nvPr/>
          </p:nvSpPr>
          <p:spPr>
            <a:xfrm>
              <a:off x="10371600" y="3589920"/>
              <a:ext cx="1814400" cy="3265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21" name="CustomShape 22"/>
            <p:cNvSpPr/>
            <p:nvPr/>
          </p:nvSpPr>
          <p:spPr>
            <a:xfrm rot="10800000">
              <a:off x="2880" y="2880"/>
              <a:ext cx="839880" cy="5663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6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roup 1"/>
          <p:cNvGrpSpPr/>
          <p:nvPr/>
        </p:nvGrpSpPr>
        <p:grpSpPr>
          <a:xfrm>
            <a:off x="0" y="-8640"/>
            <a:ext cx="12189240" cy="6866640"/>
            <a:chOff x="0" y="-8640"/>
            <a:chExt cx="12189240" cy="6866640"/>
          </a:xfrm>
        </p:grpSpPr>
        <p:sp>
          <p:nvSpPr>
            <p:cNvPr id="6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3" name="CustomShape 4"/>
            <p:cNvSpPr/>
            <p:nvPr/>
          </p:nvSpPr>
          <p:spPr>
            <a:xfrm>
              <a:off x="9181440" y="-8640"/>
              <a:ext cx="3004560" cy="68637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4" name="CustomShape 5"/>
            <p:cNvSpPr/>
            <p:nvPr/>
          </p:nvSpPr>
          <p:spPr>
            <a:xfrm>
              <a:off x="9603360" y="-8640"/>
              <a:ext cx="2585520" cy="68637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5" name="CustomShape 6"/>
            <p:cNvSpPr/>
            <p:nvPr/>
          </p:nvSpPr>
          <p:spPr>
            <a:xfrm>
              <a:off x="8932320" y="3048120"/>
              <a:ext cx="3256920" cy="3807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6" name="CustomShape 7"/>
            <p:cNvSpPr/>
            <p:nvPr/>
          </p:nvSpPr>
          <p:spPr>
            <a:xfrm>
              <a:off x="9334440" y="-8640"/>
              <a:ext cx="2851560" cy="68637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7" name="CustomShape 8"/>
            <p:cNvSpPr/>
            <p:nvPr/>
          </p:nvSpPr>
          <p:spPr>
            <a:xfrm>
              <a:off x="10898640" y="-8640"/>
              <a:ext cx="1287360" cy="68637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8" name="CustomShape 9"/>
            <p:cNvSpPr/>
            <p:nvPr/>
          </p:nvSpPr>
          <p:spPr>
            <a:xfrm>
              <a:off x="10938960" y="-8640"/>
              <a:ext cx="1247040" cy="68637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9" name="CustomShape 10"/>
            <p:cNvSpPr/>
            <p:nvPr/>
          </p:nvSpPr>
          <p:spPr>
            <a:xfrm>
              <a:off x="10371600" y="3589920"/>
              <a:ext cx="1814400" cy="3265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0" name="CustomShape 11"/>
            <p:cNvSpPr/>
            <p:nvPr/>
          </p:nvSpPr>
          <p:spPr>
            <a:xfrm>
              <a:off x="0" y="4013280"/>
              <a:ext cx="445680" cy="28418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671" name="Group 12"/>
          <p:cNvGrpSpPr/>
          <p:nvPr/>
        </p:nvGrpSpPr>
        <p:grpSpPr>
          <a:xfrm>
            <a:off x="2880" y="-8640"/>
            <a:ext cx="12186360" cy="6866640"/>
            <a:chOff x="2880" y="-8640"/>
            <a:chExt cx="12186360" cy="6866640"/>
          </a:xfrm>
        </p:grpSpPr>
        <p:sp>
          <p:nvSpPr>
            <p:cNvPr id="6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74" name="CustomShape 15"/>
            <p:cNvSpPr/>
            <p:nvPr/>
          </p:nvSpPr>
          <p:spPr>
            <a:xfrm>
              <a:off x="9181440" y="-8640"/>
              <a:ext cx="3004560" cy="68637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5" name="CustomShape 16"/>
            <p:cNvSpPr/>
            <p:nvPr/>
          </p:nvSpPr>
          <p:spPr>
            <a:xfrm>
              <a:off x="9603360" y="-8640"/>
              <a:ext cx="2585520" cy="68637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6" name="CustomShape 17"/>
            <p:cNvSpPr/>
            <p:nvPr/>
          </p:nvSpPr>
          <p:spPr>
            <a:xfrm>
              <a:off x="8932320" y="3048120"/>
              <a:ext cx="3256920" cy="3807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7" name="CustomShape 18"/>
            <p:cNvSpPr/>
            <p:nvPr/>
          </p:nvSpPr>
          <p:spPr>
            <a:xfrm>
              <a:off x="9334440" y="-8640"/>
              <a:ext cx="2851560" cy="68637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8" name="CustomShape 19"/>
            <p:cNvSpPr/>
            <p:nvPr/>
          </p:nvSpPr>
          <p:spPr>
            <a:xfrm>
              <a:off x="10898640" y="-8640"/>
              <a:ext cx="1287360" cy="68637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9" name="CustomShape 20"/>
            <p:cNvSpPr/>
            <p:nvPr/>
          </p:nvSpPr>
          <p:spPr>
            <a:xfrm>
              <a:off x="10938960" y="-8640"/>
              <a:ext cx="1247040" cy="68637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0" name="CustomShape 21"/>
            <p:cNvSpPr/>
            <p:nvPr/>
          </p:nvSpPr>
          <p:spPr>
            <a:xfrm>
              <a:off x="10371600" y="3589920"/>
              <a:ext cx="1814400" cy="3265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1" name="CustomShape 22"/>
            <p:cNvSpPr/>
            <p:nvPr/>
          </p:nvSpPr>
          <p:spPr>
            <a:xfrm rot="10800000">
              <a:off x="2880" y="2880"/>
              <a:ext cx="839880" cy="5663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68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89600" cy="6866640"/>
            <a:chOff x="0" y="-8640"/>
            <a:chExt cx="1218960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6040" cy="28422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71" name="Group 12"/>
          <p:cNvGrpSpPr/>
          <p:nvPr/>
        </p:nvGrpSpPr>
        <p:grpSpPr>
          <a:xfrm>
            <a:off x="2520" y="-8640"/>
            <a:ext cx="12187080" cy="6866640"/>
            <a:chOff x="2520" y="-8640"/>
            <a:chExt cx="12187080" cy="6866640"/>
          </a:xfrm>
        </p:grpSpPr>
        <p:sp>
          <p:nvSpPr>
            <p:cNvPr id="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4" name="CustomShape 15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5" name="CustomShape 16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6" name="CustomShape 17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7" name="CustomShape 18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8" name="CustomShape 19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9" name="CustomShape 20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0" name="CustomShape 21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1" name="CustomShape 22"/>
            <p:cNvSpPr/>
            <p:nvPr/>
          </p:nvSpPr>
          <p:spPr>
            <a:xfrm rot="10800000">
              <a:off x="2520" y="2520"/>
              <a:ext cx="840240" cy="5663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8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"/>
          <p:cNvGrpSpPr/>
          <p:nvPr/>
        </p:nvGrpSpPr>
        <p:grpSpPr>
          <a:xfrm>
            <a:off x="0" y="-8640"/>
            <a:ext cx="12189600" cy="6866640"/>
            <a:chOff x="0" y="-8640"/>
            <a:chExt cx="12189600" cy="6866640"/>
          </a:xfrm>
        </p:grpSpPr>
        <p:sp>
          <p:nvSpPr>
            <p:cNvPr id="12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3" name="CustomShape 4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5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6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6" name="CustomShape 7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7" name="CustomShape 8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8" name="CustomShape 9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9" name="CustomShape 10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0" name="CustomShape 11"/>
            <p:cNvSpPr/>
            <p:nvPr/>
          </p:nvSpPr>
          <p:spPr>
            <a:xfrm>
              <a:off x="0" y="4013280"/>
              <a:ext cx="446040" cy="28422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31" name="Group 12"/>
          <p:cNvGrpSpPr/>
          <p:nvPr/>
        </p:nvGrpSpPr>
        <p:grpSpPr>
          <a:xfrm>
            <a:off x="2520" y="-8640"/>
            <a:ext cx="12187080" cy="6866640"/>
            <a:chOff x="2520" y="-8640"/>
            <a:chExt cx="12187080" cy="6866640"/>
          </a:xfrm>
        </p:grpSpPr>
        <p:sp>
          <p:nvSpPr>
            <p:cNvPr id="13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4" name="CustomShape 15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5" name="CustomShape 16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6" name="CustomShape 17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7" name="CustomShape 18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8" name="CustomShape 19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9" name="CustomShape 20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0" name="CustomShape 21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1" name="CustomShape 22"/>
            <p:cNvSpPr/>
            <p:nvPr/>
          </p:nvSpPr>
          <p:spPr>
            <a:xfrm rot="10800000">
              <a:off x="2520" y="2520"/>
              <a:ext cx="840240" cy="5663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4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"/>
          <p:cNvGrpSpPr/>
          <p:nvPr/>
        </p:nvGrpSpPr>
        <p:grpSpPr>
          <a:xfrm>
            <a:off x="0" y="-8640"/>
            <a:ext cx="12189600" cy="6866640"/>
            <a:chOff x="0" y="-8640"/>
            <a:chExt cx="12189600" cy="6866640"/>
          </a:xfrm>
        </p:grpSpPr>
        <p:sp>
          <p:nvSpPr>
            <p:cNvPr id="18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3" name="CustomShape 4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4" name="CustomShape 5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5" name="CustomShape 6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6" name="CustomShape 7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7" name="CustomShape 8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8" name="CustomShape 9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9" name="CustomShape 10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0" name="CustomShape 11"/>
            <p:cNvSpPr/>
            <p:nvPr/>
          </p:nvSpPr>
          <p:spPr>
            <a:xfrm>
              <a:off x="0" y="4013280"/>
              <a:ext cx="446040" cy="28422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91" name="Group 12"/>
          <p:cNvGrpSpPr/>
          <p:nvPr/>
        </p:nvGrpSpPr>
        <p:grpSpPr>
          <a:xfrm>
            <a:off x="2520" y="-8640"/>
            <a:ext cx="12187080" cy="6866640"/>
            <a:chOff x="2520" y="-8640"/>
            <a:chExt cx="12187080" cy="6866640"/>
          </a:xfrm>
        </p:grpSpPr>
        <p:sp>
          <p:nvSpPr>
            <p:cNvPr id="19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4" name="CustomShape 15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5" name="CustomShape 16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6" name="CustomShape 17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7" name="CustomShape 18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8" name="CustomShape 19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9" name="CustomShape 20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0" name="CustomShape 21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1" name="CustomShape 22"/>
            <p:cNvSpPr/>
            <p:nvPr/>
          </p:nvSpPr>
          <p:spPr>
            <a:xfrm rot="10800000">
              <a:off x="2520" y="2520"/>
              <a:ext cx="840240" cy="5663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0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oup 1"/>
          <p:cNvGrpSpPr/>
          <p:nvPr/>
        </p:nvGrpSpPr>
        <p:grpSpPr>
          <a:xfrm>
            <a:off x="0" y="-8640"/>
            <a:ext cx="12189600" cy="6866640"/>
            <a:chOff x="0" y="-8640"/>
            <a:chExt cx="12189600" cy="6866640"/>
          </a:xfrm>
        </p:grpSpPr>
        <p:sp>
          <p:nvSpPr>
            <p:cNvPr id="24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3" name="CustomShape 4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4" name="CustomShape 5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5" name="CustomShape 6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6" name="CustomShape 7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7" name="CustomShape 8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8" name="CustomShape 9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9" name="CustomShape 10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0" name="CustomShape 11"/>
            <p:cNvSpPr/>
            <p:nvPr/>
          </p:nvSpPr>
          <p:spPr>
            <a:xfrm>
              <a:off x="0" y="4013280"/>
              <a:ext cx="446040" cy="28422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251" name="Group 12"/>
          <p:cNvGrpSpPr/>
          <p:nvPr/>
        </p:nvGrpSpPr>
        <p:grpSpPr>
          <a:xfrm>
            <a:off x="2520" y="-8640"/>
            <a:ext cx="12187080" cy="6866640"/>
            <a:chOff x="2520" y="-8640"/>
            <a:chExt cx="12187080" cy="6866640"/>
          </a:xfrm>
        </p:grpSpPr>
        <p:sp>
          <p:nvSpPr>
            <p:cNvPr id="25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5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54" name="CustomShape 15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5" name="CustomShape 16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6" name="CustomShape 17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7" name="CustomShape 18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8" name="CustomShape 19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9" name="CustomShape 20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0" name="CustomShape 21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1" name="CustomShape 22"/>
            <p:cNvSpPr/>
            <p:nvPr/>
          </p:nvSpPr>
          <p:spPr>
            <a:xfrm rot="10800000">
              <a:off x="2520" y="2520"/>
              <a:ext cx="840240" cy="5663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6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roup 1"/>
          <p:cNvGrpSpPr/>
          <p:nvPr/>
        </p:nvGrpSpPr>
        <p:grpSpPr>
          <a:xfrm>
            <a:off x="0" y="-8640"/>
            <a:ext cx="12189600" cy="6866640"/>
            <a:chOff x="0" y="-8640"/>
            <a:chExt cx="12189600" cy="6866640"/>
          </a:xfrm>
        </p:grpSpPr>
        <p:sp>
          <p:nvSpPr>
            <p:cNvPr id="30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0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03" name="CustomShape 4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4" name="CustomShape 5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5" name="CustomShape 6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6" name="CustomShape 7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7" name="CustomShape 8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8" name="CustomShape 9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9" name="CustomShape 10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0" name="CustomShape 11"/>
            <p:cNvSpPr/>
            <p:nvPr/>
          </p:nvSpPr>
          <p:spPr>
            <a:xfrm>
              <a:off x="0" y="4013280"/>
              <a:ext cx="446040" cy="28422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11" name="Group 12"/>
          <p:cNvGrpSpPr/>
          <p:nvPr/>
        </p:nvGrpSpPr>
        <p:grpSpPr>
          <a:xfrm>
            <a:off x="2520" y="-8640"/>
            <a:ext cx="12187080" cy="6866640"/>
            <a:chOff x="2520" y="-8640"/>
            <a:chExt cx="12187080" cy="6866640"/>
          </a:xfrm>
        </p:grpSpPr>
        <p:sp>
          <p:nvSpPr>
            <p:cNvPr id="3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14" name="CustomShape 15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5" name="CustomShape 16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6" name="CustomShape 17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7" name="CustomShape 18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8" name="CustomShape 19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9" name="CustomShape 20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0" name="CustomShape 21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1" name="CustomShape 22"/>
            <p:cNvSpPr/>
            <p:nvPr/>
          </p:nvSpPr>
          <p:spPr>
            <a:xfrm rot="10800000">
              <a:off x="2520" y="2520"/>
              <a:ext cx="840240" cy="5663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3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roup 1"/>
          <p:cNvGrpSpPr/>
          <p:nvPr/>
        </p:nvGrpSpPr>
        <p:grpSpPr>
          <a:xfrm>
            <a:off x="0" y="-8640"/>
            <a:ext cx="12189600" cy="6866640"/>
            <a:chOff x="0" y="-8640"/>
            <a:chExt cx="12189600" cy="6866640"/>
          </a:xfrm>
        </p:grpSpPr>
        <p:sp>
          <p:nvSpPr>
            <p:cNvPr id="3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63" name="CustomShape 4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4" name="CustomShape 5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5" name="CustomShape 6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6" name="CustomShape 7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7" name="CustomShape 8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8" name="CustomShape 9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9" name="CustomShape 10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0" name="CustomShape 11"/>
            <p:cNvSpPr/>
            <p:nvPr/>
          </p:nvSpPr>
          <p:spPr>
            <a:xfrm>
              <a:off x="0" y="4013280"/>
              <a:ext cx="446040" cy="28422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71" name="Group 12"/>
          <p:cNvGrpSpPr/>
          <p:nvPr/>
        </p:nvGrpSpPr>
        <p:grpSpPr>
          <a:xfrm>
            <a:off x="2520" y="-8640"/>
            <a:ext cx="12187080" cy="6866640"/>
            <a:chOff x="2520" y="-8640"/>
            <a:chExt cx="12187080" cy="6866640"/>
          </a:xfrm>
        </p:grpSpPr>
        <p:sp>
          <p:nvSpPr>
            <p:cNvPr id="3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74" name="CustomShape 15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5" name="CustomShape 16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6" name="CustomShape 17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7" name="CustomShape 18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8" name="CustomShape 19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9" name="CustomShape 20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0" name="CustomShape 21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1" name="CustomShape 22"/>
            <p:cNvSpPr/>
            <p:nvPr/>
          </p:nvSpPr>
          <p:spPr>
            <a:xfrm rot="10800000">
              <a:off x="2520" y="2520"/>
              <a:ext cx="840240" cy="5663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38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roup 1"/>
          <p:cNvGrpSpPr/>
          <p:nvPr/>
        </p:nvGrpSpPr>
        <p:grpSpPr>
          <a:xfrm>
            <a:off x="0" y="-8640"/>
            <a:ext cx="12189600" cy="6866640"/>
            <a:chOff x="0" y="-8640"/>
            <a:chExt cx="12189600" cy="6866640"/>
          </a:xfrm>
        </p:grpSpPr>
        <p:sp>
          <p:nvSpPr>
            <p:cNvPr id="42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2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23" name="CustomShape 4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4" name="CustomShape 5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5" name="CustomShape 6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6" name="CustomShape 7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7" name="CustomShape 8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8" name="CustomShape 9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9" name="CustomShape 10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0" name="CustomShape 11"/>
            <p:cNvSpPr/>
            <p:nvPr/>
          </p:nvSpPr>
          <p:spPr>
            <a:xfrm>
              <a:off x="0" y="4013280"/>
              <a:ext cx="446040" cy="28422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431" name="Group 12"/>
          <p:cNvGrpSpPr/>
          <p:nvPr/>
        </p:nvGrpSpPr>
        <p:grpSpPr>
          <a:xfrm>
            <a:off x="2520" y="-8640"/>
            <a:ext cx="12187080" cy="6866640"/>
            <a:chOff x="2520" y="-8640"/>
            <a:chExt cx="12187080" cy="6866640"/>
          </a:xfrm>
        </p:grpSpPr>
        <p:sp>
          <p:nvSpPr>
            <p:cNvPr id="43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3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34" name="CustomShape 15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5" name="CustomShape 16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6" name="CustomShape 17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7" name="CustomShape 18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8" name="CustomShape 19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9" name="CustomShape 20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0" name="CustomShape 21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1" name="CustomShape 22"/>
            <p:cNvSpPr/>
            <p:nvPr/>
          </p:nvSpPr>
          <p:spPr>
            <a:xfrm rot="10800000">
              <a:off x="2520" y="2520"/>
              <a:ext cx="840240" cy="5663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44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roup 1"/>
          <p:cNvGrpSpPr/>
          <p:nvPr/>
        </p:nvGrpSpPr>
        <p:grpSpPr>
          <a:xfrm>
            <a:off x="0" y="-8640"/>
            <a:ext cx="12189600" cy="6866640"/>
            <a:chOff x="0" y="-8640"/>
            <a:chExt cx="12189600" cy="6866640"/>
          </a:xfrm>
        </p:grpSpPr>
        <p:sp>
          <p:nvSpPr>
            <p:cNvPr id="48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8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83" name="CustomShape 4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4" name="CustomShape 5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5" name="CustomShape 6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6" name="CustomShape 7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7" name="CustomShape 8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8" name="CustomShape 9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9" name="CustomShape 10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0" name="CustomShape 11"/>
            <p:cNvSpPr/>
            <p:nvPr/>
          </p:nvSpPr>
          <p:spPr>
            <a:xfrm>
              <a:off x="0" y="4013280"/>
              <a:ext cx="446040" cy="28422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491" name="Group 12"/>
          <p:cNvGrpSpPr/>
          <p:nvPr/>
        </p:nvGrpSpPr>
        <p:grpSpPr>
          <a:xfrm>
            <a:off x="2520" y="-8640"/>
            <a:ext cx="12187080" cy="6866640"/>
            <a:chOff x="2520" y="-8640"/>
            <a:chExt cx="12187080" cy="6866640"/>
          </a:xfrm>
        </p:grpSpPr>
        <p:sp>
          <p:nvSpPr>
            <p:cNvPr id="49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9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94" name="CustomShape 15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5" name="CustomShape 16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6" name="CustomShape 17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7" name="CustomShape 18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8" name="CustomShape 19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9" name="CustomShape 20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0" name="CustomShape 21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1" name="CustomShape 22"/>
            <p:cNvSpPr/>
            <p:nvPr/>
          </p:nvSpPr>
          <p:spPr>
            <a:xfrm rot="10800000">
              <a:off x="2520" y="2520"/>
              <a:ext cx="840240" cy="5663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50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7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2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2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docs.racket-lang.org/guide/index.html" TargetMode="External"/><Relationship Id="rId2" Type="http://schemas.openxmlformats.org/officeDocument/2006/relationships/slideLayout" Target="../slideLayouts/slideLayout13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1506960" y="2404440"/>
            <a:ext cx="7764480" cy="16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Programming Language Advances in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21" name="CustomShape 2"/>
          <p:cNvSpPr/>
          <p:nvPr/>
        </p:nvSpPr>
        <p:spPr>
          <a:xfrm>
            <a:off x="1506960" y="4050720"/>
            <a:ext cx="7764480" cy="243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CSC 201 Section 3, Team 4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Nitin Nath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Jeffrey Byrnes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Steven Mackey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Alex Nosenko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2" name="CustomShape 3"/>
          <p:cNvSpPr/>
          <p:nvPr/>
        </p:nvSpPr>
        <p:spPr>
          <a:xfrm>
            <a:off x="933480" y="4381560"/>
            <a:ext cx="2056680" cy="1880640"/>
          </a:xfrm>
          <a:prstGeom prst="roundRect">
            <a:avLst>
              <a:gd name="adj" fmla="val 8594"/>
            </a:avLst>
          </a:prstGeom>
          <a:blipFill rotWithShape="0">
            <a:blip r:embed="rId1"/>
            <a:stretch>
              <a:fillRect/>
            </a:stretch>
          </a:blipFill>
          <a:ln>
            <a:noFill/>
          </a:ln>
          <a:effectLst>
            <a:reflection algn="bl" blurRad="12700" dir="5400000" dist="5000" endPos="28000" rotWithShape="0" stA="38000" sy="-100000"/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CustomShape 1"/>
          <p:cNvSpPr/>
          <p:nvPr/>
        </p:nvSpPr>
        <p:spPr>
          <a:xfrm>
            <a:off x="2011680" y="274680"/>
            <a:ext cx="7764480" cy="16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48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Features / Strengths of Racket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52" name="CustomShape 2"/>
          <p:cNvSpPr/>
          <p:nvPr/>
        </p:nvSpPr>
        <p:spPr>
          <a:xfrm>
            <a:off x="457560" y="2057760"/>
            <a:ext cx="1097064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Tail-call evaluation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 racket, evaluation is done by recursively applying function to the tail of the input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753" name="Picture 758" descr=""/>
          <p:cNvPicPr/>
          <p:nvPr/>
        </p:nvPicPr>
        <p:blipFill>
          <a:blip r:embed="rId1"/>
          <a:stretch/>
        </p:blipFill>
        <p:spPr>
          <a:xfrm>
            <a:off x="1005840" y="2651760"/>
            <a:ext cx="3875760" cy="1770480"/>
          </a:xfrm>
          <a:prstGeom prst="rect">
            <a:avLst/>
          </a:prstGeom>
          <a:ln>
            <a:noFill/>
          </a:ln>
        </p:spPr>
      </p:pic>
      <p:pic>
        <p:nvPicPr>
          <p:cNvPr id="754" name="Picture 759" descr=""/>
          <p:cNvPicPr/>
          <p:nvPr/>
        </p:nvPicPr>
        <p:blipFill>
          <a:blip r:embed="rId2"/>
          <a:stretch/>
        </p:blipFill>
        <p:spPr>
          <a:xfrm>
            <a:off x="6016320" y="2560320"/>
            <a:ext cx="2761200" cy="137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CustomShape 1"/>
          <p:cNvSpPr/>
          <p:nvPr/>
        </p:nvSpPr>
        <p:spPr>
          <a:xfrm>
            <a:off x="2011680" y="274680"/>
            <a:ext cx="7764480" cy="16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48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Features / Strengths of Racket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56" name="CustomShape 2"/>
          <p:cNvSpPr/>
          <p:nvPr/>
        </p:nvSpPr>
        <p:spPr>
          <a:xfrm>
            <a:off x="457560" y="2057760"/>
            <a:ext cx="1097064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Continuations (call-with-composable-continuation)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Allows us to capture the partial evaluation of a function</a:t>
            </a:r>
            <a:endParaRPr b="0" lang="en-US" sz="28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Similar to lambda expressions, except they can be dynamically defined</a:t>
            </a:r>
            <a:endParaRPr b="0" lang="en-US" sz="2800" spc="-1" strike="noStrike">
              <a:latin typeface="Arial"/>
            </a:endParaRPr>
          </a:p>
          <a:p>
            <a:pPr lvl="4" marL="1080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Lends to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dynamic evaluation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capabilities of racket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757" name="Picture 762" descr=""/>
          <p:cNvPicPr/>
          <p:nvPr/>
        </p:nvPicPr>
        <p:blipFill>
          <a:blip r:embed="rId1"/>
          <a:stretch/>
        </p:blipFill>
        <p:spPr>
          <a:xfrm>
            <a:off x="1164240" y="2570040"/>
            <a:ext cx="4504320" cy="1818360"/>
          </a:xfrm>
          <a:prstGeom prst="rect">
            <a:avLst/>
          </a:prstGeom>
          <a:ln>
            <a:noFill/>
          </a:ln>
        </p:spPr>
      </p:pic>
      <p:pic>
        <p:nvPicPr>
          <p:cNvPr id="758" name="Picture 763" descr=""/>
          <p:cNvPicPr/>
          <p:nvPr/>
        </p:nvPicPr>
        <p:blipFill>
          <a:blip r:embed="rId2"/>
          <a:stretch/>
        </p:blipFill>
        <p:spPr>
          <a:xfrm>
            <a:off x="6309360" y="2651760"/>
            <a:ext cx="2132640" cy="136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CustomShape 1"/>
          <p:cNvSpPr/>
          <p:nvPr/>
        </p:nvSpPr>
        <p:spPr>
          <a:xfrm>
            <a:off x="2011680" y="274680"/>
            <a:ext cx="7764480" cy="16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48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Features / Strengths of Racket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60" name="CustomShape 2"/>
          <p:cNvSpPr/>
          <p:nvPr/>
        </p:nvSpPr>
        <p:spPr>
          <a:xfrm>
            <a:off x="457560" y="2057760"/>
            <a:ext cx="1097064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Macros (define-syntax-rule)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Binds a macro that matches a single pattern</a:t>
            </a:r>
            <a:endParaRPr b="0" lang="en-US" sz="2800" spc="-1" strike="noStrike">
              <a:latin typeface="Arial"/>
            </a:endParaRPr>
          </a:p>
          <a:p>
            <a:pPr lvl="4" marL="1080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 form of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pattern matching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761" name="Picture 766" descr=""/>
          <p:cNvPicPr/>
          <p:nvPr/>
        </p:nvPicPr>
        <p:blipFill>
          <a:blip r:embed="rId1"/>
          <a:stretch/>
        </p:blipFill>
        <p:spPr>
          <a:xfrm>
            <a:off x="1463040" y="2648880"/>
            <a:ext cx="3108240" cy="109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CustomShape 1"/>
          <p:cNvSpPr/>
          <p:nvPr/>
        </p:nvSpPr>
        <p:spPr>
          <a:xfrm>
            <a:off x="2011680" y="274680"/>
            <a:ext cx="7764480" cy="16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48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Features / Strengths of Racket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63" name="CustomShape 2"/>
          <p:cNvSpPr/>
          <p:nvPr/>
        </p:nvSpPr>
        <p:spPr>
          <a:xfrm>
            <a:off x="457560" y="2057760"/>
            <a:ext cx="1097064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Contracts (provide)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Makes “promises” about values that will be exported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764" name="Picture 769" descr=""/>
          <p:cNvPicPr/>
          <p:nvPr/>
        </p:nvPicPr>
        <p:blipFill>
          <a:blip r:embed="rId1"/>
          <a:stretch/>
        </p:blipFill>
        <p:spPr>
          <a:xfrm>
            <a:off x="1188720" y="2564640"/>
            <a:ext cx="3846960" cy="127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CustomShape 1"/>
          <p:cNvSpPr/>
          <p:nvPr/>
        </p:nvSpPr>
        <p:spPr>
          <a:xfrm>
            <a:off x="2011680" y="274680"/>
            <a:ext cx="7764480" cy="16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66" name="CustomShape 2"/>
          <p:cNvSpPr/>
          <p:nvPr/>
        </p:nvSpPr>
        <p:spPr>
          <a:xfrm>
            <a:off x="457560" y="2057760"/>
            <a:ext cx="1097064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Main applications:</a:t>
            </a:r>
            <a:endParaRPr b="0" lang="en-US" sz="28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Language Development</a:t>
            </a:r>
            <a:endParaRPr b="0" lang="en-US" sz="28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Education</a:t>
            </a:r>
            <a:endParaRPr b="0" lang="en-US" sz="28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Web Development</a:t>
            </a:r>
            <a:endParaRPr b="0" lang="en-US" sz="28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Racket Tools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CustomShape 1"/>
          <p:cNvSpPr/>
          <p:nvPr/>
        </p:nvSpPr>
        <p:spPr>
          <a:xfrm>
            <a:off x="2011680" y="274680"/>
            <a:ext cx="7764480" cy="16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68" name="CustomShape 2"/>
          <p:cNvSpPr/>
          <p:nvPr/>
        </p:nvSpPr>
        <p:spPr>
          <a:xfrm>
            <a:off x="457560" y="2057760"/>
            <a:ext cx="1097064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As previously mentioned, Racket is based on Scheme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Powerful functional programming features</a:t>
            </a:r>
            <a:endParaRPr b="0" lang="en-US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As seen in project one, functional programming provides an effective environment for language development</a:t>
            </a:r>
            <a:endParaRPr b="0" lang="en-US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Not surprisingly, one of the main use cases of Racket is language development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CustomShape 1"/>
          <p:cNvSpPr/>
          <p:nvPr/>
        </p:nvSpPr>
        <p:spPr>
          <a:xfrm>
            <a:off x="2011680" y="274680"/>
            <a:ext cx="7764120" cy="16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Applications: Hackett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70" name="CustomShape 2"/>
          <p:cNvSpPr/>
          <p:nvPr/>
        </p:nvSpPr>
        <p:spPr>
          <a:xfrm>
            <a:off x="457560" y="2057760"/>
            <a:ext cx="10970280" cy="39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Hackett is a language similar to haskell written in Racket</a:t>
            </a:r>
            <a:endParaRPr b="0" lang="en-US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Hackett is a statically typed, pure, lazy, functional programming language in the Racket language ecosystem</a:t>
            </a:r>
            <a:endParaRPr b="0" lang="en-US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Project repo (which includes a demo) [5]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CustomShape 1"/>
          <p:cNvSpPr/>
          <p:nvPr/>
        </p:nvSpPr>
        <p:spPr>
          <a:xfrm>
            <a:off x="2011680" y="274680"/>
            <a:ext cx="7764120" cy="16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Applications: Fractalide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72" name="CustomShape 2"/>
          <p:cNvSpPr/>
          <p:nvPr/>
        </p:nvSpPr>
        <p:spPr>
          <a:xfrm>
            <a:off x="457560" y="2057760"/>
            <a:ext cx="10970280" cy="39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Fractalide [6] is another open-source programming language written in Racket</a:t>
            </a:r>
            <a:endParaRPr b="0" lang="en-US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 interesting approach to designing a programming language which utilizes graphs as the basic language concepts</a:t>
            </a:r>
            <a:endParaRPr b="0" lang="en-US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Project makes use of the functional features of racket (e.g. tail-call optimization, etc)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CustomShape 1"/>
          <p:cNvSpPr/>
          <p:nvPr/>
        </p:nvSpPr>
        <p:spPr>
          <a:xfrm>
            <a:off x="2011680" y="274680"/>
            <a:ext cx="7764120" cy="16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Applications: DrRacket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74" name="CustomShape 2"/>
          <p:cNvSpPr/>
          <p:nvPr/>
        </p:nvSpPr>
        <p:spPr>
          <a:xfrm>
            <a:off x="457560" y="2057760"/>
            <a:ext cx="10970280" cy="39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Some of the other features of racket we have discussed (GUI, OS support, etc) make it a feasible candidate for other applications</a:t>
            </a:r>
            <a:endParaRPr b="0" lang="en-US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 fact, Racket’s IDE (DrRacket [7]) was written in Racket </a:t>
            </a:r>
            <a:endParaRPr b="0" lang="en-US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DrRacket includes all typical features of an IDE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Debugging</a:t>
            </a:r>
            <a:endParaRPr b="0" lang="en-US" sz="20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Source highlighting</a:t>
            </a:r>
            <a:endParaRPr b="0" lang="en-US" sz="20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Library Support</a:t>
            </a:r>
            <a:endParaRPr b="0" lang="en-US" sz="20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CustomShape 1"/>
          <p:cNvSpPr/>
          <p:nvPr/>
        </p:nvSpPr>
        <p:spPr>
          <a:xfrm>
            <a:off x="1886040" y="205560"/>
            <a:ext cx="6364440" cy="12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Projects on GitHub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776" name="Picture 2" descr=""/>
          <p:cNvPicPr/>
          <p:nvPr/>
        </p:nvPicPr>
        <p:blipFill>
          <a:blip r:embed="rId1"/>
          <a:stretch/>
        </p:blipFill>
        <p:spPr>
          <a:xfrm>
            <a:off x="839880" y="1555200"/>
            <a:ext cx="4952880" cy="4210920"/>
          </a:xfrm>
          <a:prstGeom prst="rect">
            <a:avLst/>
          </a:prstGeom>
          <a:ln>
            <a:noFill/>
          </a:ln>
        </p:spPr>
      </p:pic>
      <p:pic>
        <p:nvPicPr>
          <p:cNvPr id="777" name="Picture 4" descr=""/>
          <p:cNvPicPr/>
          <p:nvPr/>
        </p:nvPicPr>
        <p:blipFill>
          <a:blip r:embed="rId2"/>
          <a:stretch/>
        </p:blipFill>
        <p:spPr>
          <a:xfrm>
            <a:off x="6556680" y="1513080"/>
            <a:ext cx="2635560" cy="433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CustomShape 1"/>
          <p:cNvSpPr/>
          <p:nvPr/>
        </p:nvSpPr>
        <p:spPr>
          <a:xfrm>
            <a:off x="1062360" y="159840"/>
            <a:ext cx="7764480" cy="23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24" name="CustomShape 2"/>
          <p:cNvSpPr/>
          <p:nvPr/>
        </p:nvSpPr>
        <p:spPr>
          <a:xfrm>
            <a:off x="914400" y="1828800"/>
            <a:ext cx="8924760" cy="345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5000"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Rocket Manifesto[1]: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Traces its roots back to the PLT Group, founded by Matthias Felleisen in 1990s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began producing educational material, and teaching high school students fundamentals of programming 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Originally offered material using the language “Scheme”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quickly identified several challenges</a:t>
            </a:r>
            <a:endParaRPr b="0" lang="en-US" sz="1800" spc="-1" strike="noStrike">
              <a:latin typeface="Arial"/>
            </a:endParaRPr>
          </a:p>
          <a:p>
            <a:pPr lvl="2" marL="120024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It’s impossible to teach the syntax of scheme, and then focus on the theory of programming within a short amount of time</a:t>
            </a:r>
            <a:endParaRPr b="0" lang="en-US" sz="1800" spc="-1" strike="noStrike">
              <a:latin typeface="Arial"/>
            </a:endParaRPr>
          </a:p>
          <a:p>
            <a:pPr lvl="2" marL="120024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Professional-grade editors such as vi and emacs distract from the actual mission of teaching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CustomShape 1"/>
          <p:cNvSpPr/>
          <p:nvPr/>
        </p:nvSpPr>
        <p:spPr>
          <a:xfrm>
            <a:off x="2703960" y="205560"/>
            <a:ext cx="5546520" cy="12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in Action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779" name="Picture 2" descr=""/>
          <p:cNvPicPr/>
          <p:nvPr/>
        </p:nvPicPr>
        <p:blipFill>
          <a:blip r:embed="rId1"/>
          <a:srcRect l="16166" t="11458" r="63459" b="13540"/>
          <a:stretch/>
        </p:blipFill>
        <p:spPr>
          <a:xfrm>
            <a:off x="918360" y="1523880"/>
            <a:ext cx="4472640" cy="4946400"/>
          </a:xfrm>
          <a:prstGeom prst="rect">
            <a:avLst/>
          </a:prstGeom>
          <a:ln>
            <a:noFill/>
          </a:ln>
          <a:effectLst>
            <a:outerShdw algn="tl" blurRad="292100" dir="2700000" dist="138479" rotWithShape="0">
              <a:srgbClr val="333333">
                <a:alpha val="65000"/>
              </a:srgbClr>
            </a:outerShdw>
          </a:effectLst>
        </p:spPr>
      </p:pic>
      <p:sp>
        <p:nvSpPr>
          <p:cNvPr id="780" name="CustomShape 2"/>
          <p:cNvSpPr/>
          <p:nvPr/>
        </p:nvSpPr>
        <p:spPr>
          <a:xfrm>
            <a:off x="5591520" y="1552680"/>
            <a:ext cx="475164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108720">
              <a:lnSpc>
                <a:spcPct val="100000"/>
              </a:lnSpc>
              <a:spcBef>
                <a:spcPts val="1417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Demo projects:</a:t>
            </a:r>
            <a:endParaRPr b="0" lang="en-US" sz="2800" spc="-1" strike="noStrike">
              <a:latin typeface="Arial"/>
            </a:endParaRPr>
          </a:p>
          <a:p>
            <a:pPr lvl="1" marL="8892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Recursion</a:t>
            </a:r>
            <a:endParaRPr b="0" lang="en-US" sz="2800" spc="-1" strike="noStrike">
              <a:latin typeface="Arial"/>
            </a:endParaRPr>
          </a:p>
          <a:p>
            <a:pPr lvl="1" marL="8892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Web application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CustomShape 1"/>
          <p:cNvSpPr/>
          <p:nvPr/>
        </p:nvSpPr>
        <p:spPr>
          <a:xfrm>
            <a:off x="2703960" y="205560"/>
            <a:ext cx="6358680" cy="12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Conclusion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82" name="CustomShape 2"/>
          <p:cNvSpPr/>
          <p:nvPr/>
        </p:nvSpPr>
        <p:spPr>
          <a:xfrm>
            <a:off x="457560" y="2057760"/>
            <a:ext cx="1097064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Open source and cross-platform support</a:t>
            </a:r>
            <a:endParaRPr b="0" lang="en-US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Concise and full-featured</a:t>
            </a:r>
            <a:endParaRPr b="0" lang="en-US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Libraries and Documentation</a:t>
            </a:r>
            <a:endParaRPr b="0" lang="en-US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Interactive IDE</a:t>
            </a:r>
            <a:endParaRPr b="0" lang="en-US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Use of Macros</a:t>
            </a:r>
            <a:endParaRPr b="0" lang="en-US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New language prototyping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CustomShape 1"/>
          <p:cNvSpPr/>
          <p:nvPr/>
        </p:nvSpPr>
        <p:spPr>
          <a:xfrm>
            <a:off x="1062360" y="159840"/>
            <a:ext cx="7764120" cy="23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References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84" name="CustomShape 2"/>
          <p:cNvSpPr/>
          <p:nvPr/>
        </p:nvSpPr>
        <p:spPr>
          <a:xfrm>
            <a:off x="747000" y="1351440"/>
            <a:ext cx="7636320" cy="535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[1] Felleisen, Matthias, et al. "The racket manifesto." 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1st Summit on Advances in Programming Languages (SNAPL 2015)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. Schloss Dagstuhl-Leibniz-Zentrum fuer Informatik, 2015.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[2] Felleisen, Matthias, et al. "A programmable programming language." 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Communications of the ACM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 61.3 (2018): 62-71.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[3] Findler, Robert Bruce, et al. "DrScheme: A programming environment for Scheme." 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Journal of functional programming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 12.2 (2002): 159.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[4] </a:t>
            </a: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PLT. “PLT Scheme.” </a:t>
            </a:r>
            <a:r>
              <a:rPr b="0" i="1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PLT Scheme</a:t>
            </a: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PLT, 1 Apr. 2010, plt-scheme.org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[5] King, Alexis, Hacket Programming Language, GitHub repository, https://lexi-lambda.github.io/hackett/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[6] Mackenzie, Setwart, Fractalide, GitHub repository, https://github.com/fractalide/fractalide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[7] Findler, Robby, DrRacket, GitHub repository, https://github.com/racket/drracket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[8] Flatt, Matthew, “The Racket Guide”,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  <a:hlinkClick r:id="rId1"/>
              </a:rPr>
              <a:t>https://docs.racket-lang.org/guide/index.html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[9] “Racket”, https://racket-lang.org/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CustomShape 1"/>
          <p:cNvSpPr/>
          <p:nvPr/>
        </p:nvSpPr>
        <p:spPr>
          <a:xfrm>
            <a:off x="1062360" y="159840"/>
            <a:ext cx="7764480" cy="23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26" name="CustomShape 2"/>
          <p:cNvSpPr/>
          <p:nvPr/>
        </p:nvSpPr>
        <p:spPr>
          <a:xfrm>
            <a:off x="914400" y="1828800"/>
            <a:ext cx="8924760" cy="345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programmable programming language[2]: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began developing their simplified dialect of Scheme in 1995: PLT Scheme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Simultaneously began developing an education focused IDE: DrScheme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development on DrScheme (which was written in PLT Scheme) influenced the design of PLT Scheme. 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727" name="Group 3"/>
          <p:cNvGrpSpPr/>
          <p:nvPr/>
        </p:nvGrpSpPr>
        <p:grpSpPr>
          <a:xfrm>
            <a:off x="8003520" y="3556800"/>
            <a:ext cx="1491480" cy="1085760"/>
            <a:chOff x="8003520" y="3556800"/>
            <a:chExt cx="1491480" cy="1085760"/>
          </a:xfrm>
        </p:grpSpPr>
        <p:pic>
          <p:nvPicPr>
            <p:cNvPr id="728" name="Picture 2" descr="[logo]"/>
            <p:cNvPicPr/>
            <p:nvPr/>
          </p:nvPicPr>
          <p:blipFill>
            <a:blip r:embed="rId1"/>
            <a:stretch/>
          </p:blipFill>
          <p:spPr>
            <a:xfrm>
              <a:off x="8236800" y="3556800"/>
              <a:ext cx="836280" cy="807840"/>
            </a:xfrm>
            <a:prstGeom prst="rect">
              <a:avLst/>
            </a:prstGeom>
            <a:ln>
              <a:noFill/>
            </a:ln>
            <a:effectLst>
              <a:outerShdw algn="tl" blurRad="292100" dir="2700000" dist="138479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29" name="CustomShape 4"/>
            <p:cNvSpPr/>
            <p:nvPr/>
          </p:nvSpPr>
          <p:spPr>
            <a:xfrm>
              <a:off x="8003520" y="4400640"/>
              <a:ext cx="149148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PLT Scheme’s logo [4]</a:t>
              </a:r>
              <a:endParaRPr b="0" lang="en-US" sz="1000" spc="-1" strike="noStrike">
                <a:latin typeface="Arial"/>
              </a:endParaRPr>
            </a:p>
          </p:txBody>
        </p:sp>
      </p:grpSp>
      <p:grpSp>
        <p:nvGrpSpPr>
          <p:cNvPr id="730" name="Group 5"/>
          <p:cNvGrpSpPr/>
          <p:nvPr/>
        </p:nvGrpSpPr>
        <p:grpSpPr>
          <a:xfrm>
            <a:off x="4056840" y="3818880"/>
            <a:ext cx="3398400" cy="2962440"/>
            <a:chOff x="4056840" y="3818880"/>
            <a:chExt cx="3398400" cy="2962440"/>
          </a:xfrm>
        </p:grpSpPr>
        <p:pic>
          <p:nvPicPr>
            <p:cNvPr id="731" name="Picture 3" descr=""/>
            <p:cNvPicPr/>
            <p:nvPr/>
          </p:nvPicPr>
          <p:blipFill>
            <a:blip r:embed="rId2"/>
            <a:stretch/>
          </p:blipFill>
          <p:spPr>
            <a:xfrm>
              <a:off x="4056840" y="3818880"/>
              <a:ext cx="3398400" cy="2482560"/>
            </a:xfrm>
            <a:prstGeom prst="rect">
              <a:avLst/>
            </a:prstGeom>
            <a:ln>
              <a:noFill/>
            </a:ln>
            <a:effectLst>
              <a:outerShdw algn="tl" blurRad="292100" dir="2700000" dist="138479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32" name="CustomShape 6"/>
            <p:cNvSpPr/>
            <p:nvPr/>
          </p:nvSpPr>
          <p:spPr>
            <a:xfrm>
              <a:off x="4988880" y="6387120"/>
              <a:ext cx="1783440" cy="394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Screenshot of DrScheme (Findler)[3]</a:t>
              </a:r>
              <a:endParaRPr b="0" lang="en-US" sz="1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CustomShape 1"/>
          <p:cNvSpPr/>
          <p:nvPr/>
        </p:nvSpPr>
        <p:spPr>
          <a:xfrm>
            <a:off x="1062360" y="159840"/>
            <a:ext cx="7764480" cy="23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34" name="CustomShape 2"/>
          <p:cNvSpPr/>
          <p:nvPr/>
        </p:nvSpPr>
        <p:spPr>
          <a:xfrm>
            <a:off x="914400" y="1828800"/>
            <a:ext cx="8924760" cy="345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 marL="28584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Rocket Manifesto[1]: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Scheme evolved over the course of 15 years. Was no longer focused only on education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Designers recognized the need to be able to represent meta-languages as first class citizens in PLT Scheme </a:t>
            </a:r>
            <a:endParaRPr b="0" lang="en-US" sz="1800" spc="-1" strike="noStrike">
              <a:latin typeface="Arial"/>
            </a:endParaRPr>
          </a:p>
          <a:p>
            <a:pPr lvl="2" marL="120024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"As Hudak puts it, “domain-specific languages are the ultimate abstractions.”“”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 2010, our dialect of Scheme had evolved so much that we renamed it to Racket  to let the world know that we had something different.”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Scheme was Rebranded to Racket, DrScheme was rebranded to DrRacket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CustomShape 1"/>
          <p:cNvSpPr/>
          <p:nvPr/>
        </p:nvSpPr>
        <p:spPr>
          <a:xfrm>
            <a:off x="1062360" y="0"/>
            <a:ext cx="7978320" cy="156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Details about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36" name="CustomShape 2"/>
          <p:cNvSpPr/>
          <p:nvPr/>
        </p:nvSpPr>
        <p:spPr>
          <a:xfrm>
            <a:off x="770040" y="1570320"/>
            <a:ext cx="8924760" cy="52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3000"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[9] is a stable programming language that has matured over time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- It is cross-platform (Windows, Linux, MacOS)</a:t>
            </a:r>
            <a:endParaRPr b="0" lang="en-US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contains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- Package system - Racket Package Manager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where you can install/update/remove a package (raco pkg install, raco pkg update, raco pkg remove)</a:t>
            </a:r>
            <a:endParaRPr b="0" lang="en-US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Foreign Interface such as Ctype</a:t>
            </a:r>
            <a:endParaRPr b="0" lang="en-US" sz="1800" spc="-1" strike="noStrike">
              <a:latin typeface="Arial"/>
            </a:endParaRPr>
          </a:p>
          <a:p>
            <a:pPr lvl="1" marL="74340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ffi/unsafe library enables use of C-based APIs within Racket programs without having to write any new C code. </a:t>
            </a:r>
            <a:endParaRPr b="0" lang="en-US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offers functional language capabilities such as tail-call optimization and lexical closures.</a:t>
            </a:r>
            <a:endParaRPr b="0" lang="en-US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has a rich language with an extensive set of libraries and tools. Not a “minimalist” language.</a:t>
            </a:r>
            <a:endParaRPr b="0" lang="en-US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is Extensible &amp; Robust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Powerful Macros (Little and Big Macros)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Programmer can make domain-specific Languages or constructs with these macros</a:t>
            </a:r>
            <a:endParaRPr b="0" lang="en-US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Documentation</a:t>
            </a:r>
            <a:endParaRPr b="0" lang="en-US" sz="18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Teaching Section, Tutorials, Tools, Racket supports Major Editors like VIM, EMACS</a:t>
            </a:r>
            <a:endParaRPr b="0" lang="en-US" sz="18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comes with its own IDE, Dr. Racket.</a:t>
            </a:r>
            <a:endParaRPr b="0" lang="en-US" sz="18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Open Source licensed under Apache 2.0 and MIT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CustomShape 1"/>
          <p:cNvSpPr/>
          <p:nvPr/>
        </p:nvSpPr>
        <p:spPr>
          <a:xfrm>
            <a:off x="2011680" y="274680"/>
            <a:ext cx="7764480" cy="16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The Racket Language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38" name="CustomShape 2"/>
          <p:cNvSpPr/>
          <p:nvPr/>
        </p:nvSpPr>
        <p:spPr>
          <a:xfrm>
            <a:off x="457560" y="2057760"/>
            <a:ext cx="1097064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Racket is multi-paradigm, but is best known for its functional programming capabilities</a:t>
            </a:r>
            <a:endParaRPr b="0" lang="en-US" sz="26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Contains all standard features of a programming language</a:t>
            </a:r>
            <a:endParaRPr b="0" lang="en-US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Familiar built-in datatypes</a:t>
            </a:r>
            <a:endParaRPr b="0" lang="en-US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User-defined datatypes</a:t>
            </a:r>
            <a:endParaRPr b="0" lang="en-US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Iteration (for loops, sequences)</a:t>
            </a:r>
            <a:endParaRPr b="0" lang="en-US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I/O</a:t>
            </a:r>
            <a:endParaRPr b="0" lang="en-US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CustomShape 1"/>
          <p:cNvSpPr/>
          <p:nvPr/>
        </p:nvSpPr>
        <p:spPr>
          <a:xfrm>
            <a:off x="2011680" y="274680"/>
            <a:ext cx="7764480" cy="16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The Racket Language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40" name="CustomShape 2"/>
          <p:cNvSpPr/>
          <p:nvPr/>
        </p:nvSpPr>
        <p:spPr>
          <a:xfrm>
            <a:off x="457560" y="2057760"/>
            <a:ext cx="1097064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In Racket, an atomic unit is an “expression” which can be either a value or a function call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6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Additionally, we can define variables as function calls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600" spc="-1" strike="noStrike">
              <a:latin typeface="Arial"/>
            </a:endParaRPr>
          </a:p>
        </p:txBody>
      </p:sp>
      <p:pic>
        <p:nvPicPr>
          <p:cNvPr id="741" name="Picture 624_1" descr=""/>
          <p:cNvPicPr/>
          <p:nvPr/>
        </p:nvPicPr>
        <p:blipFill>
          <a:blip r:embed="rId1"/>
          <a:stretch/>
        </p:blipFill>
        <p:spPr>
          <a:xfrm>
            <a:off x="2834640" y="3108960"/>
            <a:ext cx="5285520" cy="294480"/>
          </a:xfrm>
          <a:prstGeom prst="rect">
            <a:avLst/>
          </a:prstGeom>
          <a:ln>
            <a:noFill/>
          </a:ln>
        </p:spPr>
      </p:pic>
      <p:pic>
        <p:nvPicPr>
          <p:cNvPr id="742" name="Picture 625_1" descr=""/>
          <p:cNvPicPr/>
          <p:nvPr/>
        </p:nvPicPr>
        <p:blipFill>
          <a:blip r:embed="rId2"/>
          <a:stretch/>
        </p:blipFill>
        <p:spPr>
          <a:xfrm>
            <a:off x="3566160" y="4297680"/>
            <a:ext cx="3830760" cy="64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CustomShape 1"/>
          <p:cNvSpPr/>
          <p:nvPr/>
        </p:nvSpPr>
        <p:spPr>
          <a:xfrm>
            <a:off x="2011680" y="274680"/>
            <a:ext cx="7764480" cy="16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The Racket Language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44" name="CustomShape 2"/>
          <p:cNvSpPr/>
          <p:nvPr/>
        </p:nvSpPr>
        <p:spPr>
          <a:xfrm>
            <a:off x="457560" y="2057760"/>
            <a:ext cx="1097064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 can also use Local Binding for ease of programmability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Racket is lexically scoped (lexical closure)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745" name="Picture 628" descr=""/>
          <p:cNvPicPr/>
          <p:nvPr/>
        </p:nvPicPr>
        <p:blipFill>
          <a:blip r:embed="rId1"/>
          <a:stretch/>
        </p:blipFill>
        <p:spPr>
          <a:xfrm>
            <a:off x="1584360" y="2701800"/>
            <a:ext cx="3547440" cy="1215720"/>
          </a:xfrm>
          <a:prstGeom prst="rect">
            <a:avLst/>
          </a:prstGeom>
          <a:ln>
            <a:noFill/>
          </a:ln>
        </p:spPr>
      </p:pic>
      <p:pic>
        <p:nvPicPr>
          <p:cNvPr id="746" name="Picture 629" descr=""/>
          <p:cNvPicPr/>
          <p:nvPr/>
        </p:nvPicPr>
        <p:blipFill>
          <a:blip r:embed="rId2"/>
          <a:stretch/>
        </p:blipFill>
        <p:spPr>
          <a:xfrm>
            <a:off x="1554480" y="4572000"/>
            <a:ext cx="6126480" cy="1370520"/>
          </a:xfrm>
          <a:prstGeom prst="rect">
            <a:avLst/>
          </a:prstGeom>
          <a:ln>
            <a:noFill/>
          </a:ln>
        </p:spPr>
      </p:pic>
      <p:pic>
        <p:nvPicPr>
          <p:cNvPr id="747" name="Picture 630" descr=""/>
          <p:cNvPicPr/>
          <p:nvPr/>
        </p:nvPicPr>
        <p:blipFill>
          <a:blip r:embed="rId3"/>
          <a:stretch/>
        </p:blipFill>
        <p:spPr>
          <a:xfrm>
            <a:off x="7756560" y="4987440"/>
            <a:ext cx="2572200" cy="956520"/>
          </a:xfrm>
          <a:prstGeom prst="rect">
            <a:avLst/>
          </a:prstGeom>
          <a:ln>
            <a:noFill/>
          </a:ln>
        </p:spPr>
      </p:pic>
      <p:pic>
        <p:nvPicPr>
          <p:cNvPr id="748" name="Picture 631" descr=""/>
          <p:cNvPicPr/>
          <p:nvPr/>
        </p:nvPicPr>
        <p:blipFill>
          <a:blip r:embed="rId4"/>
          <a:stretch/>
        </p:blipFill>
        <p:spPr>
          <a:xfrm>
            <a:off x="5916960" y="2690280"/>
            <a:ext cx="4284360" cy="74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CustomShape 1"/>
          <p:cNvSpPr/>
          <p:nvPr/>
        </p:nvSpPr>
        <p:spPr>
          <a:xfrm>
            <a:off x="1438920" y="302400"/>
            <a:ext cx="7764480" cy="16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4800" spc="-1" strike="noStrike">
                <a:solidFill>
                  <a:srgbClr val="4f81bd"/>
                </a:solidFill>
                <a:latin typeface="Trebuchet MS"/>
                <a:ea typeface="DejaVu Sans"/>
              </a:rPr>
              <a:t>The Racket Language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50" name="CustomShape 2"/>
          <p:cNvSpPr/>
          <p:nvPr/>
        </p:nvSpPr>
        <p:spPr>
          <a:xfrm>
            <a:off x="457560" y="2057760"/>
            <a:ext cx="1097064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Racket also supports</a:t>
            </a:r>
            <a:endParaRPr b="0" lang="en-US" sz="28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Lists</a:t>
            </a:r>
            <a:endParaRPr b="0" lang="en-US" sz="28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Objects</a:t>
            </a:r>
            <a:endParaRPr b="0" lang="en-US" sz="28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Modules</a:t>
            </a:r>
            <a:endParaRPr b="0" lang="en-US" sz="28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Etc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For more info, see the racket language manual [8]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529</TotalTime>
  <Application>LibreOffice/6.4.6.2$Linux_X86_64 LibreOffice_project/40$Build-2</Application>
  <Words>1156</Words>
  <Paragraphs>148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2020-11-18T06:40:48Z</dcterms:created>
  <dc:creator>Nosenko, Alex@EMSA</dc:creator>
  <dc:description/>
  <dc:language>en-US</dc:language>
  <cp:lastModifiedBy/>
  <dcterms:modified xsi:type="dcterms:W3CDTF">2020-12-10T09:21:32Z</dcterms:modified>
  <cp:revision>94</cp:revision>
  <dc:subject/>
  <dc:title>Secure Coding for Software Security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