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506960" y="4050720"/>
            <a:ext cx="7765920" cy="24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765720" y="4404960"/>
            <a:ext cx="2387880" cy="222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703960" y="205560"/>
            <a:ext cx="554796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Projects and Use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52" name="Picture 2" descr=""/>
          <p:cNvPicPr/>
          <p:nvPr/>
        </p:nvPicPr>
        <p:blipFill>
          <a:blip r:embed="rId1"/>
          <a:stretch/>
        </p:blipFill>
        <p:spPr>
          <a:xfrm>
            <a:off x="839880" y="1555200"/>
            <a:ext cx="4954320" cy="4212360"/>
          </a:xfrm>
          <a:prstGeom prst="rect">
            <a:avLst/>
          </a:prstGeom>
          <a:ln>
            <a:noFill/>
          </a:ln>
        </p:spPr>
      </p:pic>
      <p:pic>
        <p:nvPicPr>
          <p:cNvPr id="453" name="Picture 4" descr=""/>
          <p:cNvPicPr/>
          <p:nvPr/>
        </p:nvPicPr>
        <p:blipFill>
          <a:blip r:embed="rId2"/>
          <a:stretch/>
        </p:blipFill>
        <p:spPr>
          <a:xfrm>
            <a:off x="6556680" y="1513080"/>
            <a:ext cx="2637000" cy="43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703960" y="205560"/>
            <a:ext cx="636012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Pros about the Pro’s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45756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Semantically and Syntactically flexible (Create new languages)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747000" y="1351440"/>
            <a:ext cx="763776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b="0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914400" y="1828800"/>
            <a:ext cx="89262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914400" y="1828800"/>
            <a:ext cx="89262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7" name="Group 3"/>
          <p:cNvGrpSpPr/>
          <p:nvPr/>
        </p:nvGrpSpPr>
        <p:grpSpPr>
          <a:xfrm>
            <a:off x="8003520" y="3556800"/>
            <a:ext cx="1492920" cy="1086480"/>
            <a:chOff x="8003520" y="3556800"/>
            <a:chExt cx="1492920" cy="1086480"/>
          </a:xfrm>
        </p:grpSpPr>
        <p:pic>
          <p:nvPicPr>
            <p:cNvPr id="428" name="Picture 2" descr="[logo]"/>
            <p:cNvPicPr/>
            <p:nvPr/>
          </p:nvPicPr>
          <p:blipFill>
            <a:blip r:embed="rId1"/>
            <a:stretch/>
          </p:blipFill>
          <p:spPr>
            <a:xfrm>
              <a:off x="8236800" y="3556800"/>
              <a:ext cx="837720" cy="809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9" name="CustomShape 4"/>
            <p:cNvSpPr/>
            <p:nvPr/>
          </p:nvSpPr>
          <p:spPr>
            <a:xfrm>
              <a:off x="8003520" y="4400640"/>
              <a:ext cx="14929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430" name="Group 5"/>
          <p:cNvGrpSpPr/>
          <p:nvPr/>
        </p:nvGrpSpPr>
        <p:grpSpPr>
          <a:xfrm>
            <a:off x="4056840" y="3818880"/>
            <a:ext cx="3399840" cy="2962440"/>
            <a:chOff x="4056840" y="3818880"/>
            <a:chExt cx="3399840" cy="2962440"/>
          </a:xfrm>
        </p:grpSpPr>
        <p:pic>
          <p:nvPicPr>
            <p:cNvPr id="431" name="Picture 3" descr=""/>
            <p:cNvPicPr/>
            <p:nvPr/>
          </p:nvPicPr>
          <p:blipFill>
            <a:blip r:embed="rId2"/>
            <a:stretch/>
          </p:blipFill>
          <p:spPr>
            <a:xfrm>
              <a:off x="4056840" y="3818880"/>
              <a:ext cx="3399840" cy="248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2" name="CustomShape 6"/>
            <p:cNvSpPr/>
            <p:nvPr/>
          </p:nvSpPr>
          <p:spPr>
            <a:xfrm>
              <a:off x="4988880" y="6387120"/>
              <a:ext cx="178488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14400" y="1828800"/>
            <a:ext cx="8926200" cy="34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b="0" lang="en-US" sz="18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"As Hudak puts it, “domain-specific languages are the ultimate abstractions.”“”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2010, our dialect of Scheme had evolved so much that we renamed it to Racket  to let the world know that we had something different.”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062360" y="159840"/>
            <a:ext cx="797976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770040" y="1570320"/>
            <a:ext cx="8926200" cy="52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Racket” https://racket-lang.org/ (accessed Nov. 24, 2020)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MacOS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b="0" lang="en-US" sz="1800" spc="-1" strike="noStrike">
              <a:latin typeface="Arial"/>
            </a:endParaRPr>
          </a:p>
          <a:p>
            <a:pPr lvl="1" marL="7434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b="0" lang="en-US" sz="1800" spc="-1" strike="noStrike">
              <a:latin typeface="Arial"/>
            </a:endParaRPr>
          </a:p>
          <a:p>
            <a:pPr lvl="2" marL="120060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b="0" lang="en-US" sz="18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770040" y="2476800"/>
            <a:ext cx="8926200" cy="40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70040" y="2890080"/>
            <a:ext cx="8926200" cy="36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 Simple barcode reader /writer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062360" y="159840"/>
            <a:ext cx="776592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70040" y="2890080"/>
            <a:ext cx="8926200" cy="36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b="0" lang="en-US" sz="1800" spc="-1" strike="noStrike">
              <a:latin typeface="Arial"/>
            </a:endParaRPr>
          </a:p>
          <a:p>
            <a:pPr lvl="3" marL="16574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2011680" y="27468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560" y="20577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Application>LibreOffice/6.4.6.2$Linux_X86_64 LibreOffice_project/40$Build-2</Application>
  <Words>954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2020-11-18T06:40:48Z</dcterms:created>
  <dc:creator>Nosenko, Alex@EMSA</dc:creator>
  <dc:description/>
  <dc:language>en-US</dc:language>
  <cp:lastModifiedBy/>
  <dcterms:modified xsi:type="dcterms:W3CDTF">2020-12-08T09:34:30Z</dcterms:modified>
  <cp:revision>71</cp:revision>
  <dc:subject/>
  <dc:title>Secure Coding for Software Security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