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0.png" ContentType="image/png"/>
  <Override PartName="/ppt/media/image11.png" ContentType="image/png"/>
  <Override PartName="/ppt/media/image12.png" ContentType="image/png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4840" cy="24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7040" cy="188100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Tail-call evaluation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evaluation is done by recursively applying function to the tail of the input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3" name="Picture 758" descr=""/>
          <p:cNvPicPr/>
          <p:nvPr/>
        </p:nvPicPr>
        <p:blipFill>
          <a:blip r:embed="rId1"/>
          <a:stretch/>
        </p:blipFill>
        <p:spPr>
          <a:xfrm>
            <a:off x="1005840" y="2651760"/>
            <a:ext cx="3876120" cy="1770840"/>
          </a:xfrm>
          <a:prstGeom prst="rect">
            <a:avLst/>
          </a:prstGeom>
          <a:ln>
            <a:noFill/>
          </a:ln>
        </p:spPr>
      </p:pic>
      <p:pic>
        <p:nvPicPr>
          <p:cNvPr id="754" name="Picture 759" descr=""/>
          <p:cNvPicPr/>
          <p:nvPr/>
        </p:nvPicPr>
        <p:blipFill>
          <a:blip r:embed="rId2"/>
          <a:stretch/>
        </p:blipFill>
        <p:spPr>
          <a:xfrm>
            <a:off x="6016320" y="2560320"/>
            <a:ext cx="2761560" cy="137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defined</a:t>
            </a:r>
            <a:endParaRPr b="0" lang="en-US" sz="2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7" name="Picture 762" descr=""/>
          <p:cNvPicPr/>
          <p:nvPr/>
        </p:nvPicPr>
        <p:blipFill>
          <a:blip r:embed="rId1"/>
          <a:stretch/>
        </p:blipFill>
        <p:spPr>
          <a:xfrm>
            <a:off x="1164240" y="2570040"/>
            <a:ext cx="4504680" cy="1818720"/>
          </a:xfrm>
          <a:prstGeom prst="rect">
            <a:avLst/>
          </a:prstGeom>
          <a:ln>
            <a:noFill/>
          </a:ln>
        </p:spPr>
      </p:pic>
      <p:pic>
        <p:nvPicPr>
          <p:cNvPr id="758" name="Picture 763" descr=""/>
          <p:cNvPicPr/>
          <p:nvPr/>
        </p:nvPicPr>
        <p:blipFill>
          <a:blip r:embed="rId2"/>
          <a:stretch/>
        </p:blipFill>
        <p:spPr>
          <a:xfrm>
            <a:off x="6309360" y="2651760"/>
            <a:ext cx="2133000" cy="13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b="0" lang="en-US" sz="2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1" name="Picture 766" descr=""/>
          <p:cNvPicPr/>
          <p:nvPr/>
        </p:nvPicPr>
        <p:blipFill>
          <a:blip r:embed="rId1"/>
          <a:stretch/>
        </p:blipFill>
        <p:spPr>
          <a:xfrm>
            <a:off x="1463040" y="2648880"/>
            <a:ext cx="3108600" cy="109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exported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4" name="Picture 769" descr=""/>
          <p:cNvPicPr/>
          <p:nvPr/>
        </p:nvPicPr>
        <p:blipFill>
          <a:blip r:embed="rId1"/>
          <a:stretch/>
        </p:blipFill>
        <p:spPr>
          <a:xfrm>
            <a:off x="1188720" y="2564640"/>
            <a:ext cx="3847320" cy="12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68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011680" y="27468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1886040" y="205560"/>
            <a:ext cx="6364800" cy="12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76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240" cy="4211280"/>
          </a:xfrm>
          <a:prstGeom prst="rect">
            <a:avLst/>
          </a:prstGeom>
          <a:ln>
            <a:noFill/>
          </a:ln>
        </p:spPr>
      </p:pic>
      <p:pic>
        <p:nvPicPr>
          <p:cNvPr id="777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5920" cy="433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512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 in 1990s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703960" y="205560"/>
            <a:ext cx="5546880" cy="12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79" name="Picture 2" descr=""/>
          <p:cNvPicPr/>
          <p:nvPr/>
        </p:nvPicPr>
        <p:blipFill>
          <a:blip r:embed="rId1"/>
          <a:srcRect l="16168" t="11458" r="63467" b="13540"/>
          <a:stretch/>
        </p:blipFill>
        <p:spPr>
          <a:xfrm>
            <a:off x="918360" y="1523880"/>
            <a:ext cx="4473000" cy="494676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780" name="CustomShape 2"/>
          <p:cNvSpPr/>
          <p:nvPr/>
        </p:nvSpPr>
        <p:spPr>
          <a:xfrm>
            <a:off x="5591520" y="1552680"/>
            <a:ext cx="4752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b="0" lang="en-US" sz="2800" spc="-1" strike="noStrike">
              <a:latin typeface="Arial"/>
            </a:endParaRPr>
          </a:p>
          <a:p>
            <a:pPr lvl="1" marL="8892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b="0" lang="en-US" sz="2800" spc="-1" strike="noStrike">
              <a:latin typeface="Arial"/>
            </a:endParaRPr>
          </a:p>
          <a:p>
            <a:pPr lvl="1" marL="8892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2703960" y="205560"/>
            <a:ext cx="6359040" cy="12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4" name="CustomShape 2"/>
          <p:cNvSpPr/>
          <p:nvPr/>
        </p:nvSpPr>
        <p:spPr>
          <a:xfrm>
            <a:off x="747000" y="1351440"/>
            <a:ext cx="7636680" cy="48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https://docs.racket-lang.org/guide/index.html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512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their simplified dialect of Scheme in 1995: PLT Scheme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1840" cy="1085760"/>
            <a:chOff x="8003520" y="3556800"/>
            <a:chExt cx="149184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6640" cy="80820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898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18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8760" cy="2962440"/>
            <a:chOff x="4056840" y="3818880"/>
            <a:chExt cx="3398760" cy="2962440"/>
          </a:xfrm>
        </p:grpSpPr>
        <p:pic>
          <p:nvPicPr>
            <p:cNvPr id="7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8760" cy="248292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898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380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512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868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Details about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5120" cy="52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 (Windows, Linux, MacOS)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 - 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Foreign Interface such as Ctype</a:t>
            </a:r>
            <a:endParaRPr b="0" lang="en-US" sz="1800" spc="-1" strike="noStrike">
              <a:latin typeface="Arial"/>
            </a:endParaRPr>
          </a:p>
          <a:p>
            <a:pPr lvl="1" marL="74340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offers functional language capabilities such as tail-call optimization and lexical closures.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Section, Tutorials, Tools, Racket supports Major Editors like VIM, EMACS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licensed under Apache 2.0 and 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741" name="Picture 624_1" descr=""/>
          <p:cNvPicPr/>
          <p:nvPr/>
        </p:nvPicPr>
        <p:blipFill>
          <a:blip r:embed="rId1"/>
          <a:stretch/>
        </p:blipFill>
        <p:spPr>
          <a:xfrm>
            <a:off x="2834640" y="3108960"/>
            <a:ext cx="5285880" cy="294840"/>
          </a:xfrm>
          <a:prstGeom prst="rect">
            <a:avLst/>
          </a:prstGeom>
          <a:ln>
            <a:noFill/>
          </a:ln>
        </p:spPr>
      </p:pic>
      <p:pic>
        <p:nvPicPr>
          <p:cNvPr id="742" name="Picture 625_1" descr=""/>
          <p:cNvPicPr/>
          <p:nvPr/>
        </p:nvPicPr>
        <p:blipFill>
          <a:blip r:embed="rId2"/>
          <a:stretch/>
        </p:blipFill>
        <p:spPr>
          <a:xfrm>
            <a:off x="3566160" y="4297680"/>
            <a:ext cx="3831120" cy="64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45" name="Picture 628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7800" cy="1216080"/>
          </a:xfrm>
          <a:prstGeom prst="rect">
            <a:avLst/>
          </a:prstGeom>
          <a:ln>
            <a:noFill/>
          </a:ln>
        </p:spPr>
      </p:pic>
      <p:pic>
        <p:nvPicPr>
          <p:cNvPr id="746" name="Picture 629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6840" cy="1370880"/>
          </a:xfrm>
          <a:prstGeom prst="rect">
            <a:avLst/>
          </a:prstGeom>
          <a:ln>
            <a:noFill/>
          </a:ln>
        </p:spPr>
      </p:pic>
      <p:pic>
        <p:nvPicPr>
          <p:cNvPr id="747" name="Picture 630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2560" cy="956880"/>
          </a:xfrm>
          <a:prstGeom prst="rect">
            <a:avLst/>
          </a:prstGeom>
          <a:ln>
            <a:noFill/>
          </a:ln>
        </p:spPr>
      </p:pic>
      <p:pic>
        <p:nvPicPr>
          <p:cNvPr id="748" name="Picture 631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4720" cy="7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1438920" y="30240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Application>LibreOffice/6.4.6.2$Linux_X86_64 LibreOffice_project/40$Build-2</Application>
  <Words>1156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2020-12-10T09:06:14Z</dcterms:modified>
  <cp:revision>93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