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90" r:id="rId30"/>
    <p:sldId id="283" r:id="rId31"/>
    <p:sldId id="291" r:id="rId32"/>
    <p:sldId id="285" r:id="rId33"/>
    <p:sldId id="292" r:id="rId34"/>
    <p:sldId id="287" r:id="rId35"/>
    <p:sldId id="293" r:id="rId36"/>
    <p:sldId id="294" r:id="rId37"/>
    <p:sldId id="295" r:id="rId3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77" name="PlaceHolder 2"/>
          <p:cNvSpPr>
            <a:spLocks noGrp="1"/>
          </p:cNvSpPr>
          <p:nvPr>
            <p:ph type="body"/>
          </p:nvPr>
        </p:nvSpPr>
        <p:spPr>
          <a:xfrm>
            <a:off x="838080" y="1825560"/>
            <a:ext cx="5130720" cy="43506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78" name="PlaceHolder 3"/>
          <p:cNvSpPr>
            <a:spLocks noGrp="1"/>
          </p:cNvSpPr>
          <p:nvPr>
            <p:ph type="body"/>
          </p:nvPr>
        </p:nvSpPr>
        <p:spPr>
          <a:xfrm>
            <a:off x="6226200" y="1825560"/>
            <a:ext cx="5130720" cy="435060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i.cmu.edu/confluence/display/java/IDS55-J.+Understand+how+escape+characters+are+interpreted+when+strings+are+loaded"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i.cmu.edu/confluence/display/java/IDS11-J.+Perform+any+string+modifications+before+validation"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hyperlink" Target="https://wiki.sei.cmu.edu/confluence/display/java/OBJ08-J"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wiki.sei.cmu.edu/confluence/display/java/OBJ56-J.+Provide"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wiki.sei.cmu.edu/confluence/display/java/OBJ57-J"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hyperlink" Target="https://wiki.sei.cmu.edu/confluence/display/java/STR04-J.+Use+compatible+character+encodings+when+communicating+string+data+between+JVMs"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wiki.sei.cmu.edu/confluence/display/java/IDS14-J.+Do+not+trust+the+contents+of+hidden+form+field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wiki.sei.cmu.edu/confluence/display/java/IDS54-J.+Prevent+LDAP+injection"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5" name="CustomShape 1"/>
          <p:cNvSpPr/>
          <p:nvPr/>
        </p:nvSpPr>
        <p:spPr>
          <a:xfrm>
            <a:off x="1523880" y="1122480"/>
            <a:ext cx="9143280" cy="238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6000" b="0" strike="noStrike" spc="-1">
                <a:solidFill>
                  <a:srgbClr val="000000"/>
                </a:solidFill>
                <a:latin typeface="Calibri Light"/>
                <a:ea typeface="DejaVu Sans"/>
              </a:rPr>
              <a:t>Project 2</a:t>
            </a:r>
            <a:endParaRPr lang="en-US" sz="6000" b="0" strike="noStrike" spc="-1">
              <a:latin typeface="Arial"/>
            </a:endParaRPr>
          </a:p>
        </p:txBody>
      </p:sp>
      <p:sp>
        <p:nvSpPr>
          <p:cNvPr id="116"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5000" lnSpcReduction="20000"/>
          </a:bodyPr>
          <a:lstStyle/>
          <a:p>
            <a:pPr algn="ctr">
              <a:lnSpc>
                <a:spcPct val="90000"/>
              </a:lnSpc>
              <a:spcBef>
                <a:spcPts val="1001"/>
              </a:spcBef>
            </a:pPr>
            <a:r>
              <a:rPr lang="en-US" sz="2400" b="0" strike="noStrike" spc="-1" dirty="0">
                <a:solidFill>
                  <a:srgbClr val="000000"/>
                </a:solidFill>
                <a:latin typeface="Calibri"/>
                <a:ea typeface="DejaVu Sans"/>
              </a:rPr>
              <a:t>CSC 201 Section 3, Team 4</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Alex Nosenko - </a:t>
            </a:r>
            <a:r>
              <a:rPr lang="en-US" sz="2400" b="1" spc="-1" dirty="0">
                <a:solidFill>
                  <a:srgbClr val="000000"/>
                </a:solidFill>
                <a:latin typeface="Calibri"/>
                <a:ea typeface="DejaVu Sans"/>
              </a:rPr>
              <a:t>OBJ</a:t>
            </a:r>
            <a:endParaRPr lang="en-US" sz="2400" b="1"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Jeffrey Byrnes - </a:t>
            </a:r>
            <a:r>
              <a:rPr lang="en-US" sz="2400" b="1" strike="noStrike" spc="-1" dirty="0">
                <a:solidFill>
                  <a:srgbClr val="000000"/>
                </a:solidFill>
                <a:latin typeface="Calibri"/>
                <a:ea typeface="DejaVu Sans"/>
              </a:rPr>
              <a:t>NUM</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Nitin Nath - </a:t>
            </a:r>
            <a:r>
              <a:rPr lang="en-US" sz="2400" b="1" strike="noStrike" spc="-1" dirty="0">
                <a:solidFill>
                  <a:srgbClr val="000000"/>
                </a:solidFill>
                <a:latin typeface="Calibri"/>
                <a:ea typeface="DejaVu Sans"/>
              </a:rPr>
              <a:t>IDS</a:t>
            </a:r>
            <a:endParaRPr lang="en-US" sz="2400" b="0" strike="noStrike" spc="-1" dirty="0">
              <a:latin typeface="Arial"/>
            </a:endParaRPr>
          </a:p>
          <a:p>
            <a:pPr algn="ctr">
              <a:lnSpc>
                <a:spcPct val="90000"/>
              </a:lnSpc>
              <a:spcBef>
                <a:spcPts val="1001"/>
              </a:spcBef>
            </a:pPr>
            <a:r>
              <a:rPr lang="en-US" sz="2400" b="0" strike="noStrike" spc="-1" dirty="0">
                <a:solidFill>
                  <a:srgbClr val="000000"/>
                </a:solidFill>
                <a:latin typeface="Calibri"/>
                <a:ea typeface="DejaVu Sans"/>
              </a:rPr>
              <a:t>Steven Mackey - </a:t>
            </a:r>
            <a:r>
              <a:rPr lang="en-US" sz="2400" b="1" strike="noStrike" spc="-1" dirty="0">
                <a:solidFill>
                  <a:srgbClr val="000000"/>
                </a:solidFill>
                <a:latin typeface="Calibri"/>
                <a:ea typeface="DejaVu Sans"/>
              </a:rPr>
              <a:t>SEC</a:t>
            </a:r>
            <a:endParaRPr lang="en-US" sz="2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5" name="CustomShape 1"/>
          <p:cNvSpPr/>
          <p:nvPr/>
        </p:nvSpPr>
        <p:spPr>
          <a:xfrm>
            <a:off x="838080" y="365040"/>
            <a:ext cx="10514880" cy="6047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36"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IDS55-J</a:t>
            </a:r>
            <a:br>
              <a:rPr dirty="0"/>
            </a:br>
            <a:r>
              <a:rPr lang="en-US" sz="1800" b="0" u="sng" strike="noStrike" spc="-1" dirty="0">
                <a:solidFill>
                  <a:srgbClr val="0563C1"/>
                </a:solidFill>
                <a:uFillTx/>
                <a:latin typeface="Arial"/>
                <a:ea typeface="DejaVu Sans"/>
                <a:hlinkClick r:id="rId2"/>
              </a:rPr>
              <a:t>https://wiki.sei.cmu.edu/confluence/display/java/IDS55-J.+Understand+how+escape+characters+are+interpreted+when+strings+are+loaded</a:t>
            </a: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Understand how escape characters are interpreted when strings are loaded.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Incorrect use of escape characters in string inputs can result in misinterpretation and potential corruption of data</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When there is a '\' followed by t or r or n or b then you need to escape the sequence with an additional \ (backslash) otherwise the java compiler will see it as</a:t>
            </a:r>
            <a:br>
              <a:rPr dirty="0"/>
            </a:br>
            <a:r>
              <a:rPr lang="en-US" sz="1800" b="0" strike="noStrike" spc="-1" dirty="0">
                <a:solidFill>
                  <a:srgbClr val="222222"/>
                </a:solidFill>
                <a:latin typeface="Arial"/>
                <a:ea typeface="DejaVu Sans"/>
              </a:rPr>
              <a:t>a special character </a:t>
            </a:r>
            <a:r>
              <a:rPr lang="en-US" sz="1800" b="0" strike="noStrike" spc="-1" dirty="0" err="1">
                <a:solidFill>
                  <a:srgbClr val="222222"/>
                </a:solidFill>
                <a:latin typeface="Arial"/>
                <a:ea typeface="DejaVu Sans"/>
              </a:rPr>
              <a:t>i.e</a:t>
            </a:r>
            <a:r>
              <a:rPr lang="en-US" sz="1800" b="0" strike="noStrike" spc="-1" dirty="0">
                <a:solidFill>
                  <a:srgbClr val="222222"/>
                </a:solidFill>
                <a:latin typeface="Arial"/>
                <a:ea typeface="DejaVu Sans"/>
              </a:rPr>
              <a:t> newline or tab or backspace etc.</a:t>
            </a:r>
            <a:r>
              <a:rPr lang="en-US" sz="1800" b="0" strike="noStrike" spc="-1" dirty="0">
                <a:solidFill>
                  <a:srgbClr val="000000"/>
                </a:solidFill>
                <a:latin typeface="Arial"/>
                <a:ea typeface="DejaVu Sans"/>
              </a:rPr>
              <a:t> </a:t>
            </a:r>
            <a:endParaRPr lang="en-US"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7" name="CustomShape 1"/>
          <p:cNvSpPr/>
          <p:nvPr/>
        </p:nvSpPr>
        <p:spPr>
          <a:xfrm>
            <a:off x="838080" y="365040"/>
            <a:ext cx="10514880" cy="6694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graphicFrame>
        <p:nvGraphicFramePr>
          <p:cNvPr id="138" name="Table 2"/>
          <p:cNvGraphicFramePr/>
          <p:nvPr/>
        </p:nvGraphicFramePr>
        <p:xfrm>
          <a:off x="838080" y="1806120"/>
          <a:ext cx="5181480" cy="3589560"/>
        </p:xfrm>
        <a:graphic>
          <a:graphicData uri="http://schemas.openxmlformats.org/drawingml/2006/table">
            <a:tbl>
              <a:tblPr/>
              <a:tblGrid>
                <a:gridCol w="5181480">
                  <a:extLst>
                    <a:ext uri="{9D8B030D-6E8A-4147-A177-3AD203B41FA5}">
                      <a16:colId xmlns:a16="http://schemas.microsoft.com/office/drawing/2014/main" val="20000"/>
                    </a:ext>
                  </a:extLst>
                </a:gridCol>
              </a:tblGrid>
              <a:tr h="3589560">
                <a:tc>
                  <a:txBody>
                    <a:bodyPr/>
                    <a:lstStyle/>
                    <a:p>
                      <a:pPr>
                        <a:lnSpc>
                          <a:spcPct val="100000"/>
                        </a:lnSpc>
                      </a:pPr>
                      <a:r>
                        <a:rPr lang="en-US" sz="1600" b="0" strike="noStrike" spc="-1">
                          <a:solidFill>
                            <a:srgbClr val="000000"/>
                          </a:solidFill>
                          <a:latin typeface="Consolas"/>
                          <a:ea typeface="DejaVu Sans"/>
                        </a:rPr>
                        <a:t>public class Splitter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 Interpreted as backspace</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 Fails to split on word boundaries</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private final String WORDS = "\b";</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public String[] splitWords(String input)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Pattern pattern = Pattern.compile(WORDS);</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String[] input_array = pattern.split(input);</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return input_array;</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  }</a:t>
                      </a:r>
                      <a:endParaRPr lang="en-US" sz="1600" b="0" strike="noStrike" spc="-1">
                        <a:latin typeface="Arial"/>
                      </a:endParaRPr>
                    </a:p>
                    <a:p>
                      <a:pPr>
                        <a:lnSpc>
                          <a:spcPct val="100000"/>
                        </a:lnSpc>
                      </a:pPr>
                      <a:r>
                        <a:rPr lang="en-US" sz="1600" b="0" strike="noStrike" spc="-1">
                          <a:solidFill>
                            <a:srgbClr val="000000"/>
                          </a:solidFill>
                          <a:latin typeface="Consolas"/>
                          <a:ea typeface="DejaVu Sans"/>
                        </a:rPr>
                        <a:t>}</a:t>
                      </a:r>
                      <a:endParaRPr lang="en-US" sz="1600" b="0" strike="noStrike" spc="-1">
                        <a:latin typeface="Arial"/>
                      </a:endParaRPr>
                    </a:p>
                  </a:txBody>
                  <a:tcPr marL="52200">
                    <a:noFill/>
                  </a:tcPr>
                </a:tc>
                <a:extLst>
                  <a:ext uri="{0D108BD9-81ED-4DB2-BD59-A6C34878D82A}">
                    <a16:rowId xmlns:a16="http://schemas.microsoft.com/office/drawing/2014/main" val="10000"/>
                  </a:ext>
                </a:extLst>
              </a:tr>
            </a:tbl>
          </a:graphicData>
        </a:graphic>
      </p:graphicFrame>
      <p:graphicFrame>
        <p:nvGraphicFramePr>
          <p:cNvPr id="139" name="Table 3"/>
          <p:cNvGraphicFramePr/>
          <p:nvPr>
            <p:extLst>
              <p:ext uri="{D42A27DB-BD31-4B8C-83A1-F6EECF244321}">
                <p14:modId xmlns:p14="http://schemas.microsoft.com/office/powerpoint/2010/main" val="3123806831"/>
              </p:ext>
            </p:extLst>
          </p:nvPr>
        </p:nvGraphicFramePr>
        <p:xfrm>
          <a:off x="6095520" y="1806120"/>
          <a:ext cx="5181480" cy="2920680"/>
        </p:xfrm>
        <a:graphic>
          <a:graphicData uri="http://schemas.openxmlformats.org/drawingml/2006/table">
            <a:tbl>
              <a:tblPr/>
              <a:tblGrid>
                <a:gridCol w="5181480">
                  <a:extLst>
                    <a:ext uri="{9D8B030D-6E8A-4147-A177-3AD203B41FA5}">
                      <a16:colId xmlns:a16="http://schemas.microsoft.com/office/drawing/2014/main" val="20000"/>
                    </a:ext>
                  </a:extLst>
                </a:gridCol>
              </a:tblGrid>
              <a:tr h="2920680">
                <a:tc>
                  <a:txBody>
                    <a:bodyPr/>
                    <a:lstStyle/>
                    <a:p>
                      <a:pPr>
                        <a:lnSpc>
                          <a:spcPct val="100000"/>
                        </a:lnSpc>
                      </a:pPr>
                      <a:r>
                        <a:rPr lang="en-US" sz="1600" b="0" strike="noStrike" spc="-1" dirty="0">
                          <a:solidFill>
                            <a:srgbClr val="000000"/>
                          </a:solidFill>
                          <a:latin typeface="Consolas"/>
                          <a:ea typeface="DejaVu Sans"/>
                        </a:rPr>
                        <a:t>public class Splitter {</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 Interpreted as two chars, '\' and 'b'</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 Correctly splits on word boundaries</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private final String WORDS = "\\b";</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public String[] split(String input){</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Pattern </a:t>
                      </a:r>
                      <a:r>
                        <a:rPr lang="en-US" sz="1600" b="0" strike="noStrike" spc="-1" dirty="0" err="1">
                          <a:solidFill>
                            <a:srgbClr val="000000"/>
                          </a:solidFill>
                          <a:latin typeface="Consolas"/>
                          <a:ea typeface="DejaVu Sans"/>
                        </a:rPr>
                        <a:t>pattern</a:t>
                      </a:r>
                      <a:r>
                        <a:rPr lang="en-US" sz="1600" b="0" strike="noStrike" spc="-1" dirty="0">
                          <a:solidFill>
                            <a:srgbClr val="000000"/>
                          </a:solidFill>
                          <a:latin typeface="Consolas"/>
                          <a:ea typeface="DejaVu Sans"/>
                        </a:rPr>
                        <a:t> = </a:t>
                      </a:r>
                      <a:r>
                        <a:rPr lang="en-US" sz="1600" b="0" strike="noStrike" spc="-1" dirty="0" err="1">
                          <a:solidFill>
                            <a:srgbClr val="000000"/>
                          </a:solidFill>
                          <a:latin typeface="Consolas"/>
                          <a:ea typeface="DejaVu Sans"/>
                        </a:rPr>
                        <a:t>Pattern.compile</a:t>
                      </a:r>
                      <a:r>
                        <a:rPr lang="en-US" sz="1600" b="0" strike="noStrike" spc="-1" dirty="0">
                          <a:solidFill>
                            <a:srgbClr val="000000"/>
                          </a:solidFill>
                          <a:latin typeface="Consolas"/>
                          <a:ea typeface="DejaVu Sans"/>
                        </a:rPr>
                        <a:t>(WORDS);</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String[] </a:t>
                      </a:r>
                      <a:r>
                        <a:rPr lang="en-US" sz="1600" b="0" strike="noStrike" spc="-1" dirty="0" err="1">
                          <a:solidFill>
                            <a:srgbClr val="000000"/>
                          </a:solidFill>
                          <a:latin typeface="Consolas"/>
                          <a:ea typeface="DejaVu Sans"/>
                        </a:rPr>
                        <a:t>input_array</a:t>
                      </a:r>
                      <a:r>
                        <a:rPr lang="en-US" sz="1600" b="0" strike="noStrike" spc="-1" dirty="0">
                          <a:solidFill>
                            <a:srgbClr val="000000"/>
                          </a:solidFill>
                          <a:latin typeface="Consolas"/>
                          <a:ea typeface="DejaVu Sans"/>
                        </a:rPr>
                        <a:t> = </a:t>
                      </a:r>
                      <a:r>
                        <a:rPr lang="en-US" sz="1600" b="0" strike="noStrike" spc="-1" dirty="0" err="1">
                          <a:solidFill>
                            <a:srgbClr val="000000"/>
                          </a:solidFill>
                          <a:latin typeface="Consolas"/>
                          <a:ea typeface="DejaVu Sans"/>
                        </a:rPr>
                        <a:t>pattern.split</a:t>
                      </a:r>
                      <a:r>
                        <a:rPr lang="en-US" sz="1600" b="0" strike="noStrike" spc="-1" dirty="0">
                          <a:solidFill>
                            <a:srgbClr val="000000"/>
                          </a:solidFill>
                          <a:latin typeface="Consolas"/>
                          <a:ea typeface="DejaVu Sans"/>
                        </a:rPr>
                        <a:t>(input);</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return </a:t>
                      </a:r>
                      <a:r>
                        <a:rPr lang="en-US" sz="1600" b="0" strike="noStrike" spc="-1" dirty="0" err="1">
                          <a:solidFill>
                            <a:srgbClr val="000000"/>
                          </a:solidFill>
                          <a:latin typeface="Consolas"/>
                          <a:ea typeface="DejaVu Sans"/>
                        </a:rPr>
                        <a:t>input_array</a:t>
                      </a:r>
                      <a:r>
                        <a:rPr lang="en-US" sz="1600" b="0" strike="noStrike" spc="-1" dirty="0">
                          <a:solidFill>
                            <a:srgbClr val="000000"/>
                          </a:solidFill>
                          <a:latin typeface="Consolas"/>
                          <a:ea typeface="DejaVu Sans"/>
                        </a:rPr>
                        <a:t>;</a:t>
                      </a:r>
                      <a:endParaRPr lang="en-US" sz="1600" b="0" strike="noStrike" spc="-1" dirty="0">
                        <a:latin typeface="Arial"/>
                      </a:endParaRPr>
                    </a:p>
                    <a:p>
                      <a:pPr>
                        <a:lnSpc>
                          <a:spcPct val="100000"/>
                        </a:lnSpc>
                      </a:pPr>
                      <a:r>
                        <a:rPr lang="en-US" sz="1600" b="0" strike="noStrike" spc="-1" dirty="0">
                          <a:solidFill>
                            <a:srgbClr val="000000"/>
                          </a:solidFill>
                          <a:latin typeface="Consolas"/>
                          <a:ea typeface="DejaVu Sans"/>
                        </a:rPr>
                        <a:t>  }</a:t>
                      </a:r>
                      <a:endParaRPr lang="en-US" sz="1600" b="0" strike="noStrike" spc="-1" dirty="0">
                        <a:latin typeface="Arial"/>
                      </a:endParaRPr>
                    </a:p>
                    <a:p>
                      <a:pPr>
                        <a:lnSpc>
                          <a:spcPct val="100000"/>
                        </a:lnSpc>
                      </a:pPr>
                      <a:r>
                        <a:rPr lang="en-US" sz="700" b="0" strike="noStrike" spc="-1" dirty="0">
                          <a:solidFill>
                            <a:srgbClr val="000000"/>
                          </a:solidFill>
                          <a:latin typeface="Consolas"/>
                          <a:ea typeface="DejaVu Sans"/>
                        </a:rPr>
                        <a:t>}</a:t>
                      </a:r>
                      <a:endParaRPr lang="en-US" sz="700" b="0" strike="noStrike" spc="-1" dirty="0">
                        <a:latin typeface="Arial"/>
                      </a:endParaRPr>
                    </a:p>
                  </a:txBody>
                  <a:tcPr marL="522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NUM</a:t>
            </a:r>
            <a:endParaRPr lang="en-US" sz="4400" b="0" strike="noStrike" spc="-1" dirty="0">
              <a:latin typeface="Arial"/>
            </a:endParaRPr>
          </a:p>
        </p:txBody>
      </p:sp>
      <p:sp>
        <p:nvSpPr>
          <p:cNvPr id="141" name="CustomShape 2"/>
          <p:cNvSpPr/>
          <p:nvPr/>
        </p:nvSpPr>
        <p:spPr>
          <a:xfrm>
            <a:off x="503280" y="1780200"/>
            <a:ext cx="116164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a:solidFill>
                  <a:srgbClr val="222222"/>
                </a:solidFill>
                <a:latin typeface="Arial"/>
                <a:ea typeface="DejaVu Sans"/>
              </a:rPr>
              <a:t>NUM08-J</a:t>
            </a:r>
            <a:br/>
            <a:r>
              <a:rPr lang="en-US" sz="1800" b="0" u="sng" strike="noStrike" spc="-1">
                <a:solidFill>
                  <a:srgbClr val="0563C1"/>
                </a:solidFill>
                <a:uFillTx/>
                <a:latin typeface="Arial"/>
                <a:ea typeface="DejaVu Sans"/>
              </a:rPr>
              <a:t>https://wiki.sei.cmu.edu/confluence/display/java/NUM08-J.+Check+floating-point+inputs+for+exceptional+values</a:t>
            </a:r>
            <a:endParaRPr lang="en-US" sz="1800" b="0" strike="noStrike" spc="-1">
              <a:latin typeface="Arial"/>
            </a:endParaRPr>
          </a:p>
          <a:p>
            <a:pPr>
              <a:lnSpc>
                <a:spcPct val="100000"/>
              </a:lnSpc>
            </a:pPr>
            <a:br/>
            <a:r>
              <a:rPr lang="en-US" sz="1800" b="1" strike="noStrike" spc="-1">
                <a:solidFill>
                  <a:srgbClr val="222222"/>
                </a:solidFill>
                <a:latin typeface="Arial"/>
                <a:ea typeface="DejaVu Sans"/>
              </a:rPr>
              <a:t>WHAT</a:t>
            </a:r>
            <a:r>
              <a:rPr lang="en-US" sz="1800" b="0" strike="noStrike" spc="-1">
                <a:solidFill>
                  <a:srgbClr val="222222"/>
                </a:solidFill>
                <a:latin typeface="Arial"/>
                <a:ea typeface="DejaVu Sans"/>
              </a:rPr>
              <a:t>: Check floating-point inputs for exceptional (infinity, -infinity, NaN) values</a:t>
            </a:r>
            <a:br/>
            <a:br/>
            <a:r>
              <a:rPr lang="en-US" sz="1800" b="1" strike="noStrike" spc="-1">
                <a:solidFill>
                  <a:srgbClr val="222222"/>
                </a:solidFill>
                <a:latin typeface="Arial"/>
                <a:ea typeface="DejaVu Sans"/>
              </a:rPr>
              <a:t>WHY</a:t>
            </a:r>
            <a:r>
              <a:rPr lang="en-US" sz="1800" b="0" strike="noStrike" spc="-1">
                <a:solidFill>
                  <a:srgbClr val="222222"/>
                </a:solidFill>
                <a:latin typeface="Arial"/>
                <a:ea typeface="DejaVu Sans"/>
              </a:rPr>
              <a:t>: Failure to detect and handle exceptional values can cause unexpected and inconsistent program execution</a:t>
            </a:r>
            <a:br/>
            <a:br/>
            <a:r>
              <a:rPr lang="en-US" sz="1800" b="1" strike="noStrike" spc="-1">
                <a:solidFill>
                  <a:srgbClr val="222222"/>
                </a:solidFill>
                <a:latin typeface="Arial"/>
                <a:ea typeface="DejaVu Sans"/>
              </a:rPr>
              <a:t>HOW</a:t>
            </a:r>
            <a:r>
              <a:rPr lang="en-US" sz="1800" b="0" strike="noStrike" spc="-1">
                <a:solidFill>
                  <a:srgbClr val="222222"/>
                </a:solidFill>
                <a:latin typeface="Arial"/>
                <a:ea typeface="DejaVu Sans"/>
              </a:rPr>
              <a:t>: After accepting double or float values from user input, write handlers for the cases of exceptional values</a:t>
            </a:r>
            <a:r>
              <a:rPr lang="en-US" sz="1800" b="0" strike="noStrike" spc="-1">
                <a:solidFill>
                  <a:srgbClr val="000000"/>
                </a:solidFill>
                <a:latin typeface="Arial"/>
                <a:ea typeface="DejaVu Sans"/>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43" name="Picture 142"/>
          <p:cNvPicPr/>
          <p:nvPr/>
        </p:nvPicPr>
        <p:blipFill>
          <a:blip r:embed="rId2"/>
          <a:stretch/>
        </p:blipFill>
        <p:spPr>
          <a:xfrm>
            <a:off x="786960" y="2011680"/>
            <a:ext cx="4333680" cy="3295440"/>
          </a:xfrm>
          <a:prstGeom prst="rect">
            <a:avLst/>
          </a:prstGeom>
          <a:ln>
            <a:noFill/>
          </a:ln>
        </p:spPr>
      </p:pic>
      <p:pic>
        <p:nvPicPr>
          <p:cNvPr id="144" name="Picture 143"/>
          <p:cNvPicPr/>
          <p:nvPr/>
        </p:nvPicPr>
        <p:blipFill>
          <a:blip r:embed="rId3"/>
          <a:stretch/>
        </p:blipFill>
        <p:spPr>
          <a:xfrm>
            <a:off x="6286680" y="1779480"/>
            <a:ext cx="4228920" cy="443844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sp>
        <p:nvSpPr>
          <p:cNvPr id="146" name="CustomShape 2"/>
          <p:cNvSpPr/>
          <p:nvPr/>
        </p:nvSpPr>
        <p:spPr>
          <a:xfrm>
            <a:off x="503280" y="1780200"/>
            <a:ext cx="116164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NUM09-J</a:t>
            </a:r>
            <a:br>
              <a:rPr dirty="0"/>
            </a:br>
            <a:r>
              <a:rPr lang="en-US" sz="1800" b="0" u="sng" strike="noStrike" spc="-1" dirty="0">
                <a:solidFill>
                  <a:srgbClr val="0563C1"/>
                </a:solidFill>
                <a:uFillTx/>
                <a:latin typeface="Arial"/>
                <a:ea typeface="DejaVu Sans"/>
              </a:rPr>
              <a:t>https://wiki.sei.cmu.edu/confluence/display/java/NUM09-J.+Do+not+use+floating-point+variables+as+loop+counters</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Don’t use floating point variables as loop counters (loop counter – formally defined in rule, intuitively, it is a variable controlling the execution of a loop)</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Due to lack of precision, floats are sometimes given a binary value that closely approximates the intended value. A result of this is that exact comparisons may not always be accurate, and, if used as a loop counter, could result in unintended behavior</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Express the loop controlling logic in integers, or some other non-approximated data type (e.g. char) as appropriate for problems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48" name="Picture 147"/>
          <p:cNvPicPr/>
          <p:nvPr/>
        </p:nvPicPr>
        <p:blipFill>
          <a:blip r:embed="rId2"/>
          <a:stretch/>
        </p:blipFill>
        <p:spPr>
          <a:xfrm>
            <a:off x="822960" y="1920240"/>
            <a:ext cx="3933360" cy="904680"/>
          </a:xfrm>
          <a:prstGeom prst="rect">
            <a:avLst/>
          </a:prstGeom>
          <a:ln>
            <a:noFill/>
          </a:ln>
        </p:spPr>
      </p:pic>
      <p:pic>
        <p:nvPicPr>
          <p:cNvPr id="149" name="Picture 148"/>
          <p:cNvPicPr/>
          <p:nvPr/>
        </p:nvPicPr>
        <p:blipFill>
          <a:blip r:embed="rId2"/>
          <a:stretch/>
        </p:blipFill>
        <p:spPr>
          <a:xfrm>
            <a:off x="7130880" y="1838520"/>
            <a:ext cx="3933360" cy="904680"/>
          </a:xfrm>
          <a:prstGeom prst="rect">
            <a:avLst/>
          </a:prstGeom>
          <a:ln>
            <a:noFill/>
          </a:ln>
        </p:spPr>
      </p:pic>
      <p:pic>
        <p:nvPicPr>
          <p:cNvPr id="150" name="Picture 149"/>
          <p:cNvPicPr/>
          <p:nvPr/>
        </p:nvPicPr>
        <p:blipFill>
          <a:blip r:embed="rId3"/>
          <a:stretch/>
        </p:blipFill>
        <p:spPr>
          <a:xfrm>
            <a:off x="636480" y="4480560"/>
            <a:ext cx="5124240" cy="713880"/>
          </a:xfrm>
          <a:prstGeom prst="rect">
            <a:avLst/>
          </a:prstGeom>
          <a:ln>
            <a:noFill/>
          </a:ln>
        </p:spPr>
      </p:pic>
      <p:pic>
        <p:nvPicPr>
          <p:cNvPr id="151" name="Picture 150"/>
          <p:cNvPicPr/>
          <p:nvPr/>
        </p:nvPicPr>
        <p:blipFill>
          <a:blip r:embed="rId4"/>
          <a:stretch/>
        </p:blipFill>
        <p:spPr>
          <a:xfrm>
            <a:off x="7132320" y="4480560"/>
            <a:ext cx="4028760" cy="89496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sp>
        <p:nvSpPr>
          <p:cNvPr id="153" name="CustomShape 2"/>
          <p:cNvSpPr/>
          <p:nvPr/>
        </p:nvSpPr>
        <p:spPr>
          <a:xfrm>
            <a:off x="503280" y="1780200"/>
            <a:ext cx="116164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NUM53-J</a:t>
            </a:r>
            <a:br>
              <a:rPr dirty="0"/>
            </a:br>
            <a:r>
              <a:rPr lang="en-US" sz="1800" b="0" u="sng" strike="noStrike" spc="-1" dirty="0">
                <a:solidFill>
                  <a:srgbClr val="0563C1"/>
                </a:solidFill>
                <a:uFillTx/>
                <a:latin typeface="Arial"/>
                <a:ea typeface="DejaVu Sans"/>
              </a:rPr>
              <a:t>https://wiki.sei.cmu.edu/confluence/display/java/NUM53-J.+Use+the+strictfp+modifier+for+floating-point+calculation+consistency+across+platforms</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Use the </a:t>
            </a:r>
            <a:r>
              <a:rPr lang="en-US" sz="1800" b="0" strike="noStrike" spc="-1" dirty="0" err="1">
                <a:solidFill>
                  <a:srgbClr val="222222"/>
                </a:solidFill>
                <a:latin typeface="Arial"/>
                <a:ea typeface="DejaVu Sans"/>
              </a:rPr>
              <a:t>strictfp</a:t>
            </a:r>
            <a:r>
              <a:rPr lang="en-US" sz="1800" b="0" strike="noStrike" spc="-1" dirty="0">
                <a:solidFill>
                  <a:srgbClr val="222222"/>
                </a:solidFill>
                <a:latin typeface="Arial"/>
                <a:ea typeface="DejaVu Sans"/>
              </a:rPr>
              <a:t> modifier for floating-point calculation consistency across platforms</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Java allows platforms with extended floating point support to make use of such, so some platforms have access to a superset of floating point representations compared to what is available via Java’s primitive types. Thus, the same code will behave differently on different platforms (due to floating point architecture)</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Prefix a class, method or interface with the </a:t>
            </a:r>
            <a:r>
              <a:rPr lang="en-US" sz="1800" b="0" strike="noStrike" spc="-1" dirty="0" err="1">
                <a:solidFill>
                  <a:srgbClr val="222222"/>
                </a:solidFill>
                <a:latin typeface="Arial"/>
                <a:ea typeface="DejaVu Sans"/>
              </a:rPr>
              <a:t>strictfp</a:t>
            </a:r>
            <a:r>
              <a:rPr lang="en-US" sz="1800" b="0" strike="noStrike" spc="-1" dirty="0">
                <a:solidFill>
                  <a:srgbClr val="222222"/>
                </a:solidFill>
                <a:latin typeface="Arial"/>
                <a:ea typeface="DejaVu Sans"/>
              </a:rPr>
              <a:t> modifier</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55" name="Picture 154"/>
          <p:cNvPicPr/>
          <p:nvPr/>
        </p:nvPicPr>
        <p:blipFill>
          <a:blip r:embed="rId2"/>
          <a:stretch/>
        </p:blipFill>
        <p:spPr>
          <a:xfrm>
            <a:off x="640080" y="1591200"/>
            <a:ext cx="7515000" cy="1152000"/>
          </a:xfrm>
          <a:prstGeom prst="rect">
            <a:avLst/>
          </a:prstGeom>
          <a:ln>
            <a:noFill/>
          </a:ln>
        </p:spPr>
      </p:pic>
      <p:pic>
        <p:nvPicPr>
          <p:cNvPr id="156" name="Picture 155"/>
          <p:cNvPicPr/>
          <p:nvPr/>
        </p:nvPicPr>
        <p:blipFill>
          <a:blip r:embed="rId3"/>
          <a:stretch/>
        </p:blipFill>
        <p:spPr>
          <a:xfrm>
            <a:off x="640080" y="3181927"/>
            <a:ext cx="7486200" cy="10760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a:solidFill>
                  <a:srgbClr val="000000"/>
                </a:solidFill>
                <a:latin typeface="Calibri Light"/>
                <a:ea typeface="DejaVu Sans"/>
              </a:rPr>
              <a:t>NUM</a:t>
            </a:r>
            <a:endParaRPr lang="en-US" sz="4400" b="0" strike="noStrike" spc="-1">
              <a:latin typeface="Arial"/>
            </a:endParaRPr>
          </a:p>
        </p:txBody>
      </p:sp>
      <p:pic>
        <p:nvPicPr>
          <p:cNvPr id="158" name="Picture 157"/>
          <p:cNvPicPr/>
          <p:nvPr/>
        </p:nvPicPr>
        <p:blipFill>
          <a:blip r:embed="rId2"/>
          <a:stretch/>
        </p:blipFill>
        <p:spPr>
          <a:xfrm>
            <a:off x="838080" y="1554480"/>
            <a:ext cx="5076360" cy="2857320"/>
          </a:xfrm>
          <a:prstGeom prst="rect">
            <a:avLst/>
          </a:prstGeom>
          <a:ln>
            <a:noFill/>
          </a:ln>
        </p:spPr>
      </p:pic>
      <p:pic>
        <p:nvPicPr>
          <p:cNvPr id="159" name="Picture 158"/>
          <p:cNvPicPr/>
          <p:nvPr/>
        </p:nvPicPr>
        <p:blipFill>
          <a:blip r:embed="rId3"/>
          <a:stretch/>
        </p:blipFill>
        <p:spPr>
          <a:xfrm>
            <a:off x="6189840" y="1554480"/>
            <a:ext cx="5057280" cy="28191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000000"/>
                </a:solidFill>
                <a:latin typeface="Arial"/>
                <a:ea typeface="DejaVu Sans"/>
              </a:rPr>
              <a:t>SEC06-J</a:t>
            </a:r>
            <a:endParaRPr lang="en-US" sz="5400" b="0" strike="noStrike" spc="-1">
              <a:latin typeface="Arial"/>
            </a:endParaRPr>
          </a:p>
        </p:txBody>
      </p:sp>
      <p:sp>
        <p:nvSpPr>
          <p:cNvPr id="161"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dirty="0">
                <a:solidFill>
                  <a:srgbClr val="000000"/>
                </a:solidFill>
                <a:latin typeface="Arial"/>
                <a:ea typeface="DejaVu Sans"/>
              </a:rPr>
              <a:t>“Do not rely on the default automatic signature verification provided by </a:t>
            </a:r>
            <a:r>
              <a:rPr lang="en-US" sz="1800" b="0" strike="noStrike" spc="-1" dirty="0" err="1">
                <a:solidFill>
                  <a:srgbClr val="000000"/>
                </a:solidFill>
                <a:latin typeface="Arial"/>
                <a:ea typeface="DejaVu Sans"/>
              </a:rPr>
              <a:t>URLClassLoader</a:t>
            </a:r>
            <a:r>
              <a:rPr lang="en-US" sz="1800" b="0" strike="noStrike" spc="-1" dirty="0">
                <a:solidFill>
                  <a:srgbClr val="000000"/>
                </a:solidFill>
                <a:latin typeface="Arial"/>
                <a:ea typeface="DejaVu Sans"/>
              </a:rPr>
              <a:t> and java.util.jar”</a:t>
            </a:r>
            <a:br>
              <a:rPr dirty="0"/>
            </a:b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URLClassLoader</a:t>
            </a:r>
            <a:r>
              <a:rPr lang="en-US" sz="1800" b="0" strike="noStrike" spc="-1" dirty="0">
                <a:solidFill>
                  <a:srgbClr val="222222"/>
                </a:solidFill>
                <a:latin typeface="Arial"/>
                <a:ea typeface="DejaVu Sans"/>
              </a:rPr>
              <a:t> and java.util.jar load classes from external sources. Integrity checks are performed on the JAR, but authenticity is not verified (IE, the PKI chain is not followed).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A malicious third party (Man in the middle) could inject code that passes integrity checks, but is not the code you thought you were running.</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One of the following:</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Check the JARs manually at runtime with </a:t>
            </a:r>
            <a:r>
              <a:rPr lang="en-US" sz="1800" b="0" strike="noStrike" spc="-1" dirty="0" err="1">
                <a:solidFill>
                  <a:srgbClr val="222222"/>
                </a:solidFill>
                <a:latin typeface="Arial"/>
                <a:ea typeface="DejaVu Sans"/>
              </a:rPr>
              <a:t>jarsigner</a:t>
            </a:r>
            <a:r>
              <a:rPr lang="en-US" sz="1800" b="0" strike="noStrike" spc="-1" dirty="0">
                <a:solidFill>
                  <a:srgbClr val="222222"/>
                </a:solidFill>
                <a:latin typeface="Arial"/>
                <a:ea typeface="DejaVu Sans"/>
              </a:rPr>
              <a:t> -verify signed-updates-jar-file.jar</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Programatically</a:t>
            </a:r>
            <a:r>
              <a:rPr lang="en-US" sz="1800" b="0" strike="noStrike" spc="-1" dirty="0">
                <a:solidFill>
                  <a:srgbClr val="222222"/>
                </a:solidFill>
                <a:latin typeface="Arial"/>
                <a:ea typeface="DejaVu Sans"/>
              </a:rPr>
              <a:t> follow the PKI </a:t>
            </a:r>
            <a:r>
              <a:rPr lang="en-US" sz="1800" b="0" strike="noStrike" spc="-1" dirty="0" err="1">
                <a:solidFill>
                  <a:srgbClr val="222222"/>
                </a:solidFill>
                <a:latin typeface="Arial"/>
                <a:ea typeface="DejaVu Sans"/>
              </a:rPr>
              <a:t>certficate</a:t>
            </a:r>
            <a:r>
              <a:rPr lang="en-US" sz="1800" b="0" strike="noStrike" spc="-1" dirty="0">
                <a:solidFill>
                  <a:srgbClr val="222222"/>
                </a:solidFill>
                <a:latin typeface="Arial"/>
                <a:ea typeface="DejaVu Sans"/>
              </a:rPr>
              <a:t> chain until you hit a trusted cert (Or reject the code if no cert found).</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7" name="CustomShape 1"/>
          <p:cNvSpPr/>
          <p:nvPr/>
        </p:nvSpPr>
        <p:spPr>
          <a:xfrm>
            <a:off x="838560" y="257117"/>
            <a:ext cx="10514880" cy="6040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18" name="CustomShape 2"/>
          <p:cNvSpPr/>
          <p:nvPr/>
        </p:nvSpPr>
        <p:spPr>
          <a:xfrm>
            <a:off x="503280" y="861134"/>
            <a:ext cx="11616480" cy="48974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IDS11-J</a:t>
            </a:r>
            <a:br>
              <a:rPr dirty="0"/>
            </a:br>
            <a:r>
              <a:rPr lang="en-US" sz="1800" b="0" u="sng" strike="noStrike" spc="-1" dirty="0">
                <a:solidFill>
                  <a:srgbClr val="0563C1"/>
                </a:solidFill>
                <a:uFillTx/>
                <a:latin typeface="Arial"/>
                <a:ea typeface="DejaVu Sans"/>
                <a:hlinkClick r:id="rId2"/>
              </a:rPr>
              <a:t>https://wiki.sei.cmu.edu/confluence/display/java/IDS11-J.+Perform+any+string+modifications+before+validation</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Perform string modifications before validation.</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Do not correct a string after validation as it will cause the first check to not detect an HTML tag. In this case such as &lt;</a:t>
            </a:r>
            <a:r>
              <a:rPr lang="en-US" sz="1800" b="0" strike="noStrike" spc="-1" dirty="0" err="1">
                <a:solidFill>
                  <a:srgbClr val="222222"/>
                </a:solidFill>
                <a:latin typeface="Arial"/>
                <a:ea typeface="DejaVu Sans"/>
              </a:rPr>
              <a:t>scr!ipt</a:t>
            </a:r>
            <a:r>
              <a:rPr lang="en-US" sz="1800" b="0" strike="noStrike" spc="-1" dirty="0">
                <a:solidFill>
                  <a:srgbClr val="222222"/>
                </a:solidFill>
                <a:latin typeface="Arial"/>
                <a:ea typeface="DejaVu Sans"/>
              </a:rPr>
              <a:t>&gt; therefore the tag &lt;script&gt; went undetected the first time.</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After the first validation if the script tag is modified to be correct then now the tag &lt;script&gt; is valid in HTML which essentially went undetected during validation.</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000000"/>
                </a:solidFill>
                <a:latin typeface="Arial"/>
                <a:ea typeface="DejaVu Sans"/>
              </a:rPr>
              <a:t>SEC06-J</a:t>
            </a:r>
            <a:endParaRPr lang="en-US" sz="5400" b="0" strike="noStrike" spc="-1">
              <a:latin typeface="Arial"/>
            </a:endParaRPr>
          </a:p>
        </p:txBody>
      </p:sp>
      <p:pic>
        <p:nvPicPr>
          <p:cNvPr id="163" name="Picture 2" descr="A picture containing diagram&#10;&#10;Description automatically generated"/>
          <p:cNvPicPr/>
          <p:nvPr/>
        </p:nvPicPr>
        <p:blipFill>
          <a:blip r:embed="rId2"/>
          <a:stretch/>
        </p:blipFill>
        <p:spPr>
          <a:xfrm>
            <a:off x="2671560" y="1854360"/>
            <a:ext cx="6848280" cy="45284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SEC07-J</a:t>
            </a:r>
            <a:endParaRPr lang="en-US" sz="5400" b="0" strike="noStrike" spc="-1">
              <a:latin typeface="Arial"/>
            </a:endParaRPr>
          </a:p>
        </p:txBody>
      </p:sp>
      <p:sp>
        <p:nvSpPr>
          <p:cNvPr id="165"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dirty="0">
                <a:solidFill>
                  <a:srgbClr val="000000"/>
                </a:solidFill>
                <a:latin typeface="Arial"/>
                <a:ea typeface="DejaVu Sans"/>
              </a:rPr>
              <a:t>“Call the superclass's </a:t>
            </a:r>
            <a:r>
              <a:rPr lang="en-US" sz="1800" b="0" strike="noStrike" spc="-1" dirty="0" err="1">
                <a:solidFill>
                  <a:srgbClr val="000000"/>
                </a:solidFill>
                <a:latin typeface="Arial"/>
                <a:ea typeface="DejaVu Sans"/>
              </a:rPr>
              <a:t>getPermissions</a:t>
            </a:r>
            <a:r>
              <a:rPr lang="en-US" sz="1800" b="0" strike="noStrike" spc="-1" dirty="0">
                <a:solidFill>
                  <a:srgbClr val="000000"/>
                </a:solidFill>
                <a:latin typeface="Arial"/>
                <a:ea typeface="DejaVu Sans"/>
              </a:rPr>
              <a:t>() method when writing a custom class loader”</a:t>
            </a:r>
            <a:br>
              <a:rPr dirty="0"/>
            </a:br>
            <a:endParaRPr lang="en-US" sz="1800" b="0" strike="noStrike" spc="-1" dirty="0">
              <a:latin typeface="Arial"/>
            </a:endParaRPr>
          </a:p>
          <a:p>
            <a:pPr>
              <a:lnSpc>
                <a:spcPct val="100000"/>
              </a:lnSpc>
            </a:pPr>
            <a:r>
              <a:rPr lang="en-US" sz="1800" b="1" strike="noStrike" spc="-1" dirty="0">
                <a:solidFill>
                  <a:srgbClr val="222222"/>
                </a:solidFill>
                <a:latin typeface="Arial"/>
                <a:ea typeface="DejaVu Sans"/>
              </a:rPr>
              <a:t>BACKGROUND: </a:t>
            </a:r>
            <a:r>
              <a:rPr lang="en-US" sz="1800" b="0" strike="noStrike" spc="-1" dirty="0">
                <a:solidFill>
                  <a:srgbClr val="222222"/>
                </a:solidFill>
                <a:latin typeface="Arial"/>
                <a:ea typeface="DejaVu Sans"/>
              </a:rPr>
              <a:t>Java allows classes to be loaded into the JVM at runtime. Java provides default class loaders which developers may need to extend for their use case. The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method in a class loader returns the permissions context that the loaded class then runs in.</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If a developer extends a default class loader, and overrides the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method, the developer may fail to call the superclass’s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effectively sidestepping system level policy.</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The permissions returned by the custom class loader may be more permissive than the system level policy, thereby giving the loaded class greater permissions than intended.</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Call the superclass’s “</a:t>
            </a:r>
            <a:r>
              <a:rPr lang="en-US" sz="1800" b="0" strike="noStrike" spc="-1" dirty="0" err="1">
                <a:solidFill>
                  <a:srgbClr val="222222"/>
                </a:solidFill>
                <a:latin typeface="Arial"/>
                <a:ea typeface="DejaVu Sans"/>
              </a:rPr>
              <a:t>getpermissions</a:t>
            </a:r>
            <a:r>
              <a:rPr lang="en-US" sz="1800" b="0" strike="noStrike" spc="-1" dirty="0">
                <a:solidFill>
                  <a:srgbClr val="222222"/>
                </a:solidFill>
                <a:latin typeface="Arial"/>
                <a:ea typeface="DejaVu Sans"/>
              </a:rPr>
              <a:t>()” and then append to that list any required permissions.</a:t>
            </a:r>
            <a:endParaRPr lang="en-US"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SEC07-J</a:t>
            </a:r>
            <a:endParaRPr lang="en-US" sz="5400" b="0" strike="noStrike" spc="-1">
              <a:latin typeface="Arial"/>
            </a:endParaRPr>
          </a:p>
        </p:txBody>
      </p:sp>
      <p:sp>
        <p:nvSpPr>
          <p:cNvPr id="167" name="CustomShape 2"/>
          <p:cNvSpPr/>
          <p:nvPr/>
        </p:nvSpPr>
        <p:spPr>
          <a:xfrm>
            <a:off x="15768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protected</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getPermissions</a:t>
            </a:r>
            <a:r>
              <a:rPr lang="en-US" sz="1050" b="0" strike="noStrike" spc="-1">
                <a:solidFill>
                  <a:srgbClr val="D4D4D4"/>
                </a:solidFill>
                <a:latin typeface="Consolas"/>
                <a:ea typeface="DejaVu Sans"/>
              </a:rPr>
              <a:t>(</a:t>
            </a:r>
            <a:r>
              <a:rPr lang="en-US" sz="1050" b="0" strike="noStrike" spc="-1">
                <a:solidFill>
                  <a:srgbClr val="4EC9B0"/>
                </a:solidFill>
                <a:latin typeface="Consolas"/>
                <a:ea typeface="DejaVu Sans"/>
              </a:rPr>
              <a:t>CodeSource</a:t>
            </a:r>
            <a:r>
              <a:rPr lang="en-US" sz="1050" b="0" strike="noStrike" spc="-1">
                <a:solidFill>
                  <a:srgbClr val="D4D4D4"/>
                </a:solidFill>
                <a:latin typeface="Consolas"/>
                <a:ea typeface="DejaVu Sans"/>
              </a:rPr>
              <a:t> cs)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Note how we are building an entirely new PermissionCollection</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Effectively sidestepping the system's policy</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Permissions</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b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Allow exit from the VM anytime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add</a:t>
            </a:r>
            <a:r>
              <a:rPr lang="en-US" sz="1050" b="0" strike="noStrike" spc="-1">
                <a:solidFill>
                  <a:srgbClr val="D4D4D4"/>
                </a:solidFill>
                <a:latin typeface="Consolas"/>
                <a:ea typeface="DejaVu Sans"/>
              </a:rPr>
              <a:t>(</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RuntimePermission</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"exitVM"</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C586C0"/>
                </a:solidFill>
                <a:latin typeface="Consolas"/>
                <a:ea typeface="DejaVu Sans"/>
              </a:rPr>
              <a:t>return</a:t>
            </a:r>
            <a:r>
              <a:rPr lang="en-US" sz="1050" b="0" strike="noStrike" spc="-1">
                <a:solidFill>
                  <a:srgbClr val="D4D4D4"/>
                </a:solidFill>
                <a:latin typeface="Consolas"/>
                <a:ea typeface="DejaVu Sans"/>
              </a:rPr>
              <a:t> pc;</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68" name="CustomShape 3"/>
          <p:cNvSpPr/>
          <p:nvPr/>
        </p:nvSpPr>
        <p:spPr>
          <a:xfrm>
            <a:off x="65764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Compliant</a:t>
            </a:r>
            <a:endParaRPr lang="en-US" sz="1800" b="0" strike="noStrike" spc="-1" dirty="0">
              <a:latin typeface="Arial"/>
            </a:endParaRPr>
          </a:p>
        </p:txBody>
      </p:sp>
      <p:sp>
        <p:nvSpPr>
          <p:cNvPr id="169" name="CustomShape 4"/>
          <p:cNvSpPr/>
          <p:nvPr/>
        </p:nvSpPr>
        <p:spPr>
          <a:xfrm>
            <a:off x="667404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protected</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getPermissions</a:t>
            </a:r>
            <a:r>
              <a:rPr lang="en-US" sz="1050" b="0" strike="noStrike" spc="-1">
                <a:solidFill>
                  <a:srgbClr val="D4D4D4"/>
                </a:solidFill>
                <a:latin typeface="Consolas"/>
                <a:ea typeface="DejaVu Sans"/>
              </a:rPr>
              <a:t>(</a:t>
            </a:r>
            <a:r>
              <a:rPr lang="en-US" sz="1050" b="0" strike="noStrike" spc="-1">
                <a:solidFill>
                  <a:srgbClr val="4EC9B0"/>
                </a:solidFill>
                <a:latin typeface="Consolas"/>
                <a:ea typeface="DejaVu Sans"/>
              </a:rPr>
              <a:t>CodeSource</a:t>
            </a:r>
            <a:r>
              <a:rPr lang="en-US" sz="1050" b="0" strike="noStrike" spc="-1">
                <a:solidFill>
                  <a:srgbClr val="D4D4D4"/>
                </a:solidFill>
                <a:latin typeface="Consolas"/>
                <a:ea typeface="DejaVu Sans"/>
              </a:rPr>
              <a:t> cs)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We get the super class's permissions.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We are building off of the system's policy</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PermissionCollection</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 = </a:t>
            </a:r>
            <a:r>
              <a:rPr lang="en-US" sz="1050" b="0" strike="noStrike" spc="-1">
                <a:solidFill>
                  <a:srgbClr val="569CD6"/>
                </a:solidFill>
                <a:latin typeface="Consolas"/>
                <a:ea typeface="DejaVu Sans"/>
              </a:rPr>
              <a:t>super</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getPermissions</a:t>
            </a:r>
            <a:r>
              <a:rPr lang="en-US" sz="1050" b="0" strike="noStrike" spc="-1">
                <a:solidFill>
                  <a:srgbClr val="D4D4D4"/>
                </a:solidFill>
                <a:latin typeface="Consolas"/>
                <a:ea typeface="DejaVu Sans"/>
              </a:rPr>
              <a:t>(cs);</a:t>
            </a:r>
            <a:endParaRPr lang="en-US" sz="1050" b="0" strike="noStrike" spc="-1">
              <a:latin typeface="Arial"/>
            </a:endParaRPr>
          </a:p>
          <a:p>
            <a:pPr>
              <a:lnSpc>
                <a:spcPct val="100000"/>
              </a:lnSpc>
            </a:pPr>
            <a:b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Allow exit from the VM anytime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pc</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add</a:t>
            </a:r>
            <a:r>
              <a:rPr lang="en-US" sz="1050" b="0" strike="noStrike" spc="-1">
                <a:solidFill>
                  <a:srgbClr val="D4D4D4"/>
                </a:solidFill>
                <a:latin typeface="Consolas"/>
                <a:ea typeface="DejaVu Sans"/>
              </a:rPr>
              <a:t>(</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RuntimePermission</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"exitVM"</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C586C0"/>
                </a:solidFill>
                <a:latin typeface="Consolas"/>
                <a:ea typeface="DejaVu Sans"/>
              </a:rPr>
              <a:t>return</a:t>
            </a:r>
            <a:r>
              <a:rPr lang="en-US" sz="1050" b="0" strike="noStrike" spc="-1">
                <a:solidFill>
                  <a:srgbClr val="D4D4D4"/>
                </a:solidFill>
                <a:latin typeface="Consolas"/>
                <a:ea typeface="DejaVu Sans"/>
              </a:rPr>
              <a:t> pc;</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0" name="CustomShape 5"/>
          <p:cNvSpPr/>
          <p:nvPr/>
        </p:nvSpPr>
        <p:spPr>
          <a:xfrm>
            <a:off x="586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Noncompliant</a:t>
            </a:r>
            <a:endParaRPr lang="en-US" sz="18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SEC56-J</a:t>
            </a:r>
            <a:endParaRPr lang="en-US" sz="5400" b="0" strike="noStrike" spc="-1">
              <a:latin typeface="Arial"/>
            </a:endParaRPr>
          </a:p>
        </p:txBody>
      </p:sp>
      <p:sp>
        <p:nvSpPr>
          <p:cNvPr id="172"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dirty="0">
                <a:solidFill>
                  <a:srgbClr val="222222"/>
                </a:solidFill>
                <a:latin typeface="Arial"/>
                <a:ea typeface="DejaVu Sans"/>
              </a:rPr>
              <a:t>“Do not serialize direct handles to system resources”</a:t>
            </a:r>
            <a:br>
              <a:rPr dirty="0"/>
            </a:br>
            <a:endParaRPr lang="en-US" sz="1800" b="0" strike="noStrike" spc="-1" dirty="0">
              <a:latin typeface="Arial"/>
            </a:endParaRPr>
          </a:p>
          <a:p>
            <a:pPr>
              <a:lnSpc>
                <a:spcPct val="100000"/>
              </a:lnSpc>
            </a:pPr>
            <a:r>
              <a:rPr lang="en-US" sz="1800" b="1" strike="noStrike" spc="-1" dirty="0">
                <a:solidFill>
                  <a:srgbClr val="222222"/>
                </a:solidFill>
                <a:latin typeface="Arial"/>
                <a:ea typeface="DejaVu Sans"/>
              </a:rPr>
              <a:t>BACKGROUND: </a:t>
            </a:r>
            <a:r>
              <a:rPr lang="en-US" sz="1800" b="0" strike="noStrike" spc="-1" dirty="0">
                <a:solidFill>
                  <a:srgbClr val="222222"/>
                </a:solidFill>
                <a:latin typeface="Arial"/>
                <a:ea typeface="DejaVu Sans"/>
              </a:rPr>
              <a:t>Java allows objects to be serialized into a </a:t>
            </a:r>
            <a:r>
              <a:rPr lang="en-US" sz="1800" b="0" strike="noStrike" spc="-1" dirty="0" err="1">
                <a:solidFill>
                  <a:srgbClr val="222222"/>
                </a:solidFill>
                <a:latin typeface="Arial"/>
                <a:ea typeface="DejaVu Sans"/>
              </a:rPr>
              <a:t>bytestream</a:t>
            </a:r>
            <a:r>
              <a:rPr lang="en-US" sz="1800" b="0" strike="noStrike" spc="-1" dirty="0">
                <a:solidFill>
                  <a:srgbClr val="222222"/>
                </a:solidFill>
                <a:latin typeface="Arial"/>
                <a:ea typeface="DejaVu Sans"/>
              </a:rPr>
              <a:t> which can be loaded dynamically.</a:t>
            </a:r>
            <a:endParaRPr lang="en-US" sz="1800" b="0" strike="noStrike" spc="-1" dirty="0">
              <a:latin typeface="Arial"/>
            </a:endParaRPr>
          </a:p>
          <a:p>
            <a:pPr>
              <a:lnSpc>
                <a:spcPct val="100000"/>
              </a:lnSpc>
            </a:pP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Serialized system resources may be maliciously modified out of band (IE man in the middle, or modified on disk). Unless the </a:t>
            </a:r>
            <a:r>
              <a:rPr lang="en-US" sz="1800" b="0" strike="noStrike" spc="-1" dirty="0" err="1">
                <a:solidFill>
                  <a:srgbClr val="222222"/>
                </a:solidFill>
                <a:latin typeface="Arial"/>
                <a:ea typeface="DejaVu Sans"/>
              </a:rPr>
              <a:t>bytestream</a:t>
            </a:r>
            <a:r>
              <a:rPr lang="en-US" sz="1800" b="0" strike="noStrike" spc="-1" dirty="0">
                <a:solidFill>
                  <a:srgbClr val="222222"/>
                </a:solidFill>
                <a:latin typeface="Arial"/>
                <a:ea typeface="DejaVu Sans"/>
              </a:rPr>
              <a:t> is sealed and signed.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Example: A serialized file would be recreated with the serialized path. That path may be modified to point to a malicious file.</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One of the following:</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Do not implement serializable (Basically don’t allow your object to be serialized at all).</a:t>
            </a:r>
            <a:endParaRPr lang="en-US" sz="1800" b="0" strike="noStrike" spc="-1" dirty="0">
              <a:latin typeface="Arial"/>
            </a:endParaRPr>
          </a:p>
          <a:p>
            <a:pPr>
              <a:lnSpc>
                <a:spcPct val="100000"/>
              </a:lnSpc>
            </a:pPr>
            <a:r>
              <a:rPr lang="en-US" sz="1800" b="0" strike="noStrike" spc="-1" dirty="0">
                <a:solidFill>
                  <a:srgbClr val="222222"/>
                </a:solidFill>
                <a:latin typeface="Arial"/>
                <a:ea typeface="DejaVu Sans"/>
              </a:rPr>
              <a:t>- Mark resource handles as transient (transient classes will be serialized using default values).</a:t>
            </a:r>
            <a:endParaRPr lang="en-US" sz="18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7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SEC56-J</a:t>
            </a:r>
            <a:endParaRPr lang="en-US" sz="5400" b="0" strike="noStrike" spc="-1">
              <a:latin typeface="Arial"/>
            </a:endParaRPr>
          </a:p>
        </p:txBody>
      </p:sp>
      <p:sp>
        <p:nvSpPr>
          <p:cNvPr id="174" name="CustomShape 2"/>
          <p:cNvSpPr/>
          <p:nvPr/>
        </p:nvSpPr>
        <p:spPr>
          <a:xfrm>
            <a:off x="157680" y="2200320"/>
            <a:ext cx="57243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final</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class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implements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Serializable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f</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throws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FileNotFoundException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6A9955"/>
                </a:solidFill>
                <a:latin typeface="Consolas"/>
                <a:ea typeface="DejaVu Sans"/>
              </a:rPr>
              <a:t>    // This can be modified when serialized</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f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File</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"c:</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filepath</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filename"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5" name="CustomShape 3"/>
          <p:cNvSpPr/>
          <p:nvPr/>
        </p:nvSpPr>
        <p:spPr>
          <a:xfrm>
            <a:off x="65764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Compliant</a:t>
            </a:r>
            <a:endParaRPr lang="en-US" sz="1800" b="0" strike="noStrike" spc="-1" dirty="0">
              <a:latin typeface="Arial"/>
            </a:endParaRPr>
          </a:p>
        </p:txBody>
      </p:sp>
      <p:sp>
        <p:nvSpPr>
          <p:cNvPr id="176" name="CustomShape 4"/>
          <p:cNvSpPr/>
          <p:nvPr/>
        </p:nvSpPr>
        <p:spPr>
          <a:xfrm>
            <a:off x="6674040" y="2200320"/>
            <a:ext cx="5312160" cy="161208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final</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class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implements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Serializable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When serialized, File f will equal "new File();"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transient</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f</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throws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FileNotFoundException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f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File</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"c:</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filepath</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filename"</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7" name="CustomShape 5"/>
          <p:cNvSpPr/>
          <p:nvPr/>
        </p:nvSpPr>
        <p:spPr>
          <a:xfrm>
            <a:off x="586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Noncompliant</a:t>
            </a:r>
            <a:endParaRPr lang="en-US" sz="1800" b="0" strike="noStrike" spc="-1" dirty="0">
              <a:latin typeface="Arial"/>
            </a:endParaRPr>
          </a:p>
        </p:txBody>
      </p:sp>
      <p:sp>
        <p:nvSpPr>
          <p:cNvPr id="178" name="CustomShape 6"/>
          <p:cNvSpPr/>
          <p:nvPr/>
        </p:nvSpPr>
        <p:spPr>
          <a:xfrm>
            <a:off x="6674040" y="4580280"/>
            <a:ext cx="5312160" cy="167328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final</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class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implements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Serializable</a:t>
            </a: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When serialized, File f will equal "new File();"</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transient</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a:t>
            </a: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f</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Ser</a:t>
            </a: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throws</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FileNotFoundException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f  = </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File</a:t>
            </a:r>
            <a:r>
              <a:rPr lang="en-US" sz="1050" b="0" strike="noStrike" spc="-1">
                <a:solidFill>
                  <a:srgbClr val="D4D4D4"/>
                </a:solidFill>
                <a:latin typeface="Consolas"/>
                <a:ea typeface="DejaVu Sans"/>
              </a:rPr>
              <a:t>(</a:t>
            </a:r>
            <a:r>
              <a:rPr lang="en-US" sz="1050" b="0" strike="noStrike" spc="-1">
                <a:solidFill>
                  <a:srgbClr val="CE9178"/>
                </a:solidFill>
                <a:latin typeface="Consolas"/>
                <a:ea typeface="DejaVu Sans"/>
              </a:rPr>
              <a:t>"c:</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filepath</a:t>
            </a:r>
            <a:r>
              <a:rPr lang="en-US" sz="1050" b="0" strike="noStrike" spc="-1">
                <a:solidFill>
                  <a:srgbClr val="D7BA7D"/>
                </a:solidFill>
                <a:latin typeface="Consolas"/>
                <a:ea typeface="DejaVu Sans"/>
              </a:rPr>
              <a:t>\\</a:t>
            </a:r>
            <a:r>
              <a:rPr lang="en-US" sz="1050" b="0" strike="noStrike" spc="-1">
                <a:solidFill>
                  <a:srgbClr val="CE9178"/>
                </a:solidFill>
                <a:latin typeface="Consolas"/>
                <a:ea typeface="DejaVu Sans"/>
              </a:rPr>
              <a:t>filename"</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79" name="CustomShape 7"/>
          <p:cNvSpPr/>
          <p:nvPr/>
        </p:nvSpPr>
        <p:spPr>
          <a:xfrm>
            <a:off x="8828280" y="407340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rial"/>
                <a:ea typeface="DejaVu Sans"/>
              </a:rPr>
              <a:t>Or</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SEC57-J</a:t>
            </a:r>
            <a:endParaRPr lang="en-US" sz="5400" b="0" strike="noStrike" spc="-1">
              <a:latin typeface="Arial"/>
            </a:endParaRPr>
          </a:p>
        </p:txBody>
      </p:sp>
      <p:sp>
        <p:nvSpPr>
          <p:cNvPr id="181" name="CustomShape 2"/>
          <p:cNvSpPr/>
          <p:nvPr/>
        </p:nvSpPr>
        <p:spPr>
          <a:xfrm>
            <a:off x="455040" y="1610640"/>
            <a:ext cx="11281680" cy="397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0" strike="noStrike" spc="-1">
                <a:solidFill>
                  <a:srgbClr val="222222"/>
                </a:solidFill>
                <a:latin typeface="Arial"/>
                <a:ea typeface="DejaVu Sans"/>
              </a:rPr>
              <a:t>“Do not let untrusted code misuse privileges of callback methods”</a:t>
            </a:r>
            <a:br/>
            <a:br/>
            <a:r>
              <a:rPr lang="en-US" sz="1800" b="1" strike="noStrike" spc="-1">
                <a:solidFill>
                  <a:srgbClr val="222222"/>
                </a:solidFill>
                <a:latin typeface="Arial"/>
                <a:ea typeface="DejaVu Sans"/>
              </a:rPr>
              <a:t>WHAT</a:t>
            </a:r>
            <a:r>
              <a:rPr lang="en-US" sz="1800" b="0" strike="noStrike" spc="-1">
                <a:solidFill>
                  <a:srgbClr val="222222"/>
                </a:solidFill>
                <a:latin typeface="Arial"/>
                <a:ea typeface="DejaVu Sans"/>
              </a:rPr>
              <a:t>: Always running callbacks with a fixed set of permissions would allow malicious callbacks to be run with those permissions.</a:t>
            </a:r>
            <a:br/>
            <a:br/>
            <a:r>
              <a:rPr lang="en-US" sz="1800" b="1" strike="noStrike" spc="-1">
                <a:solidFill>
                  <a:srgbClr val="222222"/>
                </a:solidFill>
                <a:latin typeface="Arial"/>
                <a:ea typeface="DejaVu Sans"/>
              </a:rPr>
              <a:t>WHY</a:t>
            </a:r>
            <a:r>
              <a:rPr lang="en-US" sz="1800" b="0" strike="noStrike" spc="-1">
                <a:solidFill>
                  <a:srgbClr val="222222"/>
                </a:solidFill>
                <a:latin typeface="Arial"/>
                <a:ea typeface="DejaVu Sans"/>
              </a:rPr>
              <a:t>: Hypothetically, if we assigned elevated privileges to a callback invoker, then malicious callbacks will run with those elevated permissions. </a:t>
            </a:r>
            <a:br/>
            <a:br/>
            <a:r>
              <a:rPr lang="en-US" sz="1800" b="1" strike="noStrike" spc="-1">
                <a:solidFill>
                  <a:srgbClr val="222222"/>
                </a:solidFill>
                <a:latin typeface="Arial"/>
                <a:ea typeface="DejaVu Sans"/>
              </a:rPr>
              <a:t>HOW</a:t>
            </a:r>
            <a:r>
              <a:rPr lang="en-US" sz="1800" b="0" strike="noStrike" spc="-1">
                <a:solidFill>
                  <a:srgbClr val="222222"/>
                </a:solidFill>
                <a:latin typeface="Arial"/>
                <a:ea typeface="DejaVu Sans"/>
              </a:rPr>
              <a:t>: Do not invoke callbacks with elevated permissions. Require the callbacks themselves to acquire the necessary permissions.</a:t>
            </a:r>
            <a:endParaRPr lang="en-US" sz="18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5400" b="1" strike="noStrike" spc="-1">
                <a:solidFill>
                  <a:srgbClr val="222222"/>
                </a:solidFill>
                <a:latin typeface="Arial"/>
                <a:ea typeface="DejaVu Sans"/>
              </a:rPr>
              <a:t>SEC57-J</a:t>
            </a:r>
            <a:endParaRPr lang="en-US" sz="5400" b="0" strike="noStrike" spc="-1">
              <a:latin typeface="Arial"/>
            </a:endParaRPr>
          </a:p>
        </p:txBody>
      </p:sp>
      <p:sp>
        <p:nvSpPr>
          <p:cNvPr id="183" name="CustomShape 2"/>
          <p:cNvSpPr/>
          <p:nvPr/>
        </p:nvSpPr>
        <p:spPr>
          <a:xfrm>
            <a:off x="15768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perform</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6A9955"/>
                </a:solidFill>
                <a:latin typeface="Consolas"/>
                <a:ea typeface="DejaVu Sans"/>
              </a:rPr>
              <a:t>// Note how we are invoking the callback in a privileged context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AccessController</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doPrivileged</a:t>
            </a:r>
            <a:r>
              <a:rPr lang="en-US" sz="1050" b="0" strike="noStrike" spc="-1">
                <a:solidFill>
                  <a:srgbClr val="D4D4D4"/>
                </a:solidFill>
                <a:latin typeface="Consolas"/>
                <a:ea typeface="DejaVu Sans"/>
              </a:rPr>
              <a:t>(</a:t>
            </a:r>
            <a:r>
              <a:rPr lang="en-US" sz="1050" b="0" strike="noStrike" spc="-1">
                <a:solidFill>
                  <a:srgbClr val="C586C0"/>
                </a:solidFill>
                <a:latin typeface="Consolas"/>
                <a:ea typeface="DejaVu Sans"/>
              </a:rPr>
              <a:t>new</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PrivilegedAction</a:t>
            </a:r>
            <a:r>
              <a:rPr lang="en-US" sz="1050" b="0" strike="noStrike" spc="-1">
                <a:solidFill>
                  <a:srgbClr val="D4D4D4"/>
                </a:solidFill>
                <a:latin typeface="Consolas"/>
                <a:ea typeface="DejaVu Sans"/>
              </a:rPr>
              <a:t>&lt;</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&gt;()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run</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potentially_malicious_callback</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callMethod</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84" name="CustomShape 3"/>
          <p:cNvSpPr/>
          <p:nvPr/>
        </p:nvSpPr>
        <p:spPr>
          <a:xfrm>
            <a:off x="65764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Compliant</a:t>
            </a:r>
            <a:endParaRPr lang="en-US" sz="1800" b="0" strike="noStrike" spc="-1" dirty="0">
              <a:latin typeface="Arial"/>
            </a:endParaRPr>
          </a:p>
        </p:txBody>
      </p:sp>
      <p:sp>
        <p:nvSpPr>
          <p:cNvPr id="185" name="CustomShape 4"/>
          <p:cNvSpPr/>
          <p:nvPr/>
        </p:nvSpPr>
        <p:spPr>
          <a:xfrm>
            <a:off x="6674040" y="2200320"/>
            <a:ext cx="5312160" cy="4053240"/>
          </a:xfrm>
          <a:prstGeom prst="rect">
            <a:avLst/>
          </a:prstGeom>
          <a:solidFill>
            <a:schemeClr val="tx2"/>
          </a:solid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050" b="0" strike="noStrike" spc="-1">
                <a:solidFill>
                  <a:srgbClr val="569CD6"/>
                </a:solidFill>
                <a:latin typeface="Consolas"/>
                <a:ea typeface="DejaVu Sans"/>
              </a:rPr>
              <a:t>public</a:t>
            </a:r>
            <a:r>
              <a:rPr lang="en-US" sz="1050" b="0" strike="noStrike" spc="-1">
                <a:solidFill>
                  <a:srgbClr val="D4D4D4"/>
                </a:solidFill>
                <a:latin typeface="Consolas"/>
                <a:ea typeface="DejaVu Sans"/>
              </a:rPr>
              <a:t> </a:t>
            </a:r>
            <a:r>
              <a:rPr lang="en-US" sz="1050" b="0" strike="noStrike" spc="-1">
                <a:solidFill>
                  <a:srgbClr val="4EC9B0"/>
                </a:solidFill>
                <a:latin typeface="Consolas"/>
                <a:ea typeface="DejaVu Sans"/>
              </a:rPr>
              <a:t>void</a:t>
            </a:r>
            <a:r>
              <a:rPr lang="en-US" sz="1050" b="0" strike="noStrike" spc="-1">
                <a:solidFill>
                  <a:srgbClr val="D4D4D4"/>
                </a:solidFill>
                <a:latin typeface="Consolas"/>
                <a:ea typeface="DejaVu Sans"/>
              </a:rPr>
              <a:t> </a:t>
            </a:r>
            <a:r>
              <a:rPr lang="en-US" sz="1050" b="0" strike="noStrike" spc="-1">
                <a:solidFill>
                  <a:srgbClr val="DCDCAA"/>
                </a:solidFill>
                <a:latin typeface="Consolas"/>
                <a:ea typeface="DejaVu Sans"/>
              </a:rPr>
              <a:t>perform</a:t>
            </a:r>
            <a:r>
              <a:rPr lang="en-US" sz="1050" b="0" strike="noStrike" spc="-1">
                <a:solidFill>
                  <a:srgbClr val="D4D4D4"/>
                </a:solidFill>
                <a:latin typeface="Consolas"/>
                <a:ea typeface="DejaVu Sans"/>
              </a:rPr>
              <a:t>() {</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Not invoked with any privileged context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Principle of least privilege being applied</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6A9955"/>
                </a:solidFill>
                <a:latin typeface="Consolas"/>
                <a:ea typeface="DejaVu Sans"/>
              </a:rPr>
              <a:t>// If callback needs privileges it will acquire them itself</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  </a:t>
            </a:r>
            <a:r>
              <a:rPr lang="en-US" sz="1050" b="0" strike="noStrike" spc="-1">
                <a:solidFill>
                  <a:srgbClr val="9CDCFE"/>
                </a:solidFill>
                <a:latin typeface="Consolas"/>
                <a:ea typeface="DejaVu Sans"/>
              </a:rPr>
              <a:t>potentially_malicious_callback</a:t>
            </a:r>
            <a:r>
              <a:rPr lang="en-US" sz="1050" b="0" strike="noStrike" spc="-1">
                <a:solidFill>
                  <a:srgbClr val="D4D4D4"/>
                </a:solidFill>
                <a:latin typeface="Consolas"/>
                <a:ea typeface="DejaVu Sans"/>
              </a:rPr>
              <a:t>.</a:t>
            </a:r>
            <a:r>
              <a:rPr lang="en-US" sz="1050" b="0" strike="noStrike" spc="-1">
                <a:solidFill>
                  <a:srgbClr val="DCDCAA"/>
                </a:solidFill>
                <a:latin typeface="Consolas"/>
                <a:ea typeface="DejaVu Sans"/>
              </a:rPr>
              <a:t>callMethod</a:t>
            </a:r>
            <a:r>
              <a:rPr lang="en-US" sz="1050" b="0" strike="noStrike" spc="-1">
                <a:solidFill>
                  <a:srgbClr val="D4D4D4"/>
                </a:solidFill>
                <a:latin typeface="Consolas"/>
                <a:ea typeface="DejaVu Sans"/>
              </a:rPr>
              <a:t>();</a:t>
            </a:r>
            <a:endParaRPr lang="en-US" sz="1050" b="0" strike="noStrike" spc="-1">
              <a:latin typeface="Arial"/>
            </a:endParaRPr>
          </a:p>
          <a:p>
            <a:pPr>
              <a:lnSpc>
                <a:spcPct val="100000"/>
              </a:lnSpc>
            </a:pPr>
            <a:r>
              <a:rPr lang="en-US" sz="1050" b="0" strike="noStrike" spc="-1">
                <a:solidFill>
                  <a:srgbClr val="D4D4D4"/>
                </a:solidFill>
                <a:latin typeface="Consolas"/>
                <a:ea typeface="DejaVu Sans"/>
              </a:rPr>
              <a:t>}</a:t>
            </a:r>
            <a:endParaRPr lang="en-US" sz="1050" b="0" strike="noStrike" spc="-1">
              <a:latin typeface="Arial"/>
            </a:endParaRPr>
          </a:p>
        </p:txBody>
      </p:sp>
      <p:sp>
        <p:nvSpPr>
          <p:cNvPr id="186" name="CustomShape 5"/>
          <p:cNvSpPr/>
          <p:nvPr/>
        </p:nvSpPr>
        <p:spPr>
          <a:xfrm>
            <a:off x="58680" y="1828440"/>
            <a:ext cx="223668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000000"/>
                </a:solidFill>
                <a:latin typeface="Arial"/>
              </a:rPr>
              <a:t>Noncompliant</a:t>
            </a:r>
            <a:endParaRPr lang="en-US" sz="18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OBJ07-J</a:t>
            </a:r>
          </a:p>
        </p:txBody>
      </p:sp>
      <p:sp>
        <p:nvSpPr>
          <p:cNvPr id="162" name="TextShape 2"/>
          <p:cNvSpPr txBox="1"/>
          <p:nvPr/>
        </p:nvSpPr>
        <p:spPr>
          <a:xfrm>
            <a:off x="160867" y="1464733"/>
            <a:ext cx="11971866" cy="4946953"/>
          </a:xfrm>
          <a:prstGeom prst="rect">
            <a:avLst/>
          </a:prstGeom>
          <a:noFill/>
          <a:ln>
            <a:noFill/>
          </a:ln>
        </p:spPr>
        <p:txBody>
          <a:bodyPr anchor="ctr"/>
          <a:lstStyle/>
          <a:p>
            <a:pPr>
              <a:lnSpc>
                <a:spcPct val="100000"/>
              </a:lnSpc>
            </a:pPr>
            <a:r>
              <a:rPr lang="en-US" sz="1800" b="1" strike="noStrike" spc="-1" dirty="0">
                <a:solidFill>
                  <a:srgbClr val="222222"/>
                </a:solidFill>
                <a:latin typeface="Arial"/>
                <a:ea typeface="DejaVu Sans"/>
              </a:rPr>
              <a:t>OBJ07-J</a:t>
            </a:r>
            <a:br>
              <a:rPr lang="en-US" dirty="0"/>
            </a:br>
            <a:r>
              <a:rPr lang="en-US" sz="1800" b="0" u="sng" strike="noStrike" spc="-1" dirty="0">
                <a:solidFill>
                  <a:srgbClr val="0563C1"/>
                </a:solidFill>
                <a:uFillTx/>
                <a:latin typeface="Arial"/>
                <a:ea typeface="DejaVu Sans"/>
              </a:rPr>
              <a:t>https://wiki.sei.cmu.edu/confluence/display/java/OBJ07-J.+Sensitive+classes+must+not+let+themselves+be+copied</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a:t>
            </a:r>
            <a:r>
              <a:rPr lang="en-US" b="0" i="0" dirty="0">
                <a:effectLst/>
              </a:rPr>
              <a:t>Classes containing private, confidential, or sensitive data should not be allowed to be copied. Simply not defining copy mechanisms, is insufficient to prevent copying.</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Java's object cloning mechanism allows an attacker to manufacture new instances of a class by copying the memory images of existing objects rather than by executing the class's constructor. This is not the way the objects are normally created. An attacker can misuse the clone feature to manufacture multiple instances of a class and violate the invariants of critical data.</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The easiest way to prevent malicious subclasses is to declare class containing sensitive information as </a:t>
            </a:r>
            <a:r>
              <a:rPr lang="en-US" sz="1800" u="sng" strike="noStrike" spc="-1" dirty="0">
                <a:solidFill>
                  <a:srgbClr val="222222"/>
                </a:solidFill>
                <a:highlight>
                  <a:srgbClr val="FFFF00"/>
                </a:highlight>
                <a:latin typeface="Arial"/>
                <a:ea typeface="DejaVu Sans"/>
              </a:rPr>
              <a:t>final</a:t>
            </a:r>
            <a:r>
              <a:rPr lang="en-US" sz="1800" b="0" strike="noStrike" spc="-1" dirty="0">
                <a:solidFill>
                  <a:srgbClr val="222222"/>
                </a:solidFill>
                <a:latin typeface="Arial"/>
                <a:ea typeface="DejaVu Sans"/>
              </a:rPr>
              <a:t>.</a:t>
            </a:r>
            <a:r>
              <a:rPr lang="en-US" spc="-1" dirty="0">
                <a:solidFill>
                  <a:srgbClr val="222222"/>
                </a:solidFill>
                <a:latin typeface="Arial"/>
                <a:ea typeface="DejaVu Sans"/>
              </a:rPr>
              <a:t> Since all the classes inherit </a:t>
            </a:r>
            <a:r>
              <a:rPr lang="en-US" spc="-1" dirty="0">
                <a:solidFill>
                  <a:srgbClr val="222222"/>
                </a:solidFill>
                <a:highlight>
                  <a:srgbClr val="FFFF00"/>
                </a:highlight>
                <a:latin typeface="Arial"/>
                <a:ea typeface="DejaVu Sans"/>
              </a:rPr>
              <a:t>clone()</a:t>
            </a:r>
            <a:r>
              <a:rPr lang="en-US" spc="-1" dirty="0">
                <a:solidFill>
                  <a:srgbClr val="222222"/>
                </a:solidFill>
                <a:latin typeface="Arial"/>
                <a:ea typeface="DejaVu Sans"/>
              </a:rPr>
              <a:t> from superclass Object the method clone() should be implemented in a way that it throws exception </a:t>
            </a:r>
            <a:r>
              <a:rPr lang="en-US" sz="1800" b="0" strike="noStrike" spc="-1" dirty="0">
                <a:solidFill>
                  <a:srgbClr val="222222"/>
                </a:solidFill>
                <a:latin typeface="Arial"/>
                <a:ea typeface="DejaVu Sans"/>
              </a:rPr>
              <a:t> </a:t>
            </a:r>
            <a:r>
              <a:rPr lang="en-US" sz="1800" b="0" u="sng" strike="noStrike" spc="-1" dirty="0" err="1">
                <a:solidFill>
                  <a:srgbClr val="222222"/>
                </a:solidFill>
                <a:latin typeface="Arial"/>
                <a:ea typeface="DejaVu Sans"/>
              </a:rPr>
              <a:t>CloneNotSupportedException</a:t>
            </a:r>
            <a:endParaRPr lang="en-US" sz="1800" strike="noStrike" spc="-1" dirty="0">
              <a:solidFill>
                <a:srgbClr val="222222"/>
              </a:solidFill>
              <a:latin typeface="Arial"/>
            </a:endParaRPr>
          </a:p>
        </p:txBody>
      </p:sp>
    </p:spTree>
    <p:extLst>
      <p:ext uri="{BB962C8B-B14F-4D97-AF65-F5344CB8AC3E}">
        <p14:creationId xmlns:p14="http://schemas.microsoft.com/office/powerpoint/2010/main" val="22061566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 name="TextShape 1"/>
          <p:cNvSpPr txBox="1"/>
          <p:nvPr/>
        </p:nvSpPr>
        <p:spPr>
          <a:xfrm>
            <a:off x="-87085" y="415311"/>
            <a:ext cx="10515240" cy="714375"/>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OBJ07-J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6638310" y="1129686"/>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130629" y="1129686"/>
            <a:ext cx="2237015" cy="369332"/>
          </a:xfrm>
          <a:prstGeom prst="rect">
            <a:avLst/>
          </a:prstGeom>
          <a:noFill/>
        </p:spPr>
        <p:txBody>
          <a:bodyPr wrap="square" rtlCol="0">
            <a:spAutoFit/>
          </a:bodyPr>
          <a:lstStyle/>
          <a:p>
            <a:r>
              <a:rPr lang="en-US" dirty="0"/>
              <a:t>Noncompliant</a:t>
            </a:r>
          </a:p>
        </p:txBody>
      </p:sp>
      <p:pic>
        <p:nvPicPr>
          <p:cNvPr id="4" name="Picture 3">
            <a:extLst>
              <a:ext uri="{FF2B5EF4-FFF2-40B4-BE49-F238E27FC236}">
                <a16:creationId xmlns:a16="http://schemas.microsoft.com/office/drawing/2014/main" id="{C7BB8268-6ACD-466F-91A6-A9698CE6FB15}"/>
              </a:ext>
            </a:extLst>
          </p:cNvPr>
          <p:cNvPicPr>
            <a:picLocks noChangeAspect="1"/>
          </p:cNvPicPr>
          <p:nvPr/>
        </p:nvPicPr>
        <p:blipFill>
          <a:blip r:embed="rId2"/>
          <a:stretch>
            <a:fillRect/>
          </a:stretch>
        </p:blipFill>
        <p:spPr>
          <a:xfrm>
            <a:off x="130629" y="1690200"/>
            <a:ext cx="6229350" cy="5029200"/>
          </a:xfrm>
          <a:prstGeom prst="rect">
            <a:avLst/>
          </a:prstGeom>
        </p:spPr>
      </p:pic>
      <p:pic>
        <p:nvPicPr>
          <p:cNvPr id="6" name="Picture 5">
            <a:extLst>
              <a:ext uri="{FF2B5EF4-FFF2-40B4-BE49-F238E27FC236}">
                <a16:creationId xmlns:a16="http://schemas.microsoft.com/office/drawing/2014/main" id="{D8224F03-B412-4794-8D02-5303099D8789}"/>
              </a:ext>
            </a:extLst>
          </p:cNvPr>
          <p:cNvPicPr>
            <a:picLocks noChangeAspect="1"/>
          </p:cNvPicPr>
          <p:nvPr/>
        </p:nvPicPr>
        <p:blipFill>
          <a:blip r:embed="rId3"/>
          <a:stretch>
            <a:fillRect/>
          </a:stretch>
        </p:blipFill>
        <p:spPr>
          <a:xfrm>
            <a:off x="6638310" y="1690200"/>
            <a:ext cx="4377081" cy="1334476"/>
          </a:xfrm>
          <a:prstGeom prst="rect">
            <a:avLst/>
          </a:prstGeom>
        </p:spPr>
      </p:pic>
      <p:pic>
        <p:nvPicPr>
          <p:cNvPr id="10" name="Picture 9">
            <a:extLst>
              <a:ext uri="{FF2B5EF4-FFF2-40B4-BE49-F238E27FC236}">
                <a16:creationId xmlns:a16="http://schemas.microsoft.com/office/drawing/2014/main" id="{16662AF1-F647-4DAD-BD9E-183B07EFFE39}"/>
              </a:ext>
            </a:extLst>
          </p:cNvPr>
          <p:cNvPicPr>
            <a:picLocks noChangeAspect="1"/>
          </p:cNvPicPr>
          <p:nvPr/>
        </p:nvPicPr>
        <p:blipFill>
          <a:blip r:embed="rId4"/>
          <a:stretch>
            <a:fillRect/>
          </a:stretch>
        </p:blipFill>
        <p:spPr>
          <a:xfrm>
            <a:off x="6638310" y="3429000"/>
            <a:ext cx="5341403" cy="1534886"/>
          </a:xfrm>
          <a:prstGeom prst="rect">
            <a:avLst/>
          </a:prstGeom>
        </p:spPr>
      </p:pic>
    </p:spTree>
    <p:extLst>
      <p:ext uri="{BB962C8B-B14F-4D97-AF65-F5344CB8AC3E}">
        <p14:creationId xmlns:p14="http://schemas.microsoft.com/office/powerpoint/2010/main" val="120231663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OBJ08-J</a:t>
            </a:r>
          </a:p>
        </p:txBody>
      </p:sp>
      <p:sp>
        <p:nvSpPr>
          <p:cNvPr id="162" name="TextShape 2"/>
          <p:cNvSpPr txBox="1"/>
          <p:nvPr/>
        </p:nvSpPr>
        <p:spPr>
          <a:xfrm>
            <a:off x="160867" y="1464733"/>
            <a:ext cx="11971866" cy="4946953"/>
          </a:xfrm>
          <a:prstGeom prst="rect">
            <a:avLst/>
          </a:prstGeom>
          <a:noFill/>
          <a:ln>
            <a:noFill/>
          </a:ln>
        </p:spPr>
        <p:txBody>
          <a:bodyPr anchor="ctr"/>
          <a:lstStyle/>
          <a:p>
            <a:pPr>
              <a:lnSpc>
                <a:spcPct val="100000"/>
              </a:lnSpc>
            </a:pPr>
            <a:r>
              <a:rPr lang="en-US" sz="1800" b="1" strike="noStrike" spc="-1" dirty="0">
                <a:solidFill>
                  <a:srgbClr val="222222"/>
                </a:solidFill>
                <a:latin typeface="Arial"/>
                <a:ea typeface="DejaVu Sans"/>
              </a:rPr>
              <a:t>OBJ08-J</a:t>
            </a:r>
            <a:br>
              <a:rPr lang="en-US" dirty="0"/>
            </a:br>
            <a:r>
              <a:rPr lang="en-US" sz="1800" b="0" u="sng" strike="noStrike" spc="-1" dirty="0">
                <a:solidFill>
                  <a:srgbClr val="0563C1"/>
                </a:solidFill>
                <a:uFillTx/>
                <a:latin typeface="Arial"/>
                <a:ea typeface="DejaVu Sans"/>
                <a:hlinkClick r:id="rId2"/>
              </a:rPr>
              <a:t>https://wiki.sei.cmu.edu/confluence/display/java/OBJ08-J</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Do+not+expose+private+members+of+an+outer</a:t>
            </a:r>
            <a:r>
              <a:rPr lang="en-US" sz="1800" b="0" u="sng" strike="noStrike" spc="-1" dirty="0">
                <a:solidFill>
                  <a:srgbClr val="0563C1"/>
                </a:solidFill>
                <a:uFillTx/>
                <a:latin typeface="Arial"/>
                <a:ea typeface="DejaVu Sans"/>
              </a:rPr>
              <a:t> + </a:t>
            </a:r>
            <a:r>
              <a:rPr lang="en-US" sz="1800" b="0" u="sng" strike="noStrike" spc="-1" dirty="0" err="1">
                <a:solidFill>
                  <a:srgbClr val="0563C1"/>
                </a:solidFill>
                <a:uFillTx/>
                <a:latin typeface="Arial"/>
                <a:ea typeface="DejaVu Sans"/>
              </a:rPr>
              <a:t>class+from+within+a+nested+class</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a:t>
            </a:r>
            <a:r>
              <a:rPr lang="en-US" sz="1800" strike="noStrike" spc="-1" dirty="0">
                <a:ea typeface="DejaVu Sans"/>
              </a:rPr>
              <a:t>N</a:t>
            </a:r>
            <a:r>
              <a:rPr lang="en-US" b="0" i="0" dirty="0">
                <a:effectLst/>
              </a:rPr>
              <a:t>ested class must not expose the private members of the outer class to external classes or packages.</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A nested class is any class whose declaration occurs within the body of another class or interface. The use of a nested class is error prone unless the semantics are well understood. A common notion is that only the nested class may access the contents of the outer class. Not only does the nested class have access to the private fields of the outer class, but the same fields can be accessed by any other class within the package when the nested class is declared public or if it contains public methods or constructors.</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Use the </a:t>
            </a:r>
            <a:r>
              <a:rPr lang="en-US" sz="1800" b="0" u="sng" strike="noStrike" spc="-1" dirty="0">
                <a:solidFill>
                  <a:srgbClr val="222222"/>
                </a:solidFill>
                <a:highlight>
                  <a:srgbClr val="FFFF00"/>
                </a:highlight>
                <a:latin typeface="Arial"/>
                <a:ea typeface="DejaVu Sans"/>
              </a:rPr>
              <a:t>private</a:t>
            </a:r>
            <a:r>
              <a:rPr lang="en-US" sz="1800" b="0" strike="noStrike" spc="-1" dirty="0">
                <a:solidFill>
                  <a:srgbClr val="222222"/>
                </a:solidFill>
                <a:latin typeface="Arial"/>
                <a:ea typeface="DejaVu Sans"/>
              </a:rPr>
              <a:t> access specifier to hide the inner class and all contained methods and constructors.</a:t>
            </a:r>
          </a:p>
        </p:txBody>
      </p:sp>
    </p:spTree>
    <p:extLst>
      <p:ext uri="{BB962C8B-B14F-4D97-AF65-F5344CB8AC3E}">
        <p14:creationId xmlns:p14="http://schemas.microsoft.com/office/powerpoint/2010/main" val="29173030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graphicFrame>
        <p:nvGraphicFramePr>
          <p:cNvPr id="120" name="Table 2"/>
          <p:cNvGraphicFramePr/>
          <p:nvPr>
            <p:extLst>
              <p:ext uri="{D42A27DB-BD31-4B8C-83A1-F6EECF244321}">
                <p14:modId xmlns:p14="http://schemas.microsoft.com/office/powerpoint/2010/main" val="362619515"/>
              </p:ext>
            </p:extLst>
          </p:nvPr>
        </p:nvGraphicFramePr>
        <p:xfrm>
          <a:off x="6013440" y="1825560"/>
          <a:ext cx="5181480" cy="4411980"/>
        </p:xfrm>
        <a:graphic>
          <a:graphicData uri="http://schemas.openxmlformats.org/drawingml/2006/table">
            <a:tbl>
              <a:tblPr/>
              <a:tblGrid>
                <a:gridCol w="5181480">
                  <a:extLst>
                    <a:ext uri="{9D8B030D-6E8A-4147-A177-3AD203B41FA5}">
                      <a16:colId xmlns:a16="http://schemas.microsoft.com/office/drawing/2014/main" val="20000"/>
                    </a:ext>
                  </a:extLst>
                </a:gridCol>
              </a:tblGrid>
              <a:tr h="4199400">
                <a:tc>
                  <a:txBody>
                    <a:bodyPr/>
                    <a:lstStyle/>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java.text.Normalizer</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java.text.Normalizer.Form</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java.util.regex.Matcher</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import </a:t>
                      </a:r>
                      <a:r>
                        <a:rPr lang="en-US" sz="1050" b="0" strike="noStrike" spc="-1" dirty="0" err="1">
                          <a:solidFill>
                            <a:srgbClr val="000000"/>
                          </a:solidFill>
                          <a:latin typeface="Consolas"/>
                          <a:ea typeface="DejaVu Sans"/>
                        </a:rPr>
                        <a:t>java.util.regex.Pattern</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public class </a:t>
                      </a:r>
                      <a:r>
                        <a:rPr lang="en-US" sz="1050" b="0" strike="noStrike" spc="-1" dirty="0" err="1">
                          <a:solidFill>
                            <a:srgbClr val="000000"/>
                          </a:solidFill>
                          <a:latin typeface="Consolas"/>
                          <a:ea typeface="DejaVu Sans"/>
                        </a:rPr>
                        <a:t>TagFilter</a:t>
                      </a: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public static String </a:t>
                      </a:r>
                      <a:r>
                        <a:rPr lang="en-US" sz="1050" b="0" strike="noStrike" spc="-1" dirty="0" err="1">
                          <a:solidFill>
                            <a:srgbClr val="000000"/>
                          </a:solidFill>
                          <a:latin typeface="Consolas"/>
                          <a:ea typeface="DejaVu Sans"/>
                        </a:rPr>
                        <a:t>filterString</a:t>
                      </a:r>
                      <a:r>
                        <a:rPr lang="en-US" sz="1050" b="0" strike="noStrike" spc="-1" dirty="0">
                          <a:solidFill>
                            <a:srgbClr val="000000"/>
                          </a:solidFill>
                          <a:latin typeface="Consolas"/>
                          <a:ea typeface="DejaVu Sans"/>
                        </a:rPr>
                        <a:t>(String str)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String s = </a:t>
                      </a:r>
                      <a:r>
                        <a:rPr lang="en-US" sz="1050" b="0" strike="noStrike" spc="-1" dirty="0" err="1">
                          <a:solidFill>
                            <a:srgbClr val="000000"/>
                          </a:solidFill>
                          <a:latin typeface="Consolas"/>
                          <a:ea typeface="DejaVu Sans"/>
                        </a:rPr>
                        <a:t>Normalizer.normalize</a:t>
                      </a:r>
                      <a:r>
                        <a:rPr lang="en-US" sz="1050" b="0" strike="noStrike" spc="-1" dirty="0">
                          <a:solidFill>
                            <a:srgbClr val="000000"/>
                          </a:solidFill>
                          <a:latin typeface="Consolas"/>
                          <a:ea typeface="DejaVu Sans"/>
                        </a:rPr>
                        <a:t>(str, </a:t>
                      </a:r>
                      <a:r>
                        <a:rPr lang="en-US" sz="1050" b="0" strike="noStrike" spc="-1" dirty="0" err="1">
                          <a:solidFill>
                            <a:srgbClr val="000000"/>
                          </a:solidFill>
                          <a:latin typeface="Consolas"/>
                          <a:ea typeface="DejaVu Sans"/>
                        </a:rPr>
                        <a:t>Form.NFKC</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Replaces all noncharacter code points with Unicode U+FFFD</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r>
                        <a:rPr lang="en-US" sz="1050" b="0" strike="noStrike" spc="-1" dirty="0">
                          <a:solidFill>
                            <a:srgbClr val="000000"/>
                          </a:solidFill>
                          <a:highlight>
                            <a:srgbClr val="00FF00"/>
                          </a:highlight>
                          <a:latin typeface="Consolas"/>
                          <a:ea typeface="DejaVu Sans"/>
                        </a:rPr>
                        <a:t>s = </a:t>
                      </a:r>
                      <a:r>
                        <a:rPr lang="en-US" sz="1050" b="0" strike="noStrike" spc="-1" dirty="0" err="1">
                          <a:solidFill>
                            <a:srgbClr val="000000"/>
                          </a:solidFill>
                          <a:highlight>
                            <a:srgbClr val="00FF00"/>
                          </a:highlight>
                          <a:latin typeface="Consolas"/>
                          <a:ea typeface="DejaVu Sans"/>
                        </a:rPr>
                        <a:t>s.replaceAll</a:t>
                      </a:r>
                      <a:r>
                        <a:rPr lang="en-US" sz="1050" b="0" strike="noStrike" spc="-1" dirty="0">
                          <a:solidFill>
                            <a:srgbClr val="000000"/>
                          </a:solidFill>
                          <a:highlight>
                            <a:srgbClr val="00FF00"/>
                          </a:highlight>
                          <a:latin typeface="Consolas"/>
                          <a:ea typeface="DejaVu Sans"/>
                        </a:rPr>
                        <a:t>("[\\p{Cn}]", "\</a:t>
                      </a:r>
                      <a:r>
                        <a:rPr lang="en-US" sz="1050" b="0" strike="noStrike" spc="-1" dirty="0" err="1">
                          <a:solidFill>
                            <a:srgbClr val="000000"/>
                          </a:solidFill>
                          <a:highlight>
                            <a:srgbClr val="00FF00"/>
                          </a:highlight>
                          <a:latin typeface="Consolas"/>
                          <a:ea typeface="DejaVu Sans"/>
                        </a:rPr>
                        <a:t>uFFFD</a:t>
                      </a:r>
                      <a:r>
                        <a:rPr lang="en-US" sz="1050" b="0" strike="noStrike" spc="-1" dirty="0">
                          <a:solidFill>
                            <a:srgbClr val="000000"/>
                          </a:solidFill>
                          <a:highlight>
                            <a:srgbClr val="00FF00"/>
                          </a:highlight>
                          <a:latin typeface="Consolas"/>
                          <a:ea typeface="DejaVu Sans"/>
                        </a:rPr>
                        <a:t>");</a:t>
                      </a:r>
                      <a:endParaRPr lang="en-US" sz="1050" b="0" strike="noStrike" spc="-1" dirty="0">
                        <a:highlight>
                          <a:srgbClr val="00FF00"/>
                        </a:highlight>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Validate input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Pattern </a:t>
                      </a:r>
                      <a:r>
                        <a:rPr lang="en-US" sz="1050" b="0" strike="noStrike" spc="-1" dirty="0" err="1">
                          <a:solidFill>
                            <a:srgbClr val="000000"/>
                          </a:solidFill>
                          <a:latin typeface="Consolas"/>
                          <a:ea typeface="DejaVu Sans"/>
                        </a:rPr>
                        <a:t>pattern</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Pattern.compile</a:t>
                      </a:r>
                      <a:r>
                        <a:rPr lang="en-US" sz="1050" b="0" strike="noStrike" spc="-1" dirty="0">
                          <a:solidFill>
                            <a:srgbClr val="000000"/>
                          </a:solidFill>
                          <a:latin typeface="Consolas"/>
                          <a:ea typeface="DejaVu Sans"/>
                        </a:rPr>
                        <a:t>("&lt;script&gt;");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Matcher </a:t>
                      </a:r>
                      <a:r>
                        <a:rPr lang="en-US" sz="1050" b="0" strike="noStrike" spc="-1" dirty="0" err="1">
                          <a:solidFill>
                            <a:srgbClr val="000000"/>
                          </a:solidFill>
                          <a:latin typeface="Consolas"/>
                          <a:ea typeface="DejaVu Sans"/>
                        </a:rPr>
                        <a:t>matcher</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pattern.matcher</a:t>
                      </a:r>
                      <a:r>
                        <a:rPr lang="en-US" sz="1050" b="0" strike="noStrike" spc="-1" dirty="0">
                          <a:solidFill>
                            <a:srgbClr val="000000"/>
                          </a:solidFill>
                          <a:latin typeface="Consolas"/>
                          <a:ea typeface="DejaVu Sans"/>
                        </a:rPr>
                        <a:t>(s);</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if (</a:t>
                      </a:r>
                      <a:r>
                        <a:rPr lang="en-US" sz="1050" b="0" strike="noStrike" spc="-1" dirty="0" err="1">
                          <a:solidFill>
                            <a:srgbClr val="000000"/>
                          </a:solidFill>
                          <a:latin typeface="Consolas"/>
                          <a:ea typeface="DejaVu Sans"/>
                        </a:rPr>
                        <a:t>matcher.find</a:t>
                      </a: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throw new </a:t>
                      </a:r>
                      <a:r>
                        <a:rPr lang="en-US" sz="1050" b="0" strike="noStrike" spc="-1" dirty="0" err="1">
                          <a:solidFill>
                            <a:srgbClr val="000000"/>
                          </a:solidFill>
                          <a:latin typeface="Consolas"/>
                          <a:ea typeface="DejaVu Sans"/>
                        </a:rPr>
                        <a:t>IllegalArgumentException</a:t>
                      </a:r>
                      <a:r>
                        <a:rPr lang="en-US" sz="1050" b="0" strike="noStrike" spc="-1" dirty="0">
                          <a:solidFill>
                            <a:srgbClr val="000000"/>
                          </a:solidFill>
                          <a:latin typeface="Consolas"/>
                          <a:ea typeface="DejaVu Sans"/>
                        </a:rPr>
                        <a:t>("Invalid input");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return s;</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public static void main(String[] </a:t>
                      </a:r>
                      <a:r>
                        <a:rPr lang="en-US" sz="1050" b="0" strike="noStrike" spc="-1" dirty="0" err="1">
                          <a:solidFill>
                            <a:srgbClr val="000000"/>
                          </a:solidFill>
                          <a:latin typeface="Consolas"/>
                          <a:ea typeface="DejaVu Sans"/>
                        </a:rPr>
                        <a:t>args</a:t>
                      </a:r>
                      <a:r>
                        <a:rPr lang="en-US" sz="1050" b="0" strike="noStrike" spc="-1" dirty="0">
                          <a:solidFill>
                            <a:srgbClr val="000000"/>
                          </a:solidFill>
                          <a:latin typeface="Consolas"/>
                          <a:ea typeface="DejaVu Sans"/>
                        </a:rPr>
                        <a:t>) {</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uFDEF</a:t>
                      </a:r>
                      <a:r>
                        <a:rPr lang="en-US" sz="1050" b="0" strike="noStrike" spc="-1" dirty="0">
                          <a:solidFill>
                            <a:srgbClr val="000000"/>
                          </a:solidFill>
                          <a:latin typeface="Consolas"/>
                          <a:ea typeface="DejaVu Sans"/>
                        </a:rPr>
                        <a:t>" is a non-character code point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String </a:t>
                      </a:r>
                      <a:r>
                        <a:rPr lang="en-US" sz="1050" b="0" strike="noStrike" spc="-1" dirty="0" err="1">
                          <a:solidFill>
                            <a:srgbClr val="000000"/>
                          </a:solidFill>
                          <a:latin typeface="Consolas"/>
                          <a:ea typeface="DejaVu Sans"/>
                        </a:rPr>
                        <a:t>maliciousInput</a:t>
                      </a:r>
                      <a:r>
                        <a:rPr lang="en-US" sz="1050" b="0" strike="noStrike" spc="-1" dirty="0">
                          <a:solidFill>
                            <a:srgbClr val="000000"/>
                          </a:solidFill>
                          <a:latin typeface="Consolas"/>
                          <a:ea typeface="DejaVu Sans"/>
                        </a:rPr>
                        <a:t> = "&lt;</a:t>
                      </a:r>
                      <a:r>
                        <a:rPr lang="en-US" sz="1050" b="0" strike="noStrike" spc="-1" dirty="0" err="1">
                          <a:solidFill>
                            <a:srgbClr val="000000"/>
                          </a:solidFill>
                          <a:latin typeface="Consolas"/>
                          <a:ea typeface="DejaVu Sans"/>
                        </a:rPr>
                        <a:t>scr</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uFDEF</a:t>
                      </a:r>
                      <a:r>
                        <a:rPr lang="en-US" sz="1050" b="0" strike="noStrike" spc="-1" dirty="0">
                          <a:solidFill>
                            <a:srgbClr val="000000"/>
                          </a:solidFill>
                          <a:latin typeface="Consolas"/>
                          <a:ea typeface="DejaVu Sans"/>
                        </a:rPr>
                        <a:t>" + "</a:t>
                      </a:r>
                      <a:r>
                        <a:rPr lang="en-US" sz="1050" b="0" strike="noStrike" spc="-1" dirty="0" err="1">
                          <a:solidFill>
                            <a:srgbClr val="000000"/>
                          </a:solidFill>
                          <a:latin typeface="Consolas"/>
                          <a:ea typeface="DejaVu Sans"/>
                        </a:rPr>
                        <a:t>ipt</a:t>
                      </a:r>
                      <a:r>
                        <a:rPr lang="en-US" sz="1050" b="0" strike="noStrike" spc="-1" dirty="0">
                          <a:solidFill>
                            <a:srgbClr val="000000"/>
                          </a:solidFill>
                          <a:latin typeface="Consolas"/>
                          <a:ea typeface="DejaVu Sans"/>
                        </a:rPr>
                        <a:t>&gt;";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String s = </a:t>
                      </a:r>
                      <a:r>
                        <a:rPr lang="en-US" sz="1050" b="0" strike="noStrike" spc="-1" dirty="0" err="1">
                          <a:solidFill>
                            <a:srgbClr val="000000"/>
                          </a:solidFill>
                          <a:latin typeface="Consolas"/>
                          <a:ea typeface="DejaVu Sans"/>
                        </a:rPr>
                        <a:t>filterString</a:t>
                      </a:r>
                      <a:r>
                        <a:rPr lang="en-US" sz="1050" b="0" strike="noStrike" spc="-1" dirty="0">
                          <a:solidFill>
                            <a:srgbClr val="000000"/>
                          </a:solidFill>
                          <a:latin typeface="Consolas"/>
                          <a:ea typeface="DejaVu Sans"/>
                        </a:rPr>
                        <a:t>(</a:t>
                      </a:r>
                      <a:r>
                        <a:rPr lang="en-US" sz="1050" b="0" strike="noStrike" spc="-1" dirty="0" err="1">
                          <a:solidFill>
                            <a:srgbClr val="000000"/>
                          </a:solidFill>
                          <a:latin typeface="Consolas"/>
                          <a:ea typeface="DejaVu Sans"/>
                        </a:rPr>
                        <a:t>maliciousInput</a:t>
                      </a:r>
                      <a:r>
                        <a:rPr lang="en-US" sz="1050" b="0" strike="noStrike" spc="-1" dirty="0">
                          <a:solidFill>
                            <a:srgbClr val="000000"/>
                          </a:solidFill>
                          <a:latin typeface="Consolas"/>
                          <a:ea typeface="DejaVu Sans"/>
                        </a:rPr>
                        <a: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 s = &lt;</a:t>
                      </a:r>
                      <a:r>
                        <a:rPr lang="en-US" sz="1050" b="0" strike="noStrike" spc="-1" dirty="0" err="1">
                          <a:solidFill>
                            <a:srgbClr val="000000"/>
                          </a:solidFill>
                          <a:latin typeface="Consolas"/>
                          <a:ea typeface="DejaVu Sans"/>
                        </a:rPr>
                        <a:t>scr?ipt</a:t>
                      </a:r>
                      <a:r>
                        <a:rPr lang="en-US" sz="1050" b="0" strike="noStrike" spc="-1" dirty="0">
                          <a:solidFill>
                            <a:srgbClr val="000000"/>
                          </a:solidFill>
                          <a:latin typeface="Consolas"/>
                          <a:ea typeface="DejaVu Sans"/>
                        </a:rPr>
                        <a:t>&gt;</a:t>
                      </a:r>
                      <a:endParaRPr lang="en-US" sz="1050" b="0" strike="noStrike" spc="-1" dirty="0">
                        <a:latin typeface="Arial"/>
                      </a:endParaRPr>
                    </a:p>
                    <a:p>
                      <a:pPr>
                        <a:lnSpc>
                          <a:spcPct val="100000"/>
                        </a:lnSpc>
                      </a:pPr>
                      <a:r>
                        <a:rPr lang="en-US" sz="1050" b="0" strike="noStrike" spc="-1" dirty="0">
                          <a:solidFill>
                            <a:srgbClr val="000000"/>
                          </a:solidFill>
                          <a:latin typeface="Consolas"/>
                          <a:ea typeface="DejaVu Sans"/>
                        </a:rPr>
                        <a:t>  }</a:t>
                      </a:r>
                      <a:endParaRPr lang="en-US" sz="1050" b="0" strike="noStrike" spc="-1" dirty="0">
                        <a:latin typeface="Arial"/>
                      </a:endParaRPr>
                    </a:p>
                  </a:txBody>
                  <a:tcPr marL="52200">
                    <a:noFill/>
                  </a:tcPr>
                </a:tc>
                <a:extLst>
                  <a:ext uri="{0D108BD9-81ED-4DB2-BD59-A6C34878D82A}">
                    <a16:rowId xmlns:a16="http://schemas.microsoft.com/office/drawing/2014/main" val="10000"/>
                  </a:ext>
                </a:extLst>
              </a:tr>
            </a:tbl>
          </a:graphicData>
        </a:graphic>
      </p:graphicFrame>
      <p:graphicFrame>
        <p:nvGraphicFramePr>
          <p:cNvPr id="121" name="Table 3"/>
          <p:cNvGraphicFramePr/>
          <p:nvPr>
            <p:extLst>
              <p:ext uri="{D42A27DB-BD31-4B8C-83A1-F6EECF244321}">
                <p14:modId xmlns:p14="http://schemas.microsoft.com/office/powerpoint/2010/main" val="206216707"/>
              </p:ext>
            </p:extLst>
          </p:nvPr>
        </p:nvGraphicFramePr>
        <p:xfrm>
          <a:off x="539640" y="1825560"/>
          <a:ext cx="5181480" cy="4312920"/>
        </p:xfrm>
        <a:graphic>
          <a:graphicData uri="http://schemas.openxmlformats.org/drawingml/2006/table">
            <a:tbl>
              <a:tblPr/>
              <a:tblGrid>
                <a:gridCol w="5181480">
                  <a:extLst>
                    <a:ext uri="{9D8B030D-6E8A-4147-A177-3AD203B41FA5}">
                      <a16:colId xmlns:a16="http://schemas.microsoft.com/office/drawing/2014/main" val="20000"/>
                    </a:ext>
                  </a:extLst>
                </a:gridCol>
              </a:tblGrid>
              <a:tr h="4098960">
                <a:tc>
                  <a:txBody>
                    <a:bodyPr/>
                    <a:lstStyle/>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java.text.Normalizer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java.text.Normalizer.Form</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java.util.regex.Matcher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import </a:t>
                      </a:r>
                      <a:r>
                        <a:rPr lang="en-US" sz="1000" b="0" strike="noStrike" spc="-1" dirty="0" err="1">
                          <a:solidFill>
                            <a:srgbClr val="000000"/>
                          </a:solidFill>
                          <a:latin typeface="Consolas"/>
                          <a:ea typeface="DejaVu Sans"/>
                        </a:rPr>
                        <a:t>java.util.regex.Pattern</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public class </a:t>
                      </a:r>
                      <a:r>
                        <a:rPr lang="en-US" sz="1000" b="0" strike="noStrike" spc="-1" dirty="0" err="1">
                          <a:solidFill>
                            <a:srgbClr val="000000"/>
                          </a:solidFill>
                          <a:latin typeface="Consolas"/>
                          <a:ea typeface="DejaVu Sans"/>
                        </a:rPr>
                        <a:t>TagFilter</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public static String </a:t>
                      </a:r>
                      <a:r>
                        <a:rPr lang="en-US" sz="1000" b="0" strike="noStrike" spc="-1" dirty="0" err="1">
                          <a:solidFill>
                            <a:srgbClr val="000000"/>
                          </a:solidFill>
                          <a:latin typeface="Consolas"/>
                          <a:ea typeface="DejaVu Sans"/>
                        </a:rPr>
                        <a:t>filterString</a:t>
                      </a:r>
                      <a:r>
                        <a:rPr lang="en-US" sz="1000" b="0" strike="noStrike" spc="-1" dirty="0">
                          <a:solidFill>
                            <a:srgbClr val="000000"/>
                          </a:solidFill>
                          <a:latin typeface="Consolas"/>
                          <a:ea typeface="DejaVu Sans"/>
                        </a:rPr>
                        <a:t>(String str)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String s = </a:t>
                      </a:r>
                      <a:r>
                        <a:rPr lang="en-US" sz="1000" b="0" strike="noStrike" spc="-1" dirty="0" err="1">
                          <a:solidFill>
                            <a:srgbClr val="000000"/>
                          </a:solidFill>
                          <a:latin typeface="Consolas"/>
                          <a:ea typeface="DejaVu Sans"/>
                        </a:rPr>
                        <a:t>Normalizer.normalize</a:t>
                      </a:r>
                      <a:r>
                        <a:rPr lang="en-US" sz="1000" b="0" strike="noStrike" spc="-1" dirty="0">
                          <a:solidFill>
                            <a:srgbClr val="000000"/>
                          </a:solidFill>
                          <a:latin typeface="Consolas"/>
                          <a:ea typeface="DejaVu Sans"/>
                        </a:rPr>
                        <a:t>(str, </a:t>
                      </a:r>
                      <a:r>
                        <a:rPr lang="en-US" sz="1000" b="0" strike="noStrike" spc="-1" dirty="0" err="1">
                          <a:solidFill>
                            <a:srgbClr val="000000"/>
                          </a:solidFill>
                          <a:latin typeface="Consolas"/>
                          <a:ea typeface="DejaVu Sans"/>
                        </a:rPr>
                        <a:t>Form.NFKC</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 Validate input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Pattern </a:t>
                      </a:r>
                      <a:r>
                        <a:rPr lang="en-US" sz="1000" b="0" strike="noStrike" spc="-1" dirty="0" err="1">
                          <a:solidFill>
                            <a:srgbClr val="000000"/>
                          </a:solidFill>
                          <a:latin typeface="Consolas"/>
                          <a:ea typeface="DejaVu Sans"/>
                        </a:rPr>
                        <a:t>pattern</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Pattern.compile</a:t>
                      </a:r>
                      <a:r>
                        <a:rPr lang="en-US" sz="1000" b="0" strike="noStrike" spc="-1" dirty="0">
                          <a:solidFill>
                            <a:srgbClr val="000000"/>
                          </a:solidFill>
                          <a:latin typeface="Consolas"/>
                          <a:ea typeface="DejaVu Sans"/>
                        </a:rPr>
                        <a:t>("&lt;script&gt;");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Matcher </a:t>
                      </a:r>
                      <a:r>
                        <a:rPr lang="en-US" sz="1000" b="0" strike="noStrike" spc="-1" dirty="0" err="1">
                          <a:solidFill>
                            <a:srgbClr val="000000"/>
                          </a:solidFill>
                          <a:latin typeface="Consolas"/>
                          <a:ea typeface="DejaVu Sans"/>
                        </a:rPr>
                        <a:t>matcher</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pattern.matcher</a:t>
                      </a:r>
                      <a:r>
                        <a:rPr lang="en-US" sz="1000" b="0" strike="noStrike" spc="-1" dirty="0">
                          <a:solidFill>
                            <a:srgbClr val="000000"/>
                          </a:solidFill>
                          <a:latin typeface="Consolas"/>
                          <a:ea typeface="DejaVu Sans"/>
                        </a:rPr>
                        <a:t>(s);</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if (</a:t>
                      </a:r>
                      <a:r>
                        <a:rPr lang="en-US" sz="1000" b="0" strike="noStrike" spc="-1" dirty="0" err="1">
                          <a:solidFill>
                            <a:srgbClr val="000000"/>
                          </a:solidFill>
                          <a:latin typeface="Consolas"/>
                          <a:ea typeface="DejaVu Sans"/>
                        </a:rPr>
                        <a:t>matcher.find</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throw new </a:t>
                      </a:r>
                      <a:r>
                        <a:rPr lang="en-US" sz="1000" b="0" strike="noStrike" spc="-1" dirty="0" err="1">
                          <a:solidFill>
                            <a:srgbClr val="000000"/>
                          </a:solidFill>
                          <a:latin typeface="Consolas"/>
                          <a:ea typeface="DejaVu Sans"/>
                        </a:rPr>
                        <a:t>IllegalArgumentException</a:t>
                      </a:r>
                      <a:r>
                        <a:rPr lang="en-US" sz="1000" b="0" strike="noStrike" spc="-1" dirty="0">
                          <a:solidFill>
                            <a:srgbClr val="000000"/>
                          </a:solidFill>
                          <a:latin typeface="Consolas"/>
                          <a:ea typeface="DejaVu Sans"/>
                        </a:rPr>
                        <a:t>("Invalid input");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highlight>
                            <a:srgbClr val="FF0000"/>
                          </a:highlight>
                          <a:latin typeface="Consolas"/>
                          <a:ea typeface="DejaVu Sans"/>
                        </a:rPr>
                        <a:t>    // Deletes noncharacter code points</a:t>
                      </a:r>
                      <a:endParaRPr lang="en-US" sz="1000" b="0" strike="noStrike" spc="-1" dirty="0">
                        <a:highlight>
                          <a:srgbClr val="FF0000"/>
                        </a:highlight>
                        <a:latin typeface="Arial"/>
                      </a:endParaRPr>
                    </a:p>
                    <a:p>
                      <a:pPr>
                        <a:lnSpc>
                          <a:spcPct val="100000"/>
                        </a:lnSpc>
                      </a:pPr>
                      <a:r>
                        <a:rPr lang="en-US" sz="1000" b="0" strike="noStrike" spc="-1" dirty="0">
                          <a:solidFill>
                            <a:srgbClr val="000000"/>
                          </a:solidFill>
                          <a:highlight>
                            <a:srgbClr val="FF0000"/>
                          </a:highlight>
                          <a:latin typeface="Consolas"/>
                          <a:ea typeface="DejaVu Sans"/>
                        </a:rPr>
                        <a:t>    s = </a:t>
                      </a:r>
                      <a:r>
                        <a:rPr lang="en-US" sz="1000" b="0" strike="noStrike" spc="-1" dirty="0" err="1">
                          <a:solidFill>
                            <a:srgbClr val="000000"/>
                          </a:solidFill>
                          <a:highlight>
                            <a:srgbClr val="FF0000"/>
                          </a:highlight>
                          <a:latin typeface="Consolas"/>
                          <a:ea typeface="DejaVu Sans"/>
                        </a:rPr>
                        <a:t>s.replaceAll</a:t>
                      </a:r>
                      <a:r>
                        <a:rPr lang="en-US" sz="1000" b="0" strike="noStrike" spc="-1" dirty="0">
                          <a:solidFill>
                            <a:srgbClr val="000000"/>
                          </a:solidFill>
                          <a:highlight>
                            <a:srgbClr val="FF0000"/>
                          </a:highlight>
                          <a:latin typeface="Consolas"/>
                          <a:ea typeface="DejaVu Sans"/>
                        </a:rPr>
                        <a:t>("[\\p{Cn}]", "");</a:t>
                      </a:r>
                      <a:endParaRPr lang="en-US" sz="1000" b="0" strike="noStrike" spc="-1" dirty="0">
                        <a:highlight>
                          <a:srgbClr val="FF0000"/>
                        </a:highlight>
                        <a:latin typeface="Arial"/>
                      </a:endParaRPr>
                    </a:p>
                    <a:p>
                      <a:pPr>
                        <a:lnSpc>
                          <a:spcPct val="100000"/>
                        </a:lnSpc>
                      </a:pPr>
                      <a:r>
                        <a:rPr lang="en-US" sz="1000" b="0" strike="noStrike" spc="-1" dirty="0">
                          <a:solidFill>
                            <a:srgbClr val="000000"/>
                          </a:solidFill>
                          <a:latin typeface="Consolas"/>
                          <a:ea typeface="DejaVu Sans"/>
                        </a:rPr>
                        <a:t>    return s;</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public static void main(String[] </a:t>
                      </a:r>
                      <a:r>
                        <a:rPr lang="en-US" sz="1000" b="0" strike="noStrike" spc="-1" dirty="0" err="1">
                          <a:solidFill>
                            <a:srgbClr val="000000"/>
                          </a:solidFill>
                          <a:latin typeface="Consolas"/>
                          <a:ea typeface="DejaVu Sans"/>
                        </a:rPr>
                        <a:t>args</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uFDEF</a:t>
                      </a:r>
                      <a:r>
                        <a:rPr lang="en-US" sz="1000" b="0" strike="noStrike" spc="-1" dirty="0">
                          <a:solidFill>
                            <a:srgbClr val="000000"/>
                          </a:solidFill>
                          <a:latin typeface="Consolas"/>
                          <a:ea typeface="DejaVu Sans"/>
                        </a:rPr>
                        <a:t>" is a noncharacter code point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String </a:t>
                      </a:r>
                      <a:r>
                        <a:rPr lang="en-US" sz="1000" b="0" strike="noStrike" spc="-1" dirty="0" err="1">
                          <a:solidFill>
                            <a:srgbClr val="000000"/>
                          </a:solidFill>
                          <a:latin typeface="Consolas"/>
                          <a:ea typeface="DejaVu Sans"/>
                        </a:rPr>
                        <a:t>maliciousInput</a:t>
                      </a:r>
                      <a:r>
                        <a:rPr lang="en-US" sz="1000" b="0" strike="noStrike" spc="-1" dirty="0">
                          <a:solidFill>
                            <a:srgbClr val="000000"/>
                          </a:solidFill>
                          <a:latin typeface="Consolas"/>
                          <a:ea typeface="DejaVu Sans"/>
                        </a:rPr>
                        <a:t> = "&lt;</a:t>
                      </a:r>
                      <a:r>
                        <a:rPr lang="en-US" sz="1000" b="0" strike="noStrike" spc="-1" dirty="0" err="1">
                          <a:solidFill>
                            <a:srgbClr val="000000"/>
                          </a:solidFill>
                          <a:latin typeface="Consolas"/>
                          <a:ea typeface="DejaVu Sans"/>
                        </a:rPr>
                        <a:t>scr</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uFDEF</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ipt</a:t>
                      </a:r>
                      <a:r>
                        <a:rPr lang="en-US" sz="1000" b="0" strike="noStrike" spc="-1" dirty="0">
                          <a:solidFill>
                            <a:srgbClr val="000000"/>
                          </a:solidFill>
                          <a:latin typeface="Consolas"/>
                          <a:ea typeface="DejaVu Sans"/>
                        </a:rPr>
                        <a:t>&gt;";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String sb = </a:t>
                      </a:r>
                      <a:r>
                        <a:rPr lang="en-US" sz="1000" b="0" strike="noStrike" spc="-1" dirty="0" err="1">
                          <a:solidFill>
                            <a:srgbClr val="000000"/>
                          </a:solidFill>
                          <a:latin typeface="Consolas"/>
                          <a:ea typeface="DejaVu Sans"/>
                        </a:rPr>
                        <a:t>filterString</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maliciousInput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 sb = "&lt;script&gt;"</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700" b="0" strike="noStrike" spc="-1" dirty="0">
                          <a:solidFill>
                            <a:srgbClr val="000000"/>
                          </a:solidFill>
                          <a:latin typeface="Consolas"/>
                          <a:ea typeface="DejaVu Sans"/>
                        </a:rPr>
                        <a:t>}</a:t>
                      </a:r>
                      <a:endParaRPr lang="en-US" sz="700" b="0" strike="noStrike" spc="-1" dirty="0">
                        <a:latin typeface="Arial"/>
                      </a:endParaRPr>
                    </a:p>
                  </a:txBody>
                  <a:tcPr marL="522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 name="TextShape 1"/>
          <p:cNvSpPr txBox="1"/>
          <p:nvPr/>
        </p:nvSpPr>
        <p:spPr>
          <a:xfrm>
            <a:off x="208509" y="413657"/>
            <a:ext cx="10515240" cy="688714"/>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OBJ08-J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5916345" y="1240204"/>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143435" y="1240204"/>
            <a:ext cx="2237015" cy="369332"/>
          </a:xfrm>
          <a:prstGeom prst="rect">
            <a:avLst/>
          </a:prstGeom>
          <a:noFill/>
        </p:spPr>
        <p:txBody>
          <a:bodyPr wrap="square" rtlCol="0">
            <a:spAutoFit/>
          </a:bodyPr>
          <a:lstStyle/>
          <a:p>
            <a:r>
              <a:rPr lang="en-US" dirty="0"/>
              <a:t>Noncompliant</a:t>
            </a:r>
          </a:p>
        </p:txBody>
      </p:sp>
      <p:pic>
        <p:nvPicPr>
          <p:cNvPr id="4" name="Picture 3">
            <a:extLst>
              <a:ext uri="{FF2B5EF4-FFF2-40B4-BE49-F238E27FC236}">
                <a16:creationId xmlns:a16="http://schemas.microsoft.com/office/drawing/2014/main" id="{E3B9B17E-F9A3-4679-9E0F-10CD1ECEB09D}"/>
              </a:ext>
            </a:extLst>
          </p:cNvPr>
          <p:cNvPicPr>
            <a:picLocks noChangeAspect="1"/>
          </p:cNvPicPr>
          <p:nvPr/>
        </p:nvPicPr>
        <p:blipFill>
          <a:blip r:embed="rId2"/>
          <a:stretch>
            <a:fillRect/>
          </a:stretch>
        </p:blipFill>
        <p:spPr>
          <a:xfrm>
            <a:off x="143435" y="1726366"/>
            <a:ext cx="5571445" cy="5015656"/>
          </a:xfrm>
          <a:prstGeom prst="rect">
            <a:avLst/>
          </a:prstGeom>
        </p:spPr>
      </p:pic>
      <p:pic>
        <p:nvPicPr>
          <p:cNvPr id="6" name="Picture 5">
            <a:extLst>
              <a:ext uri="{FF2B5EF4-FFF2-40B4-BE49-F238E27FC236}">
                <a16:creationId xmlns:a16="http://schemas.microsoft.com/office/drawing/2014/main" id="{FE27A574-675C-45D5-8A80-E83AE74B699D}"/>
              </a:ext>
            </a:extLst>
          </p:cNvPr>
          <p:cNvPicPr>
            <a:picLocks noChangeAspect="1"/>
          </p:cNvPicPr>
          <p:nvPr/>
        </p:nvPicPr>
        <p:blipFill>
          <a:blip r:embed="rId3"/>
          <a:stretch>
            <a:fillRect/>
          </a:stretch>
        </p:blipFill>
        <p:spPr>
          <a:xfrm>
            <a:off x="5916345" y="1726366"/>
            <a:ext cx="6051567" cy="4380523"/>
          </a:xfrm>
          <a:prstGeom prst="rect">
            <a:avLst/>
          </a:prstGeom>
        </p:spPr>
      </p:pic>
    </p:spTree>
    <p:extLst>
      <p:ext uri="{BB962C8B-B14F-4D97-AF65-F5344CB8AC3E}">
        <p14:creationId xmlns:p14="http://schemas.microsoft.com/office/powerpoint/2010/main" val="11321465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OBJ56-J</a:t>
            </a:r>
          </a:p>
        </p:txBody>
      </p:sp>
      <p:sp>
        <p:nvSpPr>
          <p:cNvPr id="162" name="TextShape 2"/>
          <p:cNvSpPr txBox="1"/>
          <p:nvPr/>
        </p:nvSpPr>
        <p:spPr>
          <a:xfrm>
            <a:off x="160867" y="1464733"/>
            <a:ext cx="11971866" cy="4946953"/>
          </a:xfrm>
          <a:prstGeom prst="rect">
            <a:avLst/>
          </a:prstGeom>
          <a:noFill/>
          <a:ln>
            <a:noFill/>
          </a:ln>
        </p:spPr>
        <p:txBody>
          <a:bodyPr anchor="ctr"/>
          <a:lstStyle/>
          <a:p>
            <a:pPr>
              <a:lnSpc>
                <a:spcPct val="100000"/>
              </a:lnSpc>
            </a:pPr>
            <a:r>
              <a:rPr lang="en-US" sz="1800" b="1" strike="noStrike" spc="-1" dirty="0">
                <a:solidFill>
                  <a:srgbClr val="222222"/>
                </a:solidFill>
                <a:latin typeface="Arial"/>
                <a:ea typeface="DejaVu Sans"/>
              </a:rPr>
              <a:t>OBJ56-J</a:t>
            </a:r>
            <a:br>
              <a:rPr lang="en-US" dirty="0"/>
            </a:br>
            <a:r>
              <a:rPr lang="en-US" sz="1800" b="0" u="sng" strike="noStrike" spc="-1" dirty="0">
                <a:solidFill>
                  <a:srgbClr val="0563C1"/>
                </a:solidFill>
                <a:uFillTx/>
                <a:latin typeface="Arial"/>
                <a:ea typeface="DejaVu Sans"/>
                <a:hlinkClick r:id="rId2"/>
              </a:rPr>
              <a:t>https://wiki.sei.cmu.edu/confluence/display/java/OBJ56-J.+Provide</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sensitive+mutable+classes+with</a:t>
            </a:r>
            <a:r>
              <a:rPr lang="en-US" sz="1800" b="0" u="sng" strike="noStrike" spc="-1" dirty="0">
                <a:solidFill>
                  <a:srgbClr val="0563C1"/>
                </a:solidFill>
                <a:uFillTx/>
                <a:latin typeface="Arial"/>
                <a:ea typeface="DejaVu Sans"/>
              </a:rPr>
              <a:t>+ unmodifiable + wrappers</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Read-only access to mutable classes can be granted to untrusted code using unmodifiable wrappers</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Immutability of fields prevents inadvertent modification as well as malicious tampering so that defensive copying while accepting input or returning values is unnecessary. However, some sensitive classes cannot be immutable. A malicious invoker may call the setter method in attempt to modify the objects.</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To prevent misuse of </a:t>
            </a:r>
            <a:r>
              <a:rPr lang="en-US" spc="-1" dirty="0">
                <a:solidFill>
                  <a:srgbClr val="222222"/>
                </a:solidFill>
                <a:latin typeface="Arial"/>
                <a:ea typeface="DejaVu Sans"/>
              </a:rPr>
              <a:t>the mutator methods they must be overridden in a way that throws exception on invocation (</a:t>
            </a:r>
            <a:r>
              <a:rPr lang="en-US" sz="1800" b="0" strike="noStrike" spc="-1" dirty="0" err="1">
                <a:solidFill>
                  <a:srgbClr val="222222"/>
                </a:solidFill>
                <a:latin typeface="Arial"/>
                <a:ea typeface="DejaVu Sans"/>
              </a:rPr>
              <a:t>UnsupportedOperationException</a:t>
            </a:r>
            <a:r>
              <a:rPr lang="en-US" sz="1800" b="0" strike="noStrike" spc="-1" dirty="0">
                <a:solidFill>
                  <a:srgbClr val="222222"/>
                </a:solidFill>
                <a:latin typeface="Arial"/>
                <a:ea typeface="DejaVu Sans"/>
              </a:rPr>
              <a:t>()). This will prevent modification of the private internal state of the class.</a:t>
            </a:r>
          </a:p>
        </p:txBody>
      </p:sp>
    </p:spTree>
    <p:extLst>
      <p:ext uri="{BB962C8B-B14F-4D97-AF65-F5344CB8AC3E}">
        <p14:creationId xmlns:p14="http://schemas.microsoft.com/office/powerpoint/2010/main" val="26636482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OBJ56-J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5671456" y="1759308"/>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0" y="1759308"/>
            <a:ext cx="2237015" cy="369332"/>
          </a:xfrm>
          <a:prstGeom prst="rect">
            <a:avLst/>
          </a:prstGeom>
          <a:noFill/>
        </p:spPr>
        <p:txBody>
          <a:bodyPr wrap="square" rtlCol="0">
            <a:spAutoFit/>
          </a:bodyPr>
          <a:lstStyle/>
          <a:p>
            <a:r>
              <a:rPr lang="en-US" dirty="0"/>
              <a:t>Noncompliant</a:t>
            </a:r>
          </a:p>
        </p:txBody>
      </p:sp>
      <p:pic>
        <p:nvPicPr>
          <p:cNvPr id="4" name="Picture 3">
            <a:extLst>
              <a:ext uri="{FF2B5EF4-FFF2-40B4-BE49-F238E27FC236}">
                <a16:creationId xmlns:a16="http://schemas.microsoft.com/office/drawing/2014/main" id="{47791F89-B252-460F-BDFE-A6BB85FAB7CA}"/>
              </a:ext>
            </a:extLst>
          </p:cNvPr>
          <p:cNvPicPr>
            <a:picLocks noChangeAspect="1"/>
          </p:cNvPicPr>
          <p:nvPr/>
        </p:nvPicPr>
        <p:blipFill>
          <a:blip r:embed="rId2"/>
          <a:stretch>
            <a:fillRect/>
          </a:stretch>
        </p:blipFill>
        <p:spPr>
          <a:xfrm>
            <a:off x="5725885" y="2197748"/>
            <a:ext cx="6400187" cy="4165802"/>
          </a:xfrm>
          <a:prstGeom prst="rect">
            <a:avLst/>
          </a:prstGeom>
        </p:spPr>
      </p:pic>
      <p:pic>
        <p:nvPicPr>
          <p:cNvPr id="6" name="Picture 5">
            <a:extLst>
              <a:ext uri="{FF2B5EF4-FFF2-40B4-BE49-F238E27FC236}">
                <a16:creationId xmlns:a16="http://schemas.microsoft.com/office/drawing/2014/main" id="{00521724-36EA-42F6-8894-9706FC253001}"/>
              </a:ext>
            </a:extLst>
          </p:cNvPr>
          <p:cNvPicPr>
            <a:picLocks noChangeAspect="1"/>
          </p:cNvPicPr>
          <p:nvPr/>
        </p:nvPicPr>
        <p:blipFill>
          <a:blip r:embed="rId3"/>
          <a:stretch>
            <a:fillRect/>
          </a:stretch>
        </p:blipFill>
        <p:spPr>
          <a:xfrm>
            <a:off x="65926" y="2226003"/>
            <a:ext cx="4876187" cy="4167914"/>
          </a:xfrm>
          <a:prstGeom prst="rect">
            <a:avLst/>
          </a:prstGeom>
        </p:spPr>
      </p:pic>
    </p:spTree>
    <p:extLst>
      <p:ext uri="{BB962C8B-B14F-4D97-AF65-F5344CB8AC3E}">
        <p14:creationId xmlns:p14="http://schemas.microsoft.com/office/powerpoint/2010/main" val="10969825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1" name="TextShape 1"/>
          <p:cNvSpPr txBox="1"/>
          <p:nvPr/>
        </p:nvSpPr>
        <p:spPr>
          <a:xfrm>
            <a:off x="889180" y="446314"/>
            <a:ext cx="10515240" cy="878846"/>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OBJ57-J</a:t>
            </a:r>
          </a:p>
        </p:txBody>
      </p:sp>
      <p:sp>
        <p:nvSpPr>
          <p:cNvPr id="162" name="TextShape 2"/>
          <p:cNvSpPr txBox="1"/>
          <p:nvPr/>
        </p:nvSpPr>
        <p:spPr>
          <a:xfrm>
            <a:off x="160867" y="1464733"/>
            <a:ext cx="11971866" cy="4946953"/>
          </a:xfrm>
          <a:prstGeom prst="rect">
            <a:avLst/>
          </a:prstGeom>
          <a:noFill/>
          <a:ln>
            <a:noFill/>
          </a:ln>
        </p:spPr>
        <p:txBody>
          <a:bodyPr anchor="ctr"/>
          <a:lstStyle/>
          <a:p>
            <a:pPr>
              <a:lnSpc>
                <a:spcPct val="100000"/>
              </a:lnSpc>
            </a:pPr>
            <a:r>
              <a:rPr lang="en-US" sz="1800" b="1" strike="noStrike" spc="-1" dirty="0">
                <a:solidFill>
                  <a:srgbClr val="222222"/>
                </a:solidFill>
                <a:latin typeface="Arial"/>
                <a:ea typeface="DejaVu Sans"/>
              </a:rPr>
              <a:t>OBJ57-J</a:t>
            </a:r>
            <a:br>
              <a:rPr lang="en-US" dirty="0"/>
            </a:br>
            <a:r>
              <a:rPr lang="en-US" sz="1800" b="0" u="sng" strike="noStrike" spc="-1" dirty="0">
                <a:solidFill>
                  <a:srgbClr val="0563C1"/>
                </a:solidFill>
                <a:uFillTx/>
                <a:latin typeface="Arial"/>
                <a:ea typeface="DejaVu Sans"/>
                <a:hlinkClick r:id="rId2"/>
              </a:rPr>
              <a:t>https://wiki.sei.cmu.edu/confluence/display/java/OBJ57-J</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Do+not+rely+on+methods+that+can</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be+overridden</a:t>
            </a:r>
            <a:r>
              <a:rPr lang="en-US" sz="1800" b="0" u="sng" strike="noStrike" spc="-1" dirty="0">
                <a:solidFill>
                  <a:srgbClr val="0563C1"/>
                </a:solidFill>
                <a:uFillTx/>
                <a:latin typeface="Arial"/>
                <a:ea typeface="DejaVu Sans"/>
              </a:rPr>
              <a:t>+ </a:t>
            </a:r>
            <a:r>
              <a:rPr lang="en-US" sz="1800" b="0" u="sng" strike="noStrike" spc="-1" dirty="0" err="1">
                <a:solidFill>
                  <a:srgbClr val="0563C1"/>
                </a:solidFill>
                <a:uFillTx/>
                <a:latin typeface="Arial"/>
                <a:ea typeface="DejaVu Sans"/>
              </a:rPr>
              <a:t>by+untrusted+code</a:t>
            </a:r>
            <a:br>
              <a:rPr lang="en-US" dirty="0"/>
            </a:br>
            <a:endParaRPr lang="en-US" dirty="0"/>
          </a:p>
          <a:p>
            <a:pPr>
              <a:lnSpc>
                <a:spcPct val="100000"/>
              </a:lnSpc>
            </a:pPr>
            <a:r>
              <a:rPr lang="en-US" sz="1800" b="1" strike="noStrike" spc="-1" dirty="0">
                <a:ea typeface="DejaVu Sans"/>
              </a:rPr>
              <a:t>WHAT</a:t>
            </a:r>
            <a:r>
              <a:rPr lang="en-US" sz="1800" b="0" strike="noStrike" spc="-1" dirty="0">
                <a:ea typeface="DejaVu Sans"/>
              </a:rPr>
              <a:t>: Sensitive information organized in key-value format must be saved in a data structure that supports .equals() reference-equality method. Methods such as </a:t>
            </a:r>
            <a:r>
              <a:rPr lang="en-US" sz="1800" b="0" strike="noStrike" spc="-1" dirty="0" err="1">
                <a:solidFill>
                  <a:srgbClr val="222222"/>
                </a:solidFill>
                <a:latin typeface="Arial"/>
                <a:ea typeface="DejaVu Sans"/>
              </a:rPr>
              <a:t>Object.equals</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Object.hashCode</a:t>
            </a:r>
            <a:r>
              <a:rPr lang="en-US" sz="1800" b="0" strike="noStrike" spc="-1" dirty="0">
                <a:solidFill>
                  <a:srgbClr val="222222"/>
                </a:solidFill>
                <a:latin typeface="Arial"/>
                <a:ea typeface="DejaVu Sans"/>
              </a:rPr>
              <a:t>(), and </a:t>
            </a:r>
            <a:r>
              <a:rPr lang="en-US" sz="1800" b="0" strike="noStrike" spc="-1" dirty="0" err="1">
                <a:solidFill>
                  <a:srgbClr val="222222"/>
                </a:solidFill>
                <a:latin typeface="Arial"/>
                <a:ea typeface="DejaVu Sans"/>
              </a:rPr>
              <a:t>Thread.run</a:t>
            </a:r>
            <a:r>
              <a:rPr lang="en-US" sz="1800" b="0" strike="noStrike" spc="-1" dirty="0">
                <a:solidFill>
                  <a:srgbClr val="222222"/>
                </a:solidFill>
                <a:latin typeface="Arial"/>
                <a:ea typeface="DejaVu Sans"/>
              </a:rPr>
              <a:t>() must be a part of immutable class.</a:t>
            </a:r>
            <a:br>
              <a:rPr lang="en-US" dirty="0"/>
            </a:br>
            <a:br>
              <a:rPr lang="en-US"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Untrusted code can misuse APIs provided by trusted code to override methods such as </a:t>
            </a:r>
            <a:r>
              <a:rPr lang="en-US" sz="1800" b="0" strike="noStrike" spc="-1" dirty="0" err="1">
                <a:solidFill>
                  <a:srgbClr val="222222"/>
                </a:solidFill>
                <a:latin typeface="Arial"/>
                <a:ea typeface="DejaVu Sans"/>
              </a:rPr>
              <a:t>Object.equals</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Object.hashCode</a:t>
            </a:r>
            <a:r>
              <a:rPr lang="en-US" sz="1800" b="0" strike="noStrike" spc="-1" dirty="0">
                <a:solidFill>
                  <a:srgbClr val="222222"/>
                </a:solidFill>
                <a:latin typeface="Arial"/>
                <a:ea typeface="DejaVu Sans"/>
              </a:rPr>
              <a:t>(), and </a:t>
            </a:r>
            <a:r>
              <a:rPr lang="en-US" sz="1800" b="0" strike="noStrike" spc="-1" dirty="0" err="1">
                <a:solidFill>
                  <a:srgbClr val="222222"/>
                </a:solidFill>
                <a:latin typeface="Arial"/>
                <a:ea typeface="DejaVu Sans"/>
              </a:rPr>
              <a:t>Thread.run</a:t>
            </a:r>
            <a:r>
              <a:rPr lang="en-US" sz="1800" b="0" strike="noStrike" spc="-1" dirty="0">
                <a:solidFill>
                  <a:srgbClr val="222222"/>
                </a:solidFill>
                <a:latin typeface="Arial"/>
                <a:ea typeface="DejaVu Sans"/>
              </a:rPr>
              <a:t>(). These methods are valuable targets because they are commonly used behind the scenes and may interact with components in a way that is not easily discernible.</a:t>
            </a:r>
            <a:br>
              <a:rPr lang="en-US" dirty="0"/>
            </a:br>
            <a:br>
              <a:rPr lang="en-US"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To create compliant solution the </a:t>
            </a:r>
            <a:r>
              <a:rPr lang="en-US" sz="1800" b="0" strike="noStrike" spc="-1" dirty="0" err="1">
                <a:solidFill>
                  <a:srgbClr val="222222"/>
                </a:solidFill>
                <a:latin typeface="Arial"/>
                <a:ea typeface="DejaVu Sans"/>
              </a:rPr>
              <a:t>datastructure</a:t>
            </a:r>
            <a:r>
              <a:rPr lang="en-US" sz="1800" b="0" strike="noStrike" spc="-1" dirty="0">
                <a:solidFill>
                  <a:srgbClr val="222222"/>
                </a:solidFill>
                <a:latin typeface="Arial"/>
                <a:ea typeface="DejaVu Sans"/>
              </a:rPr>
              <a:t> </a:t>
            </a:r>
            <a:r>
              <a:rPr lang="en-US" sz="1800" b="0" strike="noStrike" spc="-1" dirty="0" err="1">
                <a:solidFill>
                  <a:srgbClr val="222222"/>
                </a:solidFill>
                <a:latin typeface="Arial"/>
                <a:ea typeface="DejaVu Sans"/>
              </a:rPr>
              <a:t>IdentityHashMap</a:t>
            </a:r>
            <a:r>
              <a:rPr lang="en-US" spc="-1" dirty="0">
                <a:solidFill>
                  <a:srgbClr val="222222"/>
                </a:solidFill>
                <a:latin typeface="Arial"/>
                <a:ea typeface="DejaVu Sans"/>
              </a:rPr>
              <a:t> must</a:t>
            </a:r>
            <a:r>
              <a:rPr lang="en-US" sz="1800" b="0" strike="noStrike" spc="-1" dirty="0">
                <a:solidFill>
                  <a:srgbClr val="222222"/>
                </a:solidFill>
                <a:latin typeface="Arial"/>
                <a:ea typeface="DejaVu Sans"/>
              </a:rPr>
              <a:t> be utilized instead of HashMap to store sensitive key value pairs since it uses reference equality in place of object-equality. An effective use of </a:t>
            </a:r>
            <a:r>
              <a:rPr lang="en-US" sz="1800" b="0" u="sng" strike="noStrike" spc="-1" dirty="0">
                <a:solidFill>
                  <a:srgbClr val="222222"/>
                </a:solidFill>
                <a:highlight>
                  <a:srgbClr val="FFFF00"/>
                </a:highlight>
                <a:latin typeface="Arial"/>
                <a:ea typeface="DejaVu Sans"/>
              </a:rPr>
              <a:t>final</a:t>
            </a:r>
            <a:r>
              <a:rPr lang="en-US" sz="1800" b="0" strike="noStrike" spc="-1" dirty="0">
                <a:solidFill>
                  <a:srgbClr val="222222"/>
                </a:solidFill>
                <a:latin typeface="Arial"/>
                <a:ea typeface="DejaVu Sans"/>
              </a:rPr>
              <a:t> keyword protects class methods from being overridden and misused.</a:t>
            </a:r>
          </a:p>
        </p:txBody>
      </p:sp>
    </p:spTree>
    <p:extLst>
      <p:ext uri="{BB962C8B-B14F-4D97-AF65-F5344CB8AC3E}">
        <p14:creationId xmlns:p14="http://schemas.microsoft.com/office/powerpoint/2010/main" val="16280707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63" name="TextShape 1"/>
          <p:cNvSpPr txBox="1"/>
          <p:nvPr/>
        </p:nvSpPr>
        <p:spPr>
          <a:xfrm>
            <a:off x="838080" y="365040"/>
            <a:ext cx="10515240" cy="1325160"/>
          </a:xfrm>
          <a:prstGeom prst="rect">
            <a:avLst/>
          </a:prstGeom>
          <a:noFill/>
          <a:ln>
            <a:noFill/>
          </a:ln>
        </p:spPr>
        <p:txBody>
          <a:bodyPr anchor="ctr"/>
          <a:lstStyle/>
          <a:p>
            <a:pPr algn="ctr">
              <a:lnSpc>
                <a:spcPct val="90000"/>
              </a:lnSpc>
            </a:pPr>
            <a:r>
              <a:rPr lang="en-US" sz="5400" b="1" strike="noStrike" spc="-1" dirty="0">
                <a:solidFill>
                  <a:srgbClr val="222222"/>
                </a:solidFill>
                <a:latin typeface="Arial"/>
              </a:rPr>
              <a:t>OBJ57-J</a:t>
            </a:r>
            <a:endParaRPr lang="en-US" sz="5400" b="1" strike="noStrike" spc="-1" dirty="0">
              <a:solidFill>
                <a:srgbClr val="000000"/>
              </a:solidFill>
              <a:latin typeface="Calibri"/>
            </a:endParaRPr>
          </a:p>
        </p:txBody>
      </p:sp>
      <p:sp>
        <p:nvSpPr>
          <p:cNvPr id="3" name="TextBox 2">
            <a:extLst>
              <a:ext uri="{FF2B5EF4-FFF2-40B4-BE49-F238E27FC236}">
                <a16:creationId xmlns:a16="http://schemas.microsoft.com/office/drawing/2014/main" id="{AD2F2219-46FB-491F-8B33-9DD02B523751}"/>
              </a:ext>
            </a:extLst>
          </p:cNvPr>
          <p:cNvSpPr txBox="1"/>
          <p:nvPr/>
        </p:nvSpPr>
        <p:spPr>
          <a:xfrm>
            <a:off x="5370672" y="1747602"/>
            <a:ext cx="2237015" cy="369332"/>
          </a:xfrm>
          <a:prstGeom prst="rect">
            <a:avLst/>
          </a:prstGeom>
          <a:noFill/>
        </p:spPr>
        <p:txBody>
          <a:bodyPr wrap="square" rtlCol="0">
            <a:spAutoFit/>
          </a:bodyPr>
          <a:lstStyle/>
          <a:p>
            <a:r>
              <a:rPr lang="en-US" dirty="0"/>
              <a:t>Compliant</a:t>
            </a:r>
          </a:p>
        </p:txBody>
      </p:sp>
      <p:sp>
        <p:nvSpPr>
          <p:cNvPr id="7" name="TextBox 6">
            <a:extLst>
              <a:ext uri="{FF2B5EF4-FFF2-40B4-BE49-F238E27FC236}">
                <a16:creationId xmlns:a16="http://schemas.microsoft.com/office/drawing/2014/main" id="{C5AFD54E-DF92-43AF-A310-5AAFCEDD3640}"/>
              </a:ext>
            </a:extLst>
          </p:cNvPr>
          <p:cNvSpPr txBox="1"/>
          <p:nvPr/>
        </p:nvSpPr>
        <p:spPr>
          <a:xfrm>
            <a:off x="52217" y="1749556"/>
            <a:ext cx="2237015" cy="369332"/>
          </a:xfrm>
          <a:prstGeom prst="rect">
            <a:avLst/>
          </a:prstGeom>
          <a:noFill/>
        </p:spPr>
        <p:txBody>
          <a:bodyPr wrap="square" rtlCol="0">
            <a:spAutoFit/>
          </a:bodyPr>
          <a:lstStyle/>
          <a:p>
            <a:r>
              <a:rPr lang="en-US" dirty="0"/>
              <a:t>Noncompliant</a:t>
            </a:r>
          </a:p>
        </p:txBody>
      </p:sp>
      <p:pic>
        <p:nvPicPr>
          <p:cNvPr id="5" name="Picture 4">
            <a:extLst>
              <a:ext uri="{FF2B5EF4-FFF2-40B4-BE49-F238E27FC236}">
                <a16:creationId xmlns:a16="http://schemas.microsoft.com/office/drawing/2014/main" id="{FDE78040-ADE5-44E3-925C-B24B2432AB41}"/>
              </a:ext>
            </a:extLst>
          </p:cNvPr>
          <p:cNvPicPr>
            <a:picLocks noChangeAspect="1"/>
          </p:cNvPicPr>
          <p:nvPr/>
        </p:nvPicPr>
        <p:blipFill rotWithShape="1">
          <a:blip r:embed="rId2"/>
          <a:srcRect b="43101"/>
          <a:stretch/>
        </p:blipFill>
        <p:spPr>
          <a:xfrm>
            <a:off x="5378244" y="2219000"/>
            <a:ext cx="6761539" cy="608670"/>
          </a:xfrm>
          <a:prstGeom prst="rect">
            <a:avLst/>
          </a:prstGeom>
        </p:spPr>
      </p:pic>
      <p:pic>
        <p:nvPicPr>
          <p:cNvPr id="11" name="Picture 10">
            <a:extLst>
              <a:ext uri="{FF2B5EF4-FFF2-40B4-BE49-F238E27FC236}">
                <a16:creationId xmlns:a16="http://schemas.microsoft.com/office/drawing/2014/main" id="{2FD53090-92EC-4DD5-8E78-B6650E538295}"/>
              </a:ext>
            </a:extLst>
          </p:cNvPr>
          <p:cNvPicPr>
            <a:picLocks noChangeAspect="1"/>
          </p:cNvPicPr>
          <p:nvPr/>
        </p:nvPicPr>
        <p:blipFill>
          <a:blip r:embed="rId3"/>
          <a:stretch>
            <a:fillRect/>
          </a:stretch>
        </p:blipFill>
        <p:spPr>
          <a:xfrm>
            <a:off x="5370672" y="4197917"/>
            <a:ext cx="3286125" cy="1466850"/>
          </a:xfrm>
          <a:prstGeom prst="rect">
            <a:avLst/>
          </a:prstGeom>
        </p:spPr>
      </p:pic>
      <p:pic>
        <p:nvPicPr>
          <p:cNvPr id="13" name="Picture 12">
            <a:extLst>
              <a:ext uri="{FF2B5EF4-FFF2-40B4-BE49-F238E27FC236}">
                <a16:creationId xmlns:a16="http://schemas.microsoft.com/office/drawing/2014/main" id="{94A569B5-B2AD-4D47-9054-ACD02782F37C}"/>
              </a:ext>
            </a:extLst>
          </p:cNvPr>
          <p:cNvPicPr>
            <a:picLocks noChangeAspect="1"/>
          </p:cNvPicPr>
          <p:nvPr/>
        </p:nvPicPr>
        <p:blipFill>
          <a:blip r:embed="rId4"/>
          <a:stretch>
            <a:fillRect/>
          </a:stretch>
        </p:blipFill>
        <p:spPr>
          <a:xfrm>
            <a:off x="52217" y="4197917"/>
            <a:ext cx="4540250" cy="1466850"/>
          </a:xfrm>
          <a:prstGeom prst="rect">
            <a:avLst/>
          </a:prstGeom>
        </p:spPr>
      </p:pic>
      <p:pic>
        <p:nvPicPr>
          <p:cNvPr id="15" name="Picture 14">
            <a:extLst>
              <a:ext uri="{FF2B5EF4-FFF2-40B4-BE49-F238E27FC236}">
                <a16:creationId xmlns:a16="http://schemas.microsoft.com/office/drawing/2014/main" id="{E8326ACA-8081-499A-8D28-B8A7D9532BDD}"/>
              </a:ext>
            </a:extLst>
          </p:cNvPr>
          <p:cNvPicPr>
            <a:picLocks noChangeAspect="1"/>
          </p:cNvPicPr>
          <p:nvPr/>
        </p:nvPicPr>
        <p:blipFill>
          <a:blip r:embed="rId5"/>
          <a:stretch>
            <a:fillRect/>
          </a:stretch>
        </p:blipFill>
        <p:spPr>
          <a:xfrm>
            <a:off x="5378244" y="3027891"/>
            <a:ext cx="3156156" cy="965893"/>
          </a:xfrm>
          <a:prstGeom prst="rect">
            <a:avLst/>
          </a:prstGeom>
        </p:spPr>
      </p:pic>
      <p:pic>
        <p:nvPicPr>
          <p:cNvPr id="17" name="Picture 16">
            <a:extLst>
              <a:ext uri="{FF2B5EF4-FFF2-40B4-BE49-F238E27FC236}">
                <a16:creationId xmlns:a16="http://schemas.microsoft.com/office/drawing/2014/main" id="{07BCA9EC-AA6E-418E-AA2B-AA21756C650B}"/>
              </a:ext>
            </a:extLst>
          </p:cNvPr>
          <p:cNvPicPr>
            <a:picLocks noChangeAspect="1"/>
          </p:cNvPicPr>
          <p:nvPr/>
        </p:nvPicPr>
        <p:blipFill>
          <a:blip r:embed="rId6"/>
          <a:stretch>
            <a:fillRect/>
          </a:stretch>
        </p:blipFill>
        <p:spPr>
          <a:xfrm>
            <a:off x="52217" y="3027891"/>
            <a:ext cx="4007572" cy="969804"/>
          </a:xfrm>
          <a:prstGeom prst="rect">
            <a:avLst/>
          </a:prstGeom>
        </p:spPr>
      </p:pic>
      <p:pic>
        <p:nvPicPr>
          <p:cNvPr id="19" name="Picture 18">
            <a:extLst>
              <a:ext uri="{FF2B5EF4-FFF2-40B4-BE49-F238E27FC236}">
                <a16:creationId xmlns:a16="http://schemas.microsoft.com/office/drawing/2014/main" id="{BEFF1FD8-FFF9-4B80-AC90-6B46C784A639}"/>
              </a:ext>
            </a:extLst>
          </p:cNvPr>
          <p:cNvPicPr>
            <a:picLocks noChangeAspect="1"/>
          </p:cNvPicPr>
          <p:nvPr/>
        </p:nvPicPr>
        <p:blipFill rotWithShape="1">
          <a:blip r:embed="rId7"/>
          <a:srcRect r="2367"/>
          <a:stretch/>
        </p:blipFill>
        <p:spPr>
          <a:xfrm>
            <a:off x="52217" y="2218999"/>
            <a:ext cx="5208041" cy="608670"/>
          </a:xfrm>
          <a:prstGeom prst="rect">
            <a:avLst/>
          </a:prstGeom>
        </p:spPr>
      </p:pic>
    </p:spTree>
    <p:extLst>
      <p:ext uri="{BB962C8B-B14F-4D97-AF65-F5344CB8AC3E}">
        <p14:creationId xmlns:p14="http://schemas.microsoft.com/office/powerpoint/2010/main" val="41650668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973F-32B0-4C2F-967B-4B8A2AD28804}"/>
              </a:ext>
            </a:extLst>
          </p:cNvPr>
          <p:cNvSpPr>
            <a:spLocks noGrp="1"/>
          </p:cNvSpPr>
          <p:nvPr>
            <p:ph type="title"/>
          </p:nvPr>
        </p:nvSpPr>
        <p:spPr/>
        <p:txBody>
          <a:bodyPr/>
          <a:lstStyle/>
          <a:p>
            <a:pPr algn="ctr"/>
            <a:r>
              <a:rPr lang="en-US" dirty="0"/>
              <a:t>Conclusion</a:t>
            </a:r>
          </a:p>
        </p:txBody>
      </p:sp>
      <p:sp>
        <p:nvSpPr>
          <p:cNvPr id="3" name="Subtitle 2">
            <a:extLst>
              <a:ext uri="{FF2B5EF4-FFF2-40B4-BE49-F238E27FC236}">
                <a16:creationId xmlns:a16="http://schemas.microsoft.com/office/drawing/2014/main" id="{68EB247A-E2AE-4253-8F41-7ED2E3E64618}"/>
              </a:ext>
            </a:extLst>
          </p:cNvPr>
          <p:cNvSpPr>
            <a:spLocks noGrp="1"/>
          </p:cNvSpPr>
          <p:nvPr>
            <p:ph type="subTitle"/>
          </p:nvPr>
        </p:nvSpPr>
        <p:spPr/>
        <p:txBody>
          <a:bodyPr/>
          <a:lstStyle/>
          <a:p>
            <a:r>
              <a:rPr lang="en-US" dirty="0"/>
              <a:t>Code implementation is one of the main drivers for computer security.</a:t>
            </a:r>
          </a:p>
          <a:p>
            <a:r>
              <a:rPr lang="en-US" dirty="0"/>
              <a:t>Unintentionally writing non secure code is more common that we thought.</a:t>
            </a:r>
          </a:p>
          <a:p>
            <a:r>
              <a:rPr lang="en-US" dirty="0"/>
              <a:t>There are resources like SEI where we can learn secure coding best practices.</a:t>
            </a:r>
          </a:p>
        </p:txBody>
      </p:sp>
    </p:spTree>
    <p:extLst>
      <p:ext uri="{BB962C8B-B14F-4D97-AF65-F5344CB8AC3E}">
        <p14:creationId xmlns:p14="http://schemas.microsoft.com/office/powerpoint/2010/main" val="158273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2" name="CustomShape 1"/>
          <p:cNvSpPr/>
          <p:nvPr/>
        </p:nvSpPr>
        <p:spPr>
          <a:xfrm>
            <a:off x="758181" y="196365"/>
            <a:ext cx="10514880" cy="6115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23" name="CustomShape 2"/>
          <p:cNvSpPr/>
          <p:nvPr/>
        </p:nvSpPr>
        <p:spPr>
          <a:xfrm>
            <a:off x="287640" y="994299"/>
            <a:ext cx="11352960" cy="551303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IDS13-J (Deprecated moved to STR04-J)</a:t>
            </a:r>
            <a:br>
              <a:rPr dirty="0"/>
            </a:br>
            <a:r>
              <a:rPr lang="en-US" sz="1800" b="0" u="sng" strike="noStrike" spc="-1" dirty="0">
                <a:solidFill>
                  <a:srgbClr val="0563C1"/>
                </a:solidFill>
                <a:uFillTx/>
                <a:latin typeface="Arial"/>
                <a:ea typeface="DejaVu Sans"/>
                <a:hlinkClick r:id="rId2"/>
              </a:rPr>
              <a:t>https://wiki.sei.cmu.edu/confluence/display/java/STR04-J.+Use+compatible+character+encodings+when+communicating+string+data+between+JVMs</a:t>
            </a:r>
            <a:br>
              <a:rPr dirty="0"/>
            </a:b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Use compatible character encodings when communicating string data between JVMs. (Java Virtual Machines)</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Incompatible encoding of strings can result in corrupted data when communicating between JVMs. This is data integrity violation.</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Be sure to encode the data the same way and not make any assumptions (be explicit) in how the data is encoded when sending data between JVMs.</a:t>
            </a:r>
            <a:br>
              <a:rPr dirty="0"/>
            </a:br>
            <a:endParaRPr lang="en-US" sz="18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4" name="CustomShape 1"/>
          <p:cNvSpPr/>
          <p:nvPr/>
        </p:nvSpPr>
        <p:spPr>
          <a:xfrm>
            <a:off x="838080" y="365040"/>
            <a:ext cx="10514880" cy="8172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graphicFrame>
        <p:nvGraphicFramePr>
          <p:cNvPr id="125" name="Table 2"/>
          <p:cNvGraphicFramePr/>
          <p:nvPr>
            <p:extLst>
              <p:ext uri="{D42A27DB-BD31-4B8C-83A1-F6EECF244321}">
                <p14:modId xmlns:p14="http://schemas.microsoft.com/office/powerpoint/2010/main" val="3877505634"/>
              </p:ext>
            </p:extLst>
          </p:nvPr>
        </p:nvGraphicFramePr>
        <p:xfrm>
          <a:off x="838080" y="2167200"/>
          <a:ext cx="10515600" cy="3931920"/>
        </p:xfrm>
        <a:graphic>
          <a:graphicData uri="http://schemas.openxmlformats.org/drawingml/2006/table">
            <a:tbl>
              <a:tblPr/>
              <a:tblGrid>
                <a:gridCol w="10515600">
                  <a:extLst>
                    <a:ext uri="{9D8B030D-6E8A-4147-A177-3AD203B41FA5}">
                      <a16:colId xmlns:a16="http://schemas.microsoft.com/office/drawing/2014/main" val="20000"/>
                    </a:ext>
                  </a:extLst>
                </a:gridCol>
              </a:tblGrid>
              <a:tr h="3668400">
                <a:tc>
                  <a:txBody>
                    <a:bodyPr/>
                    <a:lstStyle/>
                    <a:p>
                      <a:pPr>
                        <a:lnSpc>
                          <a:spcPct val="100000"/>
                        </a:lnSpc>
                      </a:pPr>
                      <a:r>
                        <a:rPr lang="en-US" sz="1300" b="0" strike="noStrike" spc="-1" dirty="0" err="1">
                          <a:solidFill>
                            <a:srgbClr val="000000"/>
                          </a:solidFill>
                          <a:latin typeface="Consolas"/>
                          <a:ea typeface="DejaVu Sans"/>
                        </a:rPr>
                        <a:t>FileInputStream</a:t>
                      </a: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 = null;</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try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 = new </a:t>
                      </a:r>
                      <a:r>
                        <a:rPr lang="en-US" sz="1300" b="0" strike="noStrike" spc="-1" dirty="0" err="1">
                          <a:solidFill>
                            <a:srgbClr val="000000"/>
                          </a:solidFill>
                          <a:latin typeface="Consolas"/>
                          <a:ea typeface="DejaVu Sans"/>
                        </a:rPr>
                        <a:t>FileInputStream</a:t>
                      </a:r>
                      <a:r>
                        <a:rPr lang="en-US" sz="1300" b="0" strike="noStrike" spc="-1" dirty="0">
                          <a:solidFill>
                            <a:srgbClr val="000000"/>
                          </a:solidFill>
                          <a:latin typeface="Consolas"/>
                          <a:ea typeface="DejaVu Sans"/>
                        </a:rPr>
                        <a:t>("</a:t>
                      </a:r>
                      <a:r>
                        <a:rPr lang="en-US" sz="1300" b="0" strike="noStrike" spc="-1" dirty="0" err="1">
                          <a:solidFill>
                            <a:srgbClr val="000000"/>
                          </a:solidFill>
                          <a:latin typeface="Consolas"/>
                          <a:ea typeface="DejaVu Sans"/>
                        </a:rPr>
                        <a:t>SomeFile</a:t>
                      </a:r>
                      <a:r>
                        <a:rPr lang="en-US" sz="1300" b="0" strike="noStrike" spc="-1" dirty="0">
                          <a:solidFill>
                            <a:srgbClr val="000000"/>
                          </a:solidFill>
                          <a:latin typeface="Consolas"/>
                          <a:ea typeface="DejaVu Sans"/>
                        </a:rPr>
                        <a:t>");</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DataInputStream</a:t>
                      </a:r>
                      <a:r>
                        <a:rPr lang="en-US" sz="1300" b="0" strike="noStrike" spc="-1" dirty="0">
                          <a:solidFill>
                            <a:srgbClr val="000000"/>
                          </a:solidFill>
                          <a:latin typeface="Consolas"/>
                          <a:ea typeface="DejaVu Sans"/>
                        </a:rPr>
                        <a:t> dis = new </a:t>
                      </a:r>
                      <a:r>
                        <a:rPr lang="en-US" sz="1300" b="0" strike="noStrike" spc="-1" dirty="0" err="1">
                          <a:solidFill>
                            <a:srgbClr val="000000"/>
                          </a:solidFill>
                          <a:latin typeface="Consolas"/>
                          <a:ea typeface="DejaVu Sans"/>
                        </a:rPr>
                        <a:t>DataInputStream</a:t>
                      </a:r>
                      <a:r>
                        <a:rPr lang="en-US" sz="1300" b="0" strike="noStrike" spc="-1" dirty="0">
                          <a:solidFill>
                            <a:srgbClr val="000000"/>
                          </a:solidFill>
                          <a:latin typeface="Consolas"/>
                          <a:ea typeface="DejaVu Sans"/>
                        </a:rPr>
                        <a:t>(</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byte[] data = new byte[1024];</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dis.readFully</a:t>
                      </a:r>
                      <a:r>
                        <a:rPr lang="en-US" sz="1300" b="0" strike="noStrike" spc="-1" dirty="0">
                          <a:solidFill>
                            <a:srgbClr val="000000"/>
                          </a:solidFill>
                          <a:latin typeface="Consolas"/>
                          <a:ea typeface="DejaVu Sans"/>
                        </a:rPr>
                        <a:t>(data);</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a:solidFill>
                            <a:srgbClr val="000000"/>
                          </a:solidFill>
                          <a:highlight>
                            <a:srgbClr val="FF0000"/>
                          </a:highlight>
                          <a:latin typeface="Consolas"/>
                          <a:ea typeface="DejaVu Sans"/>
                        </a:rPr>
                        <a:t>//</a:t>
                      </a:r>
                      <a:r>
                        <a:rPr lang="en-US" sz="1400" b="0" strike="noStrike" spc="-1" dirty="0">
                          <a:solidFill>
                            <a:srgbClr val="000000"/>
                          </a:solidFill>
                          <a:highlight>
                            <a:srgbClr val="FF0000"/>
                          </a:highlight>
                          <a:latin typeface="Calibri"/>
                          <a:ea typeface="DejaVu Sans"/>
                        </a:rPr>
                        <a:t>String result = new</a:t>
                      </a:r>
                      <a:r>
                        <a:rPr lang="en-US" sz="1800" b="0" strike="noStrike" spc="-1" dirty="0">
                          <a:solidFill>
                            <a:srgbClr val="000000"/>
                          </a:solidFill>
                          <a:highlight>
                            <a:srgbClr val="FF0000"/>
                          </a:highlight>
                          <a:latin typeface="Calibri"/>
                          <a:ea typeface="DejaVu Sans"/>
                        </a:rPr>
                        <a:t> </a:t>
                      </a:r>
                      <a:r>
                        <a:rPr lang="en-US" sz="1400" b="0" strike="noStrike" spc="-1" dirty="0">
                          <a:solidFill>
                            <a:srgbClr val="000000"/>
                          </a:solidFill>
                          <a:highlight>
                            <a:srgbClr val="FF0000"/>
                          </a:highlight>
                          <a:latin typeface="Calibri"/>
                          <a:ea typeface="DejaVu Sans"/>
                        </a:rPr>
                        <a:t>String(data); </a:t>
                      </a:r>
                      <a:r>
                        <a:rPr lang="en-US" sz="1400" b="0" strike="noStrike" spc="-1" dirty="0">
                          <a:solidFill>
                            <a:srgbClr val="000000"/>
                          </a:solidFill>
                          <a:latin typeface="Calibri"/>
                          <a:ea typeface="DejaVu Sans"/>
                        </a:rPr>
                        <a:t>//assumes default character set</a:t>
                      </a:r>
                      <a:endParaRPr lang="en-US" sz="14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a:solidFill>
                            <a:srgbClr val="000000"/>
                          </a:solidFill>
                          <a:highlight>
                            <a:srgbClr val="00FF00"/>
                          </a:highlight>
                          <a:latin typeface="Consolas"/>
                          <a:ea typeface="DejaVu Sans"/>
                        </a:rPr>
                        <a:t>String result = new String(data, "UTF-16LE");</a:t>
                      </a:r>
                      <a:endParaRPr lang="en-US" sz="1300" b="0" strike="noStrike" spc="-1" dirty="0">
                        <a:highlight>
                          <a:srgbClr val="00FF00"/>
                        </a:highlight>
                        <a:latin typeface="Arial"/>
                      </a:endParaRPr>
                    </a:p>
                    <a:p>
                      <a:pPr>
                        <a:lnSpc>
                          <a:spcPct val="100000"/>
                        </a:lnSpc>
                      </a:pPr>
                      <a:r>
                        <a:rPr lang="en-US" sz="1300" b="0" strike="noStrike" spc="-1" dirty="0">
                          <a:solidFill>
                            <a:srgbClr val="000000"/>
                          </a:solidFill>
                          <a:latin typeface="Consolas"/>
                          <a:ea typeface="DejaVu Sans"/>
                        </a:rPr>
                        <a:t>} catch (</a:t>
                      </a:r>
                      <a:r>
                        <a:rPr lang="en-US" sz="1300" b="0" strike="noStrike" spc="-1" dirty="0" err="1">
                          <a:solidFill>
                            <a:srgbClr val="000000"/>
                          </a:solidFill>
                          <a:latin typeface="Consolas"/>
                          <a:ea typeface="DejaVu Sans"/>
                        </a:rPr>
                        <a:t>IOException</a:t>
                      </a:r>
                      <a:r>
                        <a:rPr lang="en-US" sz="1300" b="0" strike="noStrike" spc="-1" dirty="0">
                          <a:solidFill>
                            <a:srgbClr val="000000"/>
                          </a:solidFill>
                          <a:latin typeface="Consolas"/>
                          <a:ea typeface="DejaVu Sans"/>
                        </a:rPr>
                        <a:t> x)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 Handle error</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finally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if (</a:t>
                      </a:r>
                      <a:r>
                        <a:rPr lang="en-US" sz="1300" b="0" strike="noStrike" spc="-1" dirty="0" err="1">
                          <a:solidFill>
                            <a:srgbClr val="000000"/>
                          </a:solidFill>
                          <a:latin typeface="Consolas"/>
                          <a:ea typeface="DejaVu Sans"/>
                        </a:rPr>
                        <a:t>fis</a:t>
                      </a:r>
                      <a:r>
                        <a:rPr lang="en-US" sz="1300" b="0" strike="noStrike" spc="-1" dirty="0">
                          <a:solidFill>
                            <a:srgbClr val="000000"/>
                          </a:solidFill>
                          <a:latin typeface="Consolas"/>
                          <a:ea typeface="DejaVu Sans"/>
                        </a:rPr>
                        <a:t> != null)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try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r>
                        <a:rPr lang="en-US" sz="1300" b="0" strike="noStrike" spc="-1" dirty="0" err="1">
                          <a:solidFill>
                            <a:srgbClr val="000000"/>
                          </a:solidFill>
                          <a:latin typeface="Consolas"/>
                          <a:ea typeface="DejaVu Sans"/>
                        </a:rPr>
                        <a:t>fis.close</a:t>
                      </a:r>
                      <a:r>
                        <a:rPr lang="en-US" sz="1300" b="0" strike="noStrike" spc="-1" dirty="0">
                          <a:solidFill>
                            <a:srgbClr val="000000"/>
                          </a:solidFill>
                          <a:latin typeface="Consolas"/>
                          <a:ea typeface="DejaVu Sans"/>
                        </a:rPr>
                        <a:t>();</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 catch (</a:t>
                      </a:r>
                      <a:r>
                        <a:rPr lang="en-US" sz="1300" b="0" strike="noStrike" spc="-1" dirty="0" err="1">
                          <a:solidFill>
                            <a:srgbClr val="000000"/>
                          </a:solidFill>
                          <a:latin typeface="Consolas"/>
                          <a:ea typeface="DejaVu Sans"/>
                        </a:rPr>
                        <a:t>IOException</a:t>
                      </a:r>
                      <a:r>
                        <a:rPr lang="en-US" sz="1300" b="0" strike="noStrike" spc="-1" dirty="0">
                          <a:solidFill>
                            <a:srgbClr val="000000"/>
                          </a:solidFill>
                          <a:latin typeface="Consolas"/>
                          <a:ea typeface="DejaVu Sans"/>
                        </a:rPr>
                        <a:t> x)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 Forward to handler</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  }</a:t>
                      </a:r>
                      <a:endParaRPr lang="en-US" sz="1300" b="0" strike="noStrike" spc="-1" dirty="0">
                        <a:latin typeface="Arial"/>
                      </a:endParaRPr>
                    </a:p>
                    <a:p>
                      <a:pPr>
                        <a:lnSpc>
                          <a:spcPct val="100000"/>
                        </a:lnSpc>
                      </a:pPr>
                      <a:r>
                        <a:rPr lang="en-US" sz="1300" b="0" strike="noStrike" spc="-1" dirty="0">
                          <a:solidFill>
                            <a:srgbClr val="000000"/>
                          </a:solidFill>
                          <a:latin typeface="Consolas"/>
                          <a:ea typeface="DejaVu Sans"/>
                        </a:rPr>
                        <a:t>}</a:t>
                      </a:r>
                      <a:endParaRPr lang="en-US" sz="1300" b="0" strike="noStrike" spc="-1" dirty="0">
                        <a:latin typeface="Arial"/>
                      </a:endParaRPr>
                    </a:p>
                  </a:txBody>
                  <a:tcPr marL="10584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6" name="CustomShape 1"/>
          <p:cNvSpPr/>
          <p:nvPr/>
        </p:nvSpPr>
        <p:spPr>
          <a:xfrm>
            <a:off x="838080" y="365040"/>
            <a:ext cx="10514880" cy="72691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27" name="CustomShape 2"/>
          <p:cNvSpPr/>
          <p:nvPr/>
        </p:nvSpPr>
        <p:spPr>
          <a:xfrm>
            <a:off x="484786" y="994299"/>
            <a:ext cx="11531880" cy="54986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800" b="1" strike="noStrike" spc="-1" dirty="0">
                <a:solidFill>
                  <a:srgbClr val="222222"/>
                </a:solidFill>
                <a:latin typeface="Arial"/>
                <a:ea typeface="DejaVu Sans"/>
              </a:rPr>
              <a:t>IDS14-J</a:t>
            </a:r>
            <a:br>
              <a:rPr dirty="0"/>
            </a:br>
            <a:r>
              <a:rPr lang="en-US" sz="1800" b="0" u="sng" strike="noStrike" spc="-1" dirty="0">
                <a:solidFill>
                  <a:srgbClr val="0563C1"/>
                </a:solidFill>
                <a:uFillTx/>
                <a:latin typeface="Arial"/>
                <a:ea typeface="DejaVu Sans"/>
                <a:hlinkClick r:id="rId2"/>
              </a:rPr>
              <a:t>https://wiki.sei.cmu.edu/confluence/display/java/IDS14-J.+Do+not+trust+the+contents+of+hidden+form+fields</a:t>
            </a:r>
            <a:br>
              <a:rPr dirty="0"/>
            </a:br>
            <a:br>
              <a:rPr dirty="0"/>
            </a:br>
            <a:r>
              <a:rPr lang="en-US" sz="1800" b="1" strike="noStrike" spc="-1" dirty="0">
                <a:solidFill>
                  <a:srgbClr val="222222"/>
                </a:solidFill>
                <a:latin typeface="Arial"/>
                <a:ea typeface="DejaVu Sans"/>
              </a:rPr>
              <a:t>WHAT</a:t>
            </a:r>
            <a:r>
              <a:rPr lang="en-US" sz="1800" b="0" strike="noStrike" spc="-1" dirty="0">
                <a:solidFill>
                  <a:srgbClr val="222222"/>
                </a:solidFill>
                <a:latin typeface="Arial"/>
                <a:ea typeface="DejaVu Sans"/>
              </a:rPr>
              <a:t>: Both the hidden and visible forms need to be sanitized or checked.</a:t>
            </a:r>
            <a:br>
              <a:rPr dirty="0"/>
            </a:br>
            <a:br>
              <a:rPr dirty="0"/>
            </a:br>
            <a:r>
              <a:rPr lang="en-US" sz="1800" b="1" strike="noStrike" spc="-1" dirty="0">
                <a:solidFill>
                  <a:srgbClr val="222222"/>
                </a:solidFill>
                <a:latin typeface="Arial"/>
                <a:ea typeface="DejaVu Sans"/>
              </a:rPr>
              <a:t>WHY</a:t>
            </a:r>
            <a:r>
              <a:rPr lang="en-US" sz="1800" b="0" strike="noStrike" spc="-1" dirty="0">
                <a:solidFill>
                  <a:srgbClr val="222222"/>
                </a:solidFill>
                <a:latin typeface="Arial"/>
                <a:ea typeface="DejaVu Sans"/>
              </a:rPr>
              <a:t>: In this case if the hidden form field is not checked for strings that are sensitive to HTML then</a:t>
            </a:r>
            <a:br>
              <a:rPr dirty="0"/>
            </a:br>
            <a:r>
              <a:rPr lang="en-US" sz="1800" b="0" strike="noStrike" spc="-1" dirty="0">
                <a:solidFill>
                  <a:srgbClr val="222222"/>
                </a:solidFill>
                <a:latin typeface="Arial"/>
                <a:ea typeface="DejaVu Sans"/>
              </a:rPr>
              <a:t>user can be directed to an unexpected website or witness an unexpected result.</a:t>
            </a:r>
            <a:br>
              <a:rPr dirty="0"/>
            </a:br>
            <a:br>
              <a:rPr dirty="0"/>
            </a:br>
            <a:r>
              <a:rPr lang="en-US" sz="1800" b="1" strike="noStrike" spc="-1" dirty="0">
                <a:solidFill>
                  <a:srgbClr val="222222"/>
                </a:solidFill>
                <a:latin typeface="Arial"/>
                <a:ea typeface="DejaVu Sans"/>
              </a:rPr>
              <a:t>HOW</a:t>
            </a:r>
            <a:r>
              <a:rPr lang="en-US" sz="1800" b="0" strike="noStrike" spc="-1" dirty="0">
                <a:solidFill>
                  <a:srgbClr val="222222"/>
                </a:solidFill>
                <a:latin typeface="Arial"/>
                <a:ea typeface="DejaVu Sans"/>
              </a:rPr>
              <a:t>: Check the Hidden form field as well as the Visible Form field for sensitive or manipulative strings that can cause issues in HTML.</a:t>
            </a:r>
            <a:br>
              <a:rPr dirty="0"/>
            </a:br>
            <a:endParaRPr lang="en-US"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8" name="CustomShape 1"/>
          <p:cNvSpPr/>
          <p:nvPr/>
        </p:nvSpPr>
        <p:spPr>
          <a:xfrm>
            <a:off x="838080" y="365040"/>
            <a:ext cx="10514880" cy="6647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29" name="CustomShape 2"/>
          <p:cNvSpPr/>
          <p:nvPr/>
        </p:nvSpPr>
        <p:spPr>
          <a:xfrm>
            <a:off x="838080" y="914760"/>
            <a:ext cx="5000760" cy="6172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class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SampleServlet</a:t>
            </a:r>
            <a:r>
              <a:rPr lang="en-US" sz="900" b="0" strike="noStrike" spc="-1" dirty="0">
                <a:solidFill>
                  <a:srgbClr val="000000"/>
                </a:solidFill>
                <a:latin typeface="Consolas"/>
                <a:ea typeface="DejaVu Sans"/>
              </a:rPr>
              <a:t> </a:t>
            </a:r>
            <a:r>
              <a:rPr lang="en-US" sz="900" b="1" strike="noStrike" spc="-1" dirty="0">
                <a:solidFill>
                  <a:srgbClr val="336699"/>
                </a:solidFill>
                <a:latin typeface="Consolas"/>
                <a:ea typeface="DejaVu Sans"/>
              </a:rPr>
              <a:t>extends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HttpServlet</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void</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doGet</a:t>
            </a:r>
            <a:r>
              <a:rPr lang="en-US" sz="900" b="0" strike="noStrike" spc="-1" dirty="0">
                <a:solidFill>
                  <a:srgbClr val="000000"/>
                </a:solidFill>
                <a:latin typeface="Consolas"/>
                <a:ea typeface="DejaVu Sans"/>
              </a:rPr>
              <a:t>(</a:t>
            </a:r>
            <a:r>
              <a:rPr lang="en-US" sz="900" b="0" strike="noStrike" spc="-1" dirty="0" err="1">
                <a:solidFill>
                  <a:srgbClr val="000000"/>
                </a:solidFill>
                <a:latin typeface="Consolas"/>
                <a:ea typeface="DejaVu Sans"/>
              </a:rPr>
              <a:t>HttpServletRequest</a:t>
            </a:r>
            <a:r>
              <a:rPr lang="en-US" sz="900" b="0" strike="noStrike" spc="-1" dirty="0">
                <a:solidFill>
                  <a:srgbClr val="000000"/>
                </a:solidFill>
                <a:latin typeface="Consolas"/>
                <a:ea typeface="DejaVu Sans"/>
              </a:rPr>
              <a:t> request, </a:t>
            </a:r>
            <a:r>
              <a:rPr lang="en-US" sz="900" b="0" strike="noStrike" spc="-1" dirty="0" err="1">
                <a:solidFill>
                  <a:srgbClr val="000000"/>
                </a:solidFill>
                <a:latin typeface="Consolas"/>
                <a:ea typeface="DejaVu Sans"/>
              </a:rPr>
              <a:t>HttpServletResponse</a:t>
            </a:r>
            <a:r>
              <a:rPr lang="en-US" sz="900" b="0" strike="noStrike" spc="-1" dirty="0">
                <a:solidFill>
                  <a:srgbClr val="000000"/>
                </a:solidFill>
                <a:latin typeface="Consolas"/>
                <a:ea typeface="DejaVu Sans"/>
              </a:rPr>
              <a:t> response)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throws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IOException</a:t>
            </a:r>
            <a:r>
              <a:rPr lang="en-US" sz="900" b="0" strike="noStrike" spc="-1" dirty="0">
                <a:solidFill>
                  <a:srgbClr val="000000"/>
                </a:solidFill>
                <a:latin typeface="Consolas"/>
                <a:ea typeface="DejaVu Sans"/>
              </a:rPr>
              <a:t>, </a:t>
            </a:r>
            <a:r>
              <a:rPr lang="en-US" sz="900" b="0" strike="noStrike" spc="-1" dirty="0" err="1">
                <a:solidFill>
                  <a:srgbClr val="000000"/>
                </a:solidFill>
                <a:latin typeface="Consolas"/>
                <a:ea typeface="DejaVu Sans"/>
              </a:rPr>
              <a:t>ServletException</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response.setContentType</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"text/html"</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PrintWriter</a:t>
            </a:r>
            <a:r>
              <a:rPr lang="en-US" sz="900" b="0" strike="noStrike" spc="-1" dirty="0">
                <a:solidFill>
                  <a:srgbClr val="000000"/>
                </a:solidFill>
                <a:latin typeface="Consolas"/>
                <a:ea typeface="DejaVu Sans"/>
              </a:rPr>
              <a:t> out = </a:t>
            </a:r>
            <a:r>
              <a:rPr lang="en-US" sz="900" b="0" strike="noStrike" spc="-1" dirty="0" err="1">
                <a:solidFill>
                  <a:srgbClr val="000000"/>
                </a:solidFill>
                <a:latin typeface="Consolas"/>
                <a:ea typeface="DejaVu Sans"/>
              </a:rPr>
              <a:t>response.getWriter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"&lt;html&gt;"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String visible = </a:t>
            </a:r>
            <a:r>
              <a:rPr lang="en-US" sz="900" b="0" strike="noStrike" spc="-1" dirty="0" err="1">
                <a:solidFill>
                  <a:srgbClr val="000000"/>
                </a:solidFill>
                <a:latin typeface="Consolas"/>
                <a:ea typeface="DejaVu Sans"/>
              </a:rPr>
              <a:t>request.getParameter</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"visible"</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String hidden = </a:t>
            </a:r>
            <a:r>
              <a:rPr lang="en-US" sz="900" b="0" strike="noStrike" spc="-1" dirty="0" err="1">
                <a:solidFill>
                  <a:srgbClr val="000000"/>
                </a:solidFill>
                <a:latin typeface="Consolas"/>
                <a:ea typeface="DejaVu Sans"/>
              </a:rPr>
              <a:t>request.getParameter</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"hidden"</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if</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(visible != </a:t>
            </a:r>
            <a:r>
              <a:rPr lang="en-US" sz="900" b="1" strike="noStrike" spc="-1" dirty="0">
                <a:solidFill>
                  <a:srgbClr val="336699"/>
                </a:solidFill>
                <a:latin typeface="Consolas"/>
                <a:ea typeface="DejaVu Sans"/>
              </a:rPr>
              <a:t>null</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 hidden != </a:t>
            </a:r>
            <a:r>
              <a:rPr lang="en-US" sz="900" b="1" strike="noStrike" spc="-1" dirty="0">
                <a:solidFill>
                  <a:srgbClr val="336699"/>
                </a:solidFill>
                <a:latin typeface="Consolas"/>
                <a:ea typeface="DejaVu Sans"/>
              </a:rPr>
              <a:t>null</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"Visible Parameter:"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 sanitize(visible));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a:t>
            </a:r>
            <a:r>
              <a:rPr lang="en-US" sz="900" b="0" strike="noStrike" spc="-1" dirty="0" err="1">
                <a:solidFill>
                  <a:srgbClr val="003366"/>
                </a:solidFill>
                <a:latin typeface="Consolas"/>
                <a:ea typeface="DejaVu Sans"/>
              </a:rPr>
              <a:t>br</a:t>
            </a:r>
            <a:r>
              <a:rPr lang="en-US" sz="900" b="0" strike="noStrike" spc="-1" dirty="0">
                <a:solidFill>
                  <a:srgbClr val="003366"/>
                </a:solidFill>
                <a:latin typeface="Consolas"/>
                <a:ea typeface="DejaVu Sans"/>
              </a:rPr>
              <a:t>&gt;Hidden Parameter:"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 sanitize(hidden));          </a:t>
            </a:r>
            <a:r>
              <a:rPr lang="en-US" sz="900" b="0" strike="noStrike" spc="-1" dirty="0">
                <a:solidFill>
                  <a:srgbClr val="008200"/>
                </a:solidFill>
                <a:latin typeface="Consolas"/>
                <a:ea typeface="DejaVu Sans"/>
              </a:rPr>
              <a:t>// Hidden variable sanitized</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 </a:t>
            </a:r>
            <a:r>
              <a:rPr lang="en-US" sz="900" b="1" strike="noStrike" spc="-1" dirty="0">
                <a:solidFill>
                  <a:srgbClr val="336699"/>
                </a:solidFill>
                <a:latin typeface="Consolas"/>
                <a:ea typeface="DejaVu Sans"/>
              </a:rPr>
              <a:t>else</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"&lt;p&gt;"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"&lt;form action=\""</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a:t>
            </a:r>
            <a:r>
              <a:rPr lang="en-US" sz="900" b="0" strike="noStrike" spc="-1" dirty="0" err="1">
                <a:solidFill>
                  <a:srgbClr val="003366"/>
                </a:solidFill>
                <a:latin typeface="Consolas"/>
                <a:ea typeface="DejaVu Sans"/>
              </a:rPr>
              <a:t>SampleServlet</a:t>
            </a:r>
            <a:r>
              <a:rPr lang="en-US" sz="900" b="0" strike="noStrike" spc="-1" dirty="0">
                <a:solidFill>
                  <a:srgbClr val="003366"/>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"method=POST&gt;"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"Parameter:"</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"&lt;input type=text size=20 name=visible&gt;"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a:t>
            </a:r>
            <a:r>
              <a:rPr lang="en-US" sz="900" b="0" strike="noStrike" spc="-1" dirty="0" err="1">
                <a:solidFill>
                  <a:srgbClr val="003366"/>
                </a:solidFill>
                <a:latin typeface="Consolas"/>
                <a:ea typeface="DejaVu Sans"/>
              </a:rPr>
              <a:t>br</a:t>
            </a:r>
            <a:r>
              <a:rPr lang="en-US" sz="900" b="0" strike="noStrike" spc="-1" dirty="0">
                <a:solidFill>
                  <a:srgbClr val="003366"/>
                </a:solidFill>
                <a:latin typeface="Consolas"/>
                <a:ea typeface="DejaVu Sans"/>
              </a:rPr>
              <a:t>&gt;"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"&lt;input type=hidden name=hidden value=\'a benign value\'&gt;"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"&lt;input type=submit&gt;"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out.println</a:t>
            </a:r>
            <a:r>
              <a:rPr lang="en-US" sz="900" b="0" strike="noStrike" spc="-1" dirty="0">
                <a:solidFill>
                  <a:srgbClr val="000000"/>
                </a:solidFill>
                <a:latin typeface="Consolas"/>
                <a:ea typeface="DejaVu Sans"/>
              </a:rPr>
              <a:t>(</a:t>
            </a:r>
            <a:r>
              <a:rPr lang="en-US" sz="900" b="0" strike="noStrike" spc="-1" dirty="0">
                <a:solidFill>
                  <a:srgbClr val="003366"/>
                </a:solidFill>
                <a:latin typeface="Consolas"/>
                <a:ea typeface="DejaVu Sans"/>
              </a:rPr>
              <a:t>"&lt;/form&gt;"</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void</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doPost</a:t>
            </a:r>
            <a:r>
              <a:rPr lang="en-US" sz="900" b="0" strike="noStrike" spc="-1" dirty="0">
                <a:solidFill>
                  <a:srgbClr val="000000"/>
                </a:solidFill>
                <a:latin typeface="Consolas"/>
                <a:ea typeface="DejaVu Sans"/>
              </a:rPr>
              <a:t>(</a:t>
            </a:r>
            <a:r>
              <a:rPr lang="en-US" sz="900" b="0" strike="noStrike" spc="-1" dirty="0" err="1">
                <a:solidFill>
                  <a:srgbClr val="000000"/>
                </a:solidFill>
                <a:latin typeface="Consolas"/>
                <a:ea typeface="DejaVu Sans"/>
              </a:rPr>
              <a:t>HttpServletRequest</a:t>
            </a:r>
            <a:r>
              <a:rPr lang="en-US" sz="900" b="0" strike="noStrike" spc="-1" dirty="0">
                <a:solidFill>
                  <a:srgbClr val="000000"/>
                </a:solidFill>
                <a:latin typeface="Consolas"/>
                <a:ea typeface="DejaVu Sans"/>
              </a:rPr>
              <a:t> request, </a:t>
            </a:r>
            <a:r>
              <a:rPr lang="en-US" sz="900" b="0" strike="noStrike" spc="-1" dirty="0" err="1">
                <a:solidFill>
                  <a:srgbClr val="000000"/>
                </a:solidFill>
                <a:latin typeface="Consolas"/>
                <a:ea typeface="DejaVu Sans"/>
              </a:rPr>
              <a:t>HttpServletResponse</a:t>
            </a:r>
            <a:r>
              <a:rPr lang="en-US" sz="900" b="0" strike="noStrike" spc="-1" dirty="0">
                <a:solidFill>
                  <a:srgbClr val="000000"/>
                </a:solidFill>
                <a:latin typeface="Consolas"/>
                <a:ea typeface="DejaVu Sans"/>
              </a:rPr>
              <a:t> response)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throws</a:t>
            </a: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IOException</a:t>
            </a:r>
            <a:r>
              <a:rPr lang="en-US" sz="900" b="0" strike="noStrike" spc="-1" dirty="0">
                <a:solidFill>
                  <a:srgbClr val="000000"/>
                </a:solidFill>
                <a:latin typeface="Consolas"/>
                <a:ea typeface="DejaVu Sans"/>
              </a:rPr>
              <a:t>, </a:t>
            </a:r>
            <a:r>
              <a:rPr lang="en-US" sz="900" b="0" strike="noStrike" spc="-1" dirty="0" err="1">
                <a:solidFill>
                  <a:srgbClr val="000000"/>
                </a:solidFill>
                <a:latin typeface="Consolas"/>
                <a:ea typeface="DejaVu Sans"/>
              </a:rPr>
              <a:t>ServletException</a:t>
            </a:r>
            <a:r>
              <a:rPr lang="en-US" sz="900" b="0" strike="noStrike" spc="-1" dirty="0">
                <a:solidFill>
                  <a:srgbClr val="0000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err="1">
                <a:solidFill>
                  <a:srgbClr val="000000"/>
                </a:solidFill>
                <a:latin typeface="Consolas"/>
                <a:ea typeface="DejaVu Sans"/>
              </a:rPr>
              <a:t>doGet</a:t>
            </a:r>
            <a:r>
              <a:rPr lang="en-US" sz="900" b="0" strike="noStrike" spc="-1" dirty="0">
                <a:solidFill>
                  <a:srgbClr val="000000"/>
                </a:solidFill>
                <a:latin typeface="Consolas"/>
                <a:ea typeface="DejaVu Sans"/>
              </a:rPr>
              <a:t>(request, response);</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8200"/>
                </a:solidFill>
                <a:latin typeface="Consolas"/>
                <a:ea typeface="DejaVu Sans"/>
              </a:rPr>
              <a:t>// Filter the specified message string for characters</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8200"/>
                </a:solidFill>
                <a:latin typeface="Consolas"/>
                <a:ea typeface="DejaVu Sans"/>
              </a:rPr>
              <a:t>// that are sensitive in HTML.</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public</a:t>
            </a:r>
            <a:r>
              <a:rPr lang="en-US" sz="900" b="0" strike="noStrike" spc="-1" dirty="0">
                <a:solidFill>
                  <a:srgbClr val="333333"/>
                </a:solidFill>
                <a:latin typeface="Consolas"/>
                <a:ea typeface="DejaVu Sans"/>
              </a:rPr>
              <a:t> </a:t>
            </a:r>
            <a:r>
              <a:rPr lang="en-US" sz="900" b="1" strike="noStrike" spc="-1" dirty="0">
                <a:solidFill>
                  <a:srgbClr val="336699"/>
                </a:solidFill>
                <a:latin typeface="Consolas"/>
                <a:ea typeface="DejaVu Sans"/>
              </a:rPr>
              <a:t>static</a:t>
            </a: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String sanitize(String message)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8200"/>
                </a:solidFill>
                <a:latin typeface="Consolas"/>
                <a:ea typeface="DejaVu Sans"/>
              </a:rPr>
              <a:t>// ...</a:t>
            </a:r>
            <a:endParaRPr lang="en-US" sz="900" b="0" strike="noStrike" spc="-1" dirty="0">
              <a:latin typeface="Arial"/>
            </a:endParaRPr>
          </a:p>
          <a:p>
            <a:pPr>
              <a:lnSpc>
                <a:spcPct val="100000"/>
              </a:lnSpc>
            </a:pPr>
            <a:r>
              <a:rPr lang="en-US" sz="900" b="0" strike="noStrike" spc="-1" dirty="0">
                <a:solidFill>
                  <a:srgbClr val="333333"/>
                </a:solidFill>
                <a:latin typeface="Consolas"/>
                <a:ea typeface="DejaVu Sans"/>
              </a:rPr>
              <a:t>  </a:t>
            </a:r>
            <a:r>
              <a:rPr lang="en-US" sz="900" b="0" strike="noStrike" spc="-1" dirty="0">
                <a:solidFill>
                  <a:srgbClr val="000000"/>
                </a:solidFill>
                <a:latin typeface="Consolas"/>
                <a:ea typeface="DejaVu Sans"/>
              </a:rPr>
              <a:t>}</a:t>
            </a:r>
            <a:endParaRPr lang="en-US" sz="900" b="0" strike="noStrike" spc="-1" dirty="0">
              <a:latin typeface="Arial"/>
            </a:endParaRPr>
          </a:p>
          <a:p>
            <a:pPr>
              <a:lnSpc>
                <a:spcPct val="100000"/>
              </a:lnSpc>
            </a:pPr>
            <a:r>
              <a:rPr lang="en-US" sz="900" b="0" strike="noStrike" spc="-1" dirty="0">
                <a:solidFill>
                  <a:srgbClr val="000000"/>
                </a:solidFill>
                <a:latin typeface="Consolas"/>
                <a:ea typeface="DejaVu Sans"/>
              </a:rPr>
              <a:t>}</a:t>
            </a:r>
            <a:endParaRPr lang="en-US" sz="9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0" name="CustomShape 1"/>
          <p:cNvSpPr/>
          <p:nvPr/>
        </p:nvSpPr>
        <p:spPr>
          <a:xfrm>
            <a:off x="838080" y="240753"/>
            <a:ext cx="10514880" cy="6470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31" name="CustomShape 2"/>
          <p:cNvSpPr/>
          <p:nvPr/>
        </p:nvSpPr>
        <p:spPr>
          <a:xfrm>
            <a:off x="838080" y="1047565"/>
            <a:ext cx="10514880" cy="54420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720">
              <a:lnSpc>
                <a:spcPct val="90000"/>
              </a:lnSpc>
              <a:spcBef>
                <a:spcPts val="1001"/>
              </a:spcBef>
              <a:buClr>
                <a:srgbClr val="000000"/>
              </a:buClr>
            </a:pPr>
            <a:r>
              <a:rPr lang="en-US" sz="2000" b="1" strike="noStrike" spc="-1" dirty="0">
                <a:solidFill>
                  <a:srgbClr val="000000"/>
                </a:solidFill>
                <a:latin typeface="Calibri"/>
                <a:ea typeface="DejaVu Sans"/>
              </a:rPr>
              <a:t>IDS54-J</a:t>
            </a:r>
            <a:endParaRPr lang="en-US" sz="2000" b="0" strike="noStrike" spc="-1" dirty="0">
              <a:latin typeface="Arial"/>
            </a:endParaRPr>
          </a:p>
          <a:p>
            <a:pPr>
              <a:lnSpc>
                <a:spcPct val="90000"/>
              </a:lnSpc>
              <a:spcBef>
                <a:spcPts val="1001"/>
              </a:spcBef>
            </a:pPr>
            <a:r>
              <a:rPr lang="en-US" sz="1800" b="0" u="sng" strike="noStrike" spc="-1" dirty="0">
                <a:solidFill>
                  <a:srgbClr val="0563C1"/>
                </a:solidFill>
                <a:uFillTx/>
                <a:latin typeface="Calibri"/>
                <a:ea typeface="DejaVu Sans"/>
                <a:hlinkClick r:id="rId2"/>
              </a:rPr>
              <a:t>https://wiki.sei.cmu.edu/confluence/display/java/IDS54-J.+Prevent+LDAP+injection</a:t>
            </a:r>
            <a:r>
              <a:rPr lang="en-US" sz="1800" b="0" strike="noStrike" spc="-1" dirty="0">
                <a:solidFill>
                  <a:srgbClr val="000000"/>
                </a:solidFill>
                <a:latin typeface="Calibri"/>
                <a:ea typeface="DejaVu Sans"/>
              </a:rPr>
              <a:t> </a:t>
            </a:r>
            <a:br>
              <a:rPr dirty="0"/>
            </a:br>
            <a:endParaRPr lang="en-US" dirty="0"/>
          </a:p>
          <a:p>
            <a:pPr>
              <a:lnSpc>
                <a:spcPct val="90000"/>
              </a:lnSpc>
              <a:spcBef>
                <a:spcPts val="1001"/>
              </a:spcBef>
            </a:pPr>
            <a:r>
              <a:rPr lang="en-US" sz="1800" b="1" strike="noStrike" spc="-1" dirty="0">
                <a:solidFill>
                  <a:srgbClr val="000000"/>
                </a:solidFill>
                <a:latin typeface="Calibri"/>
                <a:ea typeface="DejaVu Sans"/>
              </a:rPr>
              <a:t>BACKGROUND: </a:t>
            </a:r>
            <a:r>
              <a:rPr lang="en-US" dirty="0">
                <a:latin typeface="Calibri" panose="020F0502020204030204" pitchFamily="34" charset="0"/>
                <a:cs typeface="Calibri" panose="020F0502020204030204" pitchFamily="34" charset="0"/>
              </a:rPr>
              <a:t>The Lightweight Directory Access Protocol (LDAP) allows an application to remotely perform operations. Operations such as searching and modifying records.</a:t>
            </a:r>
          </a:p>
          <a:p>
            <a:pPr>
              <a:lnSpc>
                <a:spcPct val="90000"/>
              </a:lnSpc>
              <a:spcBef>
                <a:spcPts val="1001"/>
              </a:spcBef>
            </a:pPr>
            <a:endParaRPr lang="en-US" sz="1800" b="1" strike="noStrike" spc="-1" dirty="0">
              <a:solidFill>
                <a:srgbClr val="000000"/>
              </a:solidFill>
              <a:latin typeface="Calibri" panose="020F0502020204030204" pitchFamily="34" charset="0"/>
              <a:ea typeface="DejaVu Sans"/>
              <a:cs typeface="Calibri" panose="020F0502020204030204" pitchFamily="34" charset="0"/>
            </a:endParaRPr>
          </a:p>
          <a:p>
            <a:pPr>
              <a:lnSpc>
                <a:spcPct val="90000"/>
              </a:lnSpc>
              <a:spcBef>
                <a:spcPts val="1001"/>
              </a:spcBef>
            </a:pPr>
            <a:r>
              <a:rPr lang="en-US" sz="1800" b="1" strike="noStrike" spc="-1" dirty="0">
                <a:solidFill>
                  <a:srgbClr val="000000"/>
                </a:solidFill>
                <a:latin typeface="Calibri"/>
                <a:ea typeface="DejaVu Sans"/>
              </a:rPr>
              <a:t>WHAT</a:t>
            </a:r>
            <a:r>
              <a:rPr lang="en-US" sz="1800" b="0" strike="noStrike" spc="-1" dirty="0">
                <a:solidFill>
                  <a:srgbClr val="000000"/>
                </a:solidFill>
                <a:latin typeface="Calibri"/>
                <a:ea typeface="DejaVu Sans"/>
              </a:rPr>
              <a:t>: Prevent LDAP injection.</a:t>
            </a:r>
            <a:br>
              <a:rPr dirty="0"/>
            </a:br>
            <a:br>
              <a:rPr dirty="0"/>
            </a:br>
            <a:r>
              <a:rPr lang="en-US" sz="1800" b="1" strike="noStrike" spc="-1" dirty="0">
                <a:solidFill>
                  <a:srgbClr val="000000"/>
                </a:solidFill>
                <a:latin typeface="Calibri"/>
                <a:ea typeface="DejaVu Sans"/>
              </a:rPr>
              <a:t>WHY</a:t>
            </a:r>
            <a:r>
              <a:rPr lang="en-US" sz="1800" b="0" strike="noStrike" spc="-1" dirty="0">
                <a:solidFill>
                  <a:srgbClr val="000000"/>
                </a:solidFill>
                <a:latin typeface="Calibri"/>
                <a:ea typeface="DejaVu Sans"/>
              </a:rPr>
              <a:t>: It is important to not allow LDAP injection since doing so will grant user access privileges that the user should not have access to.</a:t>
            </a:r>
            <a:br>
              <a:rPr dirty="0"/>
            </a:br>
            <a:br>
              <a:rPr dirty="0"/>
            </a:br>
            <a:r>
              <a:rPr lang="en-US" sz="1800" b="1" strike="noStrike" spc="-1" dirty="0">
                <a:solidFill>
                  <a:srgbClr val="000000"/>
                </a:solidFill>
                <a:latin typeface="Calibri"/>
                <a:ea typeface="DejaVu Sans"/>
              </a:rPr>
              <a:t>HOW</a:t>
            </a:r>
            <a:r>
              <a:rPr lang="en-US" sz="1800" b="0" strike="noStrike" spc="-1" dirty="0">
                <a:solidFill>
                  <a:srgbClr val="000000"/>
                </a:solidFill>
                <a:latin typeface="Calibri"/>
                <a:ea typeface="DejaVu Sans"/>
              </a:rPr>
              <a:t>: Perform validation on the username and password entered by user against the whitelist. (A list of valid characters)</a:t>
            </a:r>
            <a:endParaRPr lang="en-US"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2" name="CustomShape 1"/>
          <p:cNvSpPr/>
          <p:nvPr/>
        </p:nvSpPr>
        <p:spPr>
          <a:xfrm>
            <a:off x="838080" y="365040"/>
            <a:ext cx="10514880" cy="7063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US" sz="4400" b="0" strike="noStrike" spc="-1" dirty="0">
                <a:solidFill>
                  <a:srgbClr val="000000"/>
                </a:solidFill>
                <a:latin typeface="Calibri Light"/>
                <a:ea typeface="DejaVu Sans"/>
              </a:rPr>
              <a:t>IDS</a:t>
            </a:r>
            <a:endParaRPr lang="en-US" sz="4400" b="0" strike="noStrike" spc="-1" dirty="0">
              <a:latin typeface="Arial"/>
            </a:endParaRPr>
          </a:p>
        </p:txBody>
      </p:sp>
      <p:sp>
        <p:nvSpPr>
          <p:cNvPr id="133" name="CustomShape 2"/>
          <p:cNvSpPr/>
          <p:nvPr/>
        </p:nvSpPr>
        <p:spPr>
          <a:xfrm>
            <a:off x="838080" y="1183680"/>
            <a:ext cx="5729056" cy="5634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00" b="0" strike="noStrike" spc="-1" dirty="0">
                <a:solidFill>
                  <a:srgbClr val="008200"/>
                </a:solidFill>
                <a:latin typeface="Consolas"/>
                <a:ea typeface="DejaVu Sans"/>
              </a:rPr>
              <a:t>// String </a:t>
            </a:r>
            <a:r>
              <a:rPr lang="en-US" sz="1000" b="0" strike="noStrike" spc="-1" dirty="0" err="1">
                <a:solidFill>
                  <a:srgbClr val="008200"/>
                </a:solidFill>
                <a:latin typeface="Consolas"/>
                <a:ea typeface="DejaVu Sans"/>
              </a:rPr>
              <a:t>userSN</a:t>
            </a:r>
            <a:r>
              <a:rPr lang="en-US" sz="1000" b="0" strike="noStrike" spc="-1" dirty="0">
                <a:solidFill>
                  <a:srgbClr val="008200"/>
                </a:solidFill>
                <a:latin typeface="Consolas"/>
                <a:ea typeface="DejaVu Sans"/>
              </a:rPr>
              <a:t> = "S*"; // Invalid</a:t>
            </a:r>
            <a:endParaRPr lang="en-US" sz="1000" b="0" strike="noStrike" spc="-1" dirty="0">
              <a:latin typeface="Arial"/>
            </a:endParaRPr>
          </a:p>
          <a:p>
            <a:pPr>
              <a:lnSpc>
                <a:spcPct val="100000"/>
              </a:lnSpc>
            </a:pPr>
            <a:r>
              <a:rPr lang="en-US" sz="1000" b="0" strike="noStrike" spc="-1" dirty="0">
                <a:solidFill>
                  <a:srgbClr val="008200"/>
                </a:solidFill>
                <a:latin typeface="Consolas"/>
                <a:ea typeface="DejaVu Sans"/>
              </a:rPr>
              <a:t>// String </a:t>
            </a:r>
            <a:r>
              <a:rPr lang="en-US" sz="1000" b="0" strike="noStrike" spc="-1" dirty="0" err="1">
                <a:solidFill>
                  <a:srgbClr val="008200"/>
                </a:solidFill>
                <a:latin typeface="Consolas"/>
                <a:ea typeface="DejaVu Sans"/>
              </a:rPr>
              <a:t>userPassword</a:t>
            </a:r>
            <a:r>
              <a:rPr lang="en-US" sz="1000" b="0" strike="noStrike" spc="-1" dirty="0">
                <a:solidFill>
                  <a:srgbClr val="008200"/>
                </a:solidFill>
                <a:latin typeface="Consolas"/>
                <a:ea typeface="DejaVu Sans"/>
              </a:rPr>
              <a:t> = "*"; // Invalid</a:t>
            </a:r>
            <a:endParaRPr lang="en-US" sz="1000" b="0" strike="noStrike" spc="-1" dirty="0">
              <a:latin typeface="Arial"/>
            </a:endParaRPr>
          </a:p>
          <a:p>
            <a:pPr>
              <a:lnSpc>
                <a:spcPct val="100000"/>
              </a:lnSpc>
            </a:pPr>
            <a:r>
              <a:rPr lang="en-US" sz="1000" b="1" strike="noStrike" spc="-1" dirty="0">
                <a:solidFill>
                  <a:srgbClr val="336699"/>
                </a:solidFill>
                <a:latin typeface="Consolas"/>
                <a:ea typeface="DejaVu Sans"/>
              </a:rPr>
              <a:t>public</a:t>
            </a: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class</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LDAPInjection</a:t>
            </a:r>
            <a:r>
              <a:rPr lang="en-US" sz="1000" b="0" strike="noStrike" spc="-1" dirty="0">
                <a:solidFill>
                  <a:srgbClr val="000000"/>
                </a:solidFill>
                <a:latin typeface="Consolas"/>
                <a:ea typeface="DejaVu Sans"/>
              </a:rPr>
              <a:t> {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private</a:t>
            </a: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void</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searchRecord</a:t>
            </a:r>
            <a:r>
              <a:rPr lang="en-US" sz="1000" b="0" strike="noStrike" spc="-1" dirty="0">
                <a:solidFill>
                  <a:srgbClr val="000000"/>
                </a:solidFill>
                <a:latin typeface="Consolas"/>
                <a:ea typeface="DejaVu Sans"/>
              </a:rPr>
              <a:t>(String </a:t>
            </a:r>
            <a:r>
              <a:rPr lang="en-US" sz="1000" b="0" strike="noStrike" spc="-1" dirty="0" err="1">
                <a:solidFill>
                  <a:srgbClr val="000000"/>
                </a:solidFill>
                <a:latin typeface="Consolas"/>
                <a:ea typeface="DejaVu Sans"/>
              </a:rPr>
              <a:t>userSN</a:t>
            </a:r>
            <a:r>
              <a:rPr lang="en-US" sz="1000" b="0" strike="noStrike" spc="-1" dirty="0">
                <a:solidFill>
                  <a:srgbClr val="000000"/>
                </a:solidFill>
                <a:latin typeface="Consolas"/>
                <a:ea typeface="DejaVu Sans"/>
              </a:rPr>
              <a:t>, String </a:t>
            </a:r>
            <a:r>
              <a:rPr lang="en-US" sz="1000" b="0" strike="noStrike" spc="-1" dirty="0" err="1">
                <a:solidFill>
                  <a:srgbClr val="000000"/>
                </a:solidFill>
                <a:latin typeface="Consolas"/>
                <a:ea typeface="DejaVu Sans"/>
              </a:rPr>
              <a:t>userPassword</a:t>
            </a:r>
            <a:r>
              <a:rPr lang="en-US" sz="1000" b="0" strike="noStrike" spc="-1" dirty="0">
                <a:solidFill>
                  <a:srgbClr val="000000"/>
                </a:solidFill>
                <a:latin typeface="Consolas"/>
                <a:ea typeface="DejaVu Sans"/>
              </a:rPr>
              <a:t>) </a:t>
            </a:r>
            <a:r>
              <a:rPr lang="en-US" sz="1000" b="1" strike="noStrike" spc="-1" dirty="0">
                <a:solidFill>
                  <a:srgbClr val="336699"/>
                </a:solidFill>
                <a:latin typeface="Consolas"/>
                <a:ea typeface="DejaVu Sans"/>
              </a:rPr>
              <a:t>throws</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NamingException</a:t>
            </a:r>
            <a:r>
              <a:rPr lang="en-US" sz="1000" b="0" strike="noStrike" spc="-1" dirty="0">
                <a:solidFill>
                  <a:srgbClr val="000000"/>
                </a:solidFill>
                <a:latin typeface="Consolas"/>
                <a:ea typeface="DejaVu Sans"/>
              </a:rPr>
              <a:t> {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Hashtable</a:t>
            </a:r>
            <a:r>
              <a:rPr lang="en-US" sz="1000" b="0" strike="noStrike" spc="-1" dirty="0">
                <a:solidFill>
                  <a:srgbClr val="000000"/>
                </a:solidFill>
                <a:latin typeface="Consolas"/>
                <a:ea typeface="DejaVu Sans"/>
              </a:rPr>
              <a:t>&lt;String, String&gt;  env = </a:t>
            </a:r>
            <a:r>
              <a:rPr lang="en-US" sz="1000" b="1" strike="noStrike" spc="-1" dirty="0">
                <a:solidFill>
                  <a:srgbClr val="336699"/>
                </a:solidFill>
                <a:latin typeface="Consolas"/>
                <a:ea typeface="DejaVu Sans"/>
              </a:rPr>
              <a:t>new</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Hashtable</a:t>
            </a:r>
            <a:r>
              <a:rPr lang="en-US" sz="1000" b="0" strike="noStrike" spc="-1" dirty="0">
                <a:solidFill>
                  <a:srgbClr val="000000"/>
                </a:solidFill>
                <a:latin typeface="Consolas"/>
                <a:ea typeface="DejaVu Sans"/>
              </a:rPr>
              <a:t>&lt;String, String&gt;();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env.put</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Context.INITIAL_CONTEXT_FACTORY</a:t>
            </a:r>
            <a:r>
              <a:rPr lang="en-US" sz="1000" b="0" strike="noStrike" spc="-1" dirty="0">
                <a:solidFill>
                  <a:srgbClr val="000000"/>
                </a:solidFill>
                <a:latin typeface="Consolas"/>
                <a:ea typeface="DejaVu Sans"/>
              </a:rPr>
              <a:t>, </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com.sun.jndi.ldap.LdapCtxFactory</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try</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DirContext</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dctx</a:t>
            </a:r>
            <a:r>
              <a:rPr lang="en-US" sz="1000" b="0" strike="noStrike" spc="-1" dirty="0">
                <a:solidFill>
                  <a:srgbClr val="000000"/>
                </a:solidFill>
                <a:latin typeface="Consolas"/>
                <a:ea typeface="DejaVu Sans"/>
              </a:rPr>
              <a:t> = </a:t>
            </a:r>
            <a:r>
              <a:rPr lang="en-US" sz="1000" b="1" strike="noStrike" spc="-1" dirty="0">
                <a:solidFill>
                  <a:srgbClr val="336699"/>
                </a:solidFill>
                <a:latin typeface="Consolas"/>
                <a:ea typeface="DejaVu Sans"/>
              </a:rPr>
              <a:t>new</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InitialDirContext</a:t>
            </a:r>
            <a:r>
              <a:rPr lang="en-US" sz="1000" b="0" strike="noStrike" spc="-1" dirty="0">
                <a:solidFill>
                  <a:srgbClr val="000000"/>
                </a:solidFill>
                <a:latin typeface="Consolas"/>
                <a:ea typeface="DejaVu Sans"/>
              </a:rPr>
              <a:t>(env);</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SearchControls</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sc</a:t>
            </a:r>
            <a:r>
              <a:rPr lang="en-US" sz="1000" b="0" strike="noStrike" spc="-1" dirty="0">
                <a:solidFill>
                  <a:srgbClr val="000000"/>
                </a:solidFill>
                <a:latin typeface="Consolas"/>
                <a:ea typeface="DejaVu Sans"/>
              </a:rPr>
              <a:t> = </a:t>
            </a:r>
            <a:r>
              <a:rPr lang="en-US" sz="1000" b="1" strike="noStrike" spc="-1" dirty="0">
                <a:solidFill>
                  <a:srgbClr val="336699"/>
                </a:solidFill>
                <a:latin typeface="Consolas"/>
                <a:ea typeface="DejaVu Sans"/>
              </a:rPr>
              <a:t>new</a:t>
            </a: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SearchControls</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String[] </a:t>
            </a:r>
            <a:r>
              <a:rPr lang="en-US" sz="1000" b="0" strike="noStrike" spc="-1" dirty="0" err="1">
                <a:solidFill>
                  <a:srgbClr val="000000"/>
                </a:solidFill>
                <a:latin typeface="Consolas"/>
                <a:ea typeface="DejaVu Sans"/>
              </a:rPr>
              <a:t>attributeFilter</a:t>
            </a:r>
            <a:r>
              <a:rPr lang="en-US" sz="1000" b="0" strike="noStrike" spc="-1" dirty="0">
                <a:solidFill>
                  <a:srgbClr val="000000"/>
                </a:solidFill>
                <a:latin typeface="Consolas"/>
                <a:ea typeface="DejaVu Sans"/>
              </a:rPr>
              <a:t> = {</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cn</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 </a:t>
            </a:r>
            <a:r>
              <a:rPr lang="en-US" sz="1000" b="0" strike="noStrike" spc="-1" dirty="0">
                <a:solidFill>
                  <a:srgbClr val="003366"/>
                </a:solidFill>
                <a:latin typeface="Consolas"/>
                <a:ea typeface="DejaVu Sans"/>
              </a:rPr>
              <a:t>"mail"</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sc.setReturningAttributes</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attributeFilter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sc.setSearchScope</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SearchControls.SUBTREE_SCOPE</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String base = </a:t>
            </a:r>
            <a:r>
              <a:rPr lang="en-US" sz="1000" b="0" strike="noStrike" spc="-1" dirty="0">
                <a:solidFill>
                  <a:srgbClr val="003366"/>
                </a:solidFill>
                <a:latin typeface="Consolas"/>
                <a:ea typeface="DejaVu Sans"/>
              </a:rPr>
              <a:t>"dc=</a:t>
            </a:r>
            <a:r>
              <a:rPr lang="en-US" sz="1000" b="0" strike="noStrike" spc="-1" dirty="0" err="1">
                <a:solidFill>
                  <a:srgbClr val="003366"/>
                </a:solidFill>
                <a:latin typeface="Consolas"/>
                <a:ea typeface="DejaVu Sans"/>
              </a:rPr>
              <a:t>example,dc</a:t>
            </a:r>
            <a:r>
              <a:rPr lang="en-US" sz="1000" b="0" strike="noStrike" spc="-1" dirty="0">
                <a:solidFill>
                  <a:srgbClr val="003366"/>
                </a:solidFill>
                <a:latin typeface="Consolas"/>
                <a:ea typeface="DejaVu Sans"/>
              </a:rPr>
              <a:t>=com"</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8200"/>
                </a:solidFill>
                <a:latin typeface="Consolas"/>
                <a:ea typeface="DejaVu Sans"/>
              </a:rPr>
              <a:t>// The following resolves to (&amp;(</a:t>
            </a:r>
            <a:r>
              <a:rPr lang="en-US" sz="1000" b="0" strike="noStrike" spc="-1" dirty="0" err="1">
                <a:solidFill>
                  <a:srgbClr val="008200"/>
                </a:solidFill>
                <a:latin typeface="Consolas"/>
                <a:ea typeface="DejaVu Sans"/>
              </a:rPr>
              <a:t>sn</a:t>
            </a:r>
            <a:r>
              <a:rPr lang="en-US" sz="1000" b="0" strike="noStrike" spc="-1" dirty="0">
                <a:solidFill>
                  <a:srgbClr val="008200"/>
                </a:solidFill>
                <a:latin typeface="Consolas"/>
                <a:ea typeface="DejaVu Sans"/>
              </a:rPr>
              <a:t>=S*)(</a:t>
            </a:r>
            <a:r>
              <a:rPr lang="en-US" sz="1000" b="0" strike="noStrike" spc="-1" dirty="0" err="1">
                <a:solidFill>
                  <a:srgbClr val="008200"/>
                </a:solidFill>
                <a:latin typeface="Consolas"/>
                <a:ea typeface="DejaVu Sans"/>
              </a:rPr>
              <a:t>userPassword</a:t>
            </a:r>
            <a:r>
              <a:rPr lang="en-US" sz="1000" b="0" strike="noStrike" spc="-1" dirty="0">
                <a:solidFill>
                  <a:srgbClr val="0082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String filter = </a:t>
            </a:r>
            <a:r>
              <a:rPr lang="en-US" sz="1000" b="0" strike="noStrike" spc="-1" dirty="0">
                <a:solidFill>
                  <a:srgbClr val="003366"/>
                </a:solidFill>
                <a:latin typeface="Consolas"/>
                <a:ea typeface="DejaVu Sans"/>
              </a:rPr>
              <a:t>"(&amp;(</a:t>
            </a:r>
            <a:r>
              <a:rPr lang="en-US" sz="1000" b="0" strike="noStrike" spc="-1" dirty="0" err="1">
                <a:solidFill>
                  <a:srgbClr val="003366"/>
                </a:solidFill>
                <a:latin typeface="Consolas"/>
                <a:ea typeface="DejaVu Sans"/>
              </a:rPr>
              <a:t>sn</a:t>
            </a:r>
            <a:r>
              <a:rPr lang="en-US" sz="1000" b="0" strike="noStrike" spc="-1" dirty="0">
                <a:solidFill>
                  <a:srgbClr val="003366"/>
                </a:solidFill>
                <a:latin typeface="Consolas"/>
                <a:ea typeface="DejaVu Sans"/>
              </a:rPr>
              <a:t>="</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userSN</a:t>
            </a:r>
            <a:r>
              <a:rPr lang="en-US" sz="1000" b="0" strike="noStrike" spc="-1" dirty="0">
                <a:solidFill>
                  <a:srgbClr val="000000"/>
                </a:solidFill>
                <a:latin typeface="Consolas"/>
                <a:ea typeface="DejaVu Sans"/>
              </a:rPr>
              <a:t> + </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userPassword</a:t>
            </a:r>
            <a:r>
              <a:rPr lang="en-US" sz="1000" b="0" strike="noStrike" spc="-1" dirty="0">
                <a:solidFill>
                  <a:srgbClr val="003366"/>
                </a:solidFill>
                <a:latin typeface="Consolas"/>
                <a:ea typeface="DejaVu Sans"/>
              </a:rPr>
              <a:t>="</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userPassword</a:t>
            </a:r>
            <a:r>
              <a:rPr lang="en-US" sz="1000" b="0" strike="noStrike" spc="-1" dirty="0">
                <a:solidFill>
                  <a:srgbClr val="000000"/>
                </a:solidFill>
                <a:latin typeface="Consolas"/>
                <a:ea typeface="DejaVu Sans"/>
              </a:rPr>
              <a:t> + </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NamingEnumeration</a:t>
            </a:r>
            <a:r>
              <a:rPr lang="en-US" sz="1000" b="0" strike="noStrike" spc="-1" dirty="0">
                <a:solidFill>
                  <a:srgbClr val="000000"/>
                </a:solidFill>
                <a:latin typeface="Consolas"/>
                <a:ea typeface="DejaVu Sans"/>
              </a:rPr>
              <a:t>&lt;?&gt; results = </a:t>
            </a:r>
            <a:r>
              <a:rPr lang="en-US" sz="1000" b="0" strike="noStrike" spc="-1" dirty="0" err="1">
                <a:solidFill>
                  <a:srgbClr val="000000"/>
                </a:solidFill>
                <a:latin typeface="Consolas"/>
                <a:ea typeface="DejaVu Sans"/>
              </a:rPr>
              <a:t>dctx.search</a:t>
            </a:r>
            <a:r>
              <a:rPr lang="en-US" sz="1000" b="0" strike="noStrike" spc="-1" dirty="0">
                <a:solidFill>
                  <a:srgbClr val="000000"/>
                </a:solidFill>
                <a:latin typeface="Consolas"/>
                <a:ea typeface="DejaVu Sans"/>
              </a:rPr>
              <a:t>(base, filter, </a:t>
            </a:r>
            <a:r>
              <a:rPr lang="en-US" sz="1000" b="0" strike="noStrike" spc="-1" dirty="0" err="1">
                <a:solidFill>
                  <a:srgbClr val="000000"/>
                </a:solidFill>
                <a:latin typeface="Consolas"/>
                <a:ea typeface="DejaVu Sans"/>
              </a:rPr>
              <a:t>sc</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1" strike="noStrike" spc="-1" dirty="0">
                <a:solidFill>
                  <a:srgbClr val="336699"/>
                </a:solidFill>
                <a:latin typeface="Consolas"/>
                <a:ea typeface="DejaVu Sans"/>
              </a:rPr>
              <a:t>while</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results.hasMore</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SearchResult</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sr</a:t>
            </a:r>
            <a:r>
              <a:rPr lang="en-US" sz="1000" b="0" strike="noStrike" spc="-1" dirty="0">
                <a:solidFill>
                  <a:srgbClr val="000000"/>
                </a:solidFill>
                <a:latin typeface="Consolas"/>
                <a:ea typeface="DejaVu Sans"/>
              </a:rPr>
              <a:t> = (</a:t>
            </a:r>
            <a:r>
              <a:rPr lang="en-US" sz="1000" b="0" strike="noStrike" spc="-1" dirty="0" err="1">
                <a:solidFill>
                  <a:srgbClr val="000000"/>
                </a:solidFill>
                <a:latin typeface="Consolas"/>
                <a:ea typeface="DejaVu Sans"/>
              </a:rPr>
              <a:t>SearchResult</a:t>
            </a:r>
            <a:r>
              <a:rPr lang="en-US" sz="1000" b="0" strike="noStrike" spc="-1" dirty="0">
                <a:solidFill>
                  <a:srgbClr val="000000"/>
                </a:solidFill>
                <a:latin typeface="Consolas"/>
                <a:ea typeface="DejaVu Sans"/>
              </a:rPr>
              <a:t>) </a:t>
            </a:r>
            <a:r>
              <a:rPr lang="en-US" sz="1000" b="0" strike="noStrike" spc="-1" dirty="0" err="1">
                <a:solidFill>
                  <a:srgbClr val="000000"/>
                </a:solidFill>
                <a:latin typeface="Consolas"/>
                <a:ea typeface="DejaVu Sans"/>
              </a:rPr>
              <a:t>results.next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Attributes </a:t>
            </a:r>
            <a:r>
              <a:rPr lang="en-US" sz="1000" b="0" strike="noStrike" spc="-1" dirty="0" err="1">
                <a:solidFill>
                  <a:srgbClr val="000000"/>
                </a:solidFill>
                <a:latin typeface="Consolas"/>
                <a:ea typeface="DejaVu Sans"/>
              </a:rPr>
              <a:t>attrs</a:t>
            </a:r>
            <a:r>
              <a:rPr lang="en-US" sz="1000" b="0" strike="noStrike" spc="-1" dirty="0">
                <a:solidFill>
                  <a:srgbClr val="000000"/>
                </a:solidFill>
                <a:latin typeface="Consolas"/>
                <a:ea typeface="DejaVu Sans"/>
              </a:rPr>
              <a:t> = (Attributes) </a:t>
            </a:r>
            <a:r>
              <a:rPr lang="en-US" sz="1000" b="0" strike="noStrike" spc="-1" dirty="0" err="1">
                <a:solidFill>
                  <a:srgbClr val="000000"/>
                </a:solidFill>
                <a:latin typeface="Consolas"/>
                <a:ea typeface="DejaVu Sans"/>
              </a:rPr>
              <a:t>sr.getAttributes</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Attribute </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 = (Attribute) </a:t>
            </a:r>
            <a:r>
              <a:rPr lang="en-US" sz="1000" b="0" strike="noStrike" spc="-1" dirty="0" err="1">
                <a:solidFill>
                  <a:srgbClr val="000000"/>
                </a:solidFill>
                <a:latin typeface="Consolas"/>
                <a:ea typeface="DejaVu Sans"/>
              </a:rPr>
              <a:t>attrs.get</a:t>
            </a:r>
            <a:r>
              <a:rPr lang="en-US" sz="1000" b="0" strike="noStrike" spc="-1" dirty="0">
                <a:solidFill>
                  <a:srgbClr val="000000"/>
                </a:solidFill>
                <a:latin typeface="Consolas"/>
                <a:ea typeface="DejaVu Sans"/>
              </a:rPr>
              <a:t>(</a:t>
            </a:r>
            <a:r>
              <a:rPr lang="en-US" sz="1000" b="0" strike="noStrike" spc="-1" dirty="0">
                <a:solidFill>
                  <a:srgbClr val="003366"/>
                </a:solidFill>
                <a:latin typeface="Consolas"/>
                <a:ea typeface="DejaVu Sans"/>
              </a:rPr>
              <a:t>"</a:t>
            </a:r>
            <a:r>
              <a:rPr lang="en-US" sz="1000" b="0" strike="noStrike" spc="-1" dirty="0" err="1">
                <a:solidFill>
                  <a:srgbClr val="003366"/>
                </a:solidFill>
                <a:latin typeface="Consolas"/>
                <a:ea typeface="DejaVu Sans"/>
              </a:rPr>
              <a:t>cn</a:t>
            </a:r>
            <a:r>
              <a:rPr lang="en-US" sz="1000" b="0" strike="noStrike" spc="-1" dirty="0">
                <a:solidFill>
                  <a:srgbClr val="003366"/>
                </a:solidFill>
                <a:latin typeface="Consolas"/>
                <a:ea typeface="DejaVu Sans"/>
              </a:rPr>
              <a:t>"</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System.out.println</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 = (Attribute) </a:t>
            </a:r>
            <a:r>
              <a:rPr lang="en-US" sz="1000" b="0" strike="noStrike" spc="-1" dirty="0" err="1">
                <a:solidFill>
                  <a:srgbClr val="000000"/>
                </a:solidFill>
                <a:latin typeface="Consolas"/>
                <a:ea typeface="DejaVu Sans"/>
              </a:rPr>
              <a:t>attrs.get</a:t>
            </a:r>
            <a:r>
              <a:rPr lang="en-US" sz="1000" b="0" strike="noStrike" spc="-1" dirty="0">
                <a:solidFill>
                  <a:srgbClr val="000000"/>
                </a:solidFill>
                <a:latin typeface="Consolas"/>
                <a:ea typeface="DejaVu Sans"/>
              </a:rPr>
              <a:t>(</a:t>
            </a:r>
            <a:r>
              <a:rPr lang="en-US" sz="1000" b="0" strike="noStrike" spc="-1" dirty="0">
                <a:solidFill>
                  <a:srgbClr val="003366"/>
                </a:solidFill>
                <a:latin typeface="Consolas"/>
                <a:ea typeface="DejaVu Sans"/>
              </a:rPr>
              <a:t>"mail"</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System.out.println</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attr</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err="1">
                <a:solidFill>
                  <a:srgbClr val="000000"/>
                </a:solidFill>
                <a:latin typeface="Consolas"/>
                <a:ea typeface="DejaVu Sans"/>
              </a:rPr>
              <a:t>dctx.close</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r>
              <a:rPr lang="en-US" sz="1000" b="1" strike="noStrike" spc="-1" dirty="0">
                <a:solidFill>
                  <a:srgbClr val="336699"/>
                </a:solidFill>
                <a:latin typeface="Consolas"/>
                <a:ea typeface="DejaVu Sans"/>
              </a:rPr>
              <a:t>catch</a:t>
            </a: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r>
              <a:rPr lang="en-US" sz="1000" b="0" strike="noStrike" spc="-1" dirty="0" err="1">
                <a:solidFill>
                  <a:srgbClr val="000000"/>
                </a:solidFill>
                <a:latin typeface="Consolas"/>
                <a:ea typeface="DejaVu Sans"/>
              </a:rPr>
              <a:t>NamingException</a:t>
            </a:r>
            <a:r>
              <a:rPr lang="en-US" sz="1000" b="0" strike="noStrike" spc="-1" dirty="0">
                <a:solidFill>
                  <a:srgbClr val="000000"/>
                </a:solidFill>
                <a:latin typeface="Consolas"/>
                <a:ea typeface="DejaVu Sans"/>
              </a:rPr>
              <a:t> e) {</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8200"/>
                </a:solidFill>
                <a:latin typeface="Consolas"/>
                <a:ea typeface="DejaVu Sans"/>
              </a:rPr>
              <a:t>// Forward to handler</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a:t>
            </a:r>
            <a:endParaRPr lang="en-US" sz="1000" b="0" strike="noStrike" spc="-1" dirty="0">
              <a:latin typeface="Arial"/>
            </a:endParaRPr>
          </a:p>
          <a:p>
            <a:pPr>
              <a:lnSpc>
                <a:spcPct val="100000"/>
              </a:lnSpc>
            </a:pPr>
            <a:r>
              <a:rPr lang="en-US" sz="1000" b="0" strike="noStrike" spc="-1" dirty="0">
                <a:solidFill>
                  <a:srgbClr val="333333"/>
                </a:solidFill>
                <a:latin typeface="Consolas"/>
                <a:ea typeface="DejaVu Sans"/>
              </a:rPr>
              <a:t>  </a:t>
            </a:r>
            <a:r>
              <a:rPr lang="en-US" sz="1000" b="0" strike="noStrike" spc="-1" dirty="0">
                <a:solidFill>
                  <a:srgbClr val="000000"/>
                </a:solidFill>
                <a:latin typeface="Consolas"/>
                <a:ea typeface="DejaVu Sans"/>
              </a:rPr>
              <a:t>} </a:t>
            </a:r>
            <a:endParaRPr lang="en-US" sz="1000" b="0" strike="noStrike" spc="-1" dirty="0">
              <a:latin typeface="Arial"/>
            </a:endParaRPr>
          </a:p>
          <a:p>
            <a:pPr>
              <a:lnSpc>
                <a:spcPct val="100000"/>
              </a:lnSpc>
            </a:pPr>
            <a:r>
              <a:rPr lang="en-US" sz="1000" b="0" strike="noStrike" spc="-1" dirty="0">
                <a:solidFill>
                  <a:srgbClr val="000000"/>
                </a:solidFill>
                <a:latin typeface="Consolas"/>
                <a:ea typeface="DejaVu Sans"/>
              </a:rPr>
              <a:t>}</a:t>
            </a:r>
            <a:endParaRPr lang="en-US" sz="1000" b="0" strike="noStrike" spc="-1" dirty="0">
              <a:latin typeface="Arial"/>
            </a:endParaRPr>
          </a:p>
        </p:txBody>
      </p:sp>
      <p:sp>
        <p:nvSpPr>
          <p:cNvPr id="134" name="CustomShape 3"/>
          <p:cNvSpPr/>
          <p:nvPr/>
        </p:nvSpPr>
        <p:spPr>
          <a:xfrm>
            <a:off x="6567136" y="1296140"/>
            <a:ext cx="5729056" cy="159945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1000" b="0" strike="noStrike" spc="-1" dirty="0" err="1">
                <a:solidFill>
                  <a:srgbClr val="000000"/>
                </a:solidFill>
                <a:highlight>
                  <a:srgbClr val="00FF00"/>
                </a:highlight>
                <a:latin typeface="Consolas"/>
                <a:ea typeface="DejaVu Sans"/>
              </a:rPr>
              <a:t>sc.setSearchScope</a:t>
            </a:r>
            <a:r>
              <a:rPr lang="en-US" sz="1000" b="0" strike="noStrike" spc="-1" dirty="0">
                <a:solidFill>
                  <a:srgbClr val="000000"/>
                </a:solidFill>
                <a:highlight>
                  <a:srgbClr val="00FF00"/>
                </a:highlight>
                <a:latin typeface="Consolas"/>
                <a:ea typeface="DejaVu Sans"/>
              </a:rPr>
              <a:t>(</a:t>
            </a:r>
            <a:r>
              <a:rPr lang="en-US" sz="1000" b="0" strike="noStrike" spc="-1" dirty="0" err="1">
                <a:solidFill>
                  <a:srgbClr val="000000"/>
                </a:solidFill>
                <a:highlight>
                  <a:srgbClr val="00FF00"/>
                </a:highlight>
                <a:latin typeface="Consolas"/>
                <a:ea typeface="DejaVu Sans"/>
              </a:rPr>
              <a:t>SearchControls.SUBTREE_SCOPE</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000000"/>
                </a:solidFill>
                <a:highlight>
                  <a:srgbClr val="00FF00"/>
                </a:highlight>
                <a:latin typeface="Consolas"/>
                <a:ea typeface="DejaVu Sans"/>
              </a:rPr>
              <a:t>String base = </a:t>
            </a:r>
            <a:r>
              <a:rPr lang="en-US" sz="1000" b="0" strike="noStrike" spc="-1" dirty="0">
                <a:solidFill>
                  <a:srgbClr val="003366"/>
                </a:solidFill>
                <a:highlight>
                  <a:srgbClr val="00FF00"/>
                </a:highlight>
                <a:latin typeface="Consolas"/>
                <a:ea typeface="DejaVu Sans"/>
              </a:rPr>
              <a:t>"dc=</a:t>
            </a:r>
            <a:r>
              <a:rPr lang="en-US" sz="1000" b="0" strike="noStrike" spc="-1" dirty="0" err="1">
                <a:solidFill>
                  <a:srgbClr val="003366"/>
                </a:solidFill>
                <a:highlight>
                  <a:srgbClr val="00FF00"/>
                </a:highlight>
                <a:latin typeface="Consolas"/>
                <a:ea typeface="DejaVu Sans"/>
              </a:rPr>
              <a:t>example,dc</a:t>
            </a:r>
            <a:r>
              <a:rPr lang="en-US" sz="1000" b="0" strike="noStrike" spc="-1" dirty="0">
                <a:solidFill>
                  <a:srgbClr val="003366"/>
                </a:solidFill>
                <a:highlight>
                  <a:srgbClr val="00FF00"/>
                </a:highlight>
                <a:latin typeface="Consolas"/>
                <a:ea typeface="DejaVu Sans"/>
              </a:rPr>
              <a:t>=com"</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333333"/>
                </a:solidFill>
                <a:highlight>
                  <a:srgbClr val="00FF00"/>
                </a:highlight>
                <a:latin typeface="Consolas"/>
                <a:ea typeface="DejaVu Sans"/>
              </a:rPr>
              <a:t>            </a:t>
            </a:r>
            <a:endParaRPr lang="en-US" sz="1000" b="0" strike="noStrike" spc="-1" dirty="0">
              <a:highlight>
                <a:srgbClr val="00FF00"/>
              </a:highlight>
              <a:latin typeface="Arial"/>
            </a:endParaRPr>
          </a:p>
          <a:p>
            <a:pPr>
              <a:lnSpc>
                <a:spcPct val="100000"/>
              </a:lnSpc>
            </a:pPr>
            <a:r>
              <a:rPr lang="en-US" sz="1000" b="1" strike="noStrike" spc="-1" dirty="0">
                <a:solidFill>
                  <a:srgbClr val="336699"/>
                </a:solidFill>
                <a:highlight>
                  <a:srgbClr val="00FF00"/>
                </a:highlight>
                <a:latin typeface="Consolas"/>
                <a:ea typeface="DejaVu Sans"/>
              </a:rPr>
              <a:t>if</a:t>
            </a:r>
            <a:r>
              <a:rPr lang="en-US" sz="1000" b="0" strike="noStrike" spc="-1" dirty="0">
                <a:solidFill>
                  <a:srgbClr val="333333"/>
                </a:solidFill>
                <a:highlight>
                  <a:srgbClr val="00FF00"/>
                </a:highlight>
                <a:latin typeface="Consolas"/>
                <a:ea typeface="DejaVu Sans"/>
              </a:rPr>
              <a:t> </a:t>
            </a:r>
            <a:r>
              <a:rPr lang="en-US" sz="1000" b="0" strike="noStrike" spc="-1" dirty="0">
                <a:solidFill>
                  <a:srgbClr val="000000"/>
                </a:solidFill>
                <a:highlight>
                  <a:srgbClr val="00FF00"/>
                </a:highlight>
                <a:latin typeface="Consolas"/>
                <a:ea typeface="DejaVu Sans"/>
              </a:rPr>
              <a:t>(!</a:t>
            </a:r>
            <a:r>
              <a:rPr lang="en-US" sz="1000" b="0" strike="noStrike" spc="-1" dirty="0" err="1">
                <a:solidFill>
                  <a:srgbClr val="000000"/>
                </a:solidFill>
                <a:highlight>
                  <a:srgbClr val="00FF00"/>
                </a:highlight>
                <a:latin typeface="Consolas"/>
                <a:ea typeface="DejaVu Sans"/>
              </a:rPr>
              <a:t>userSN.matches</a:t>
            </a:r>
            <a:r>
              <a:rPr lang="en-US" sz="1000" b="0" strike="noStrike" spc="-1" dirty="0">
                <a:solidFill>
                  <a:srgbClr val="000000"/>
                </a:solidFill>
                <a:highlight>
                  <a:srgbClr val="00FF00"/>
                </a:highlight>
                <a:latin typeface="Consolas"/>
                <a:ea typeface="DejaVu Sans"/>
              </a:rPr>
              <a:t>(</a:t>
            </a:r>
            <a:r>
              <a:rPr lang="en-US" sz="1000" b="0" strike="noStrike" spc="-1" dirty="0">
                <a:solidFill>
                  <a:srgbClr val="003366"/>
                </a:solidFill>
                <a:highlight>
                  <a:srgbClr val="00FF00"/>
                </a:highlight>
                <a:latin typeface="Consolas"/>
                <a:ea typeface="DejaVu Sans"/>
              </a:rPr>
              <a:t>"[\\w\\s]*"</a:t>
            </a:r>
            <a:r>
              <a:rPr lang="en-US" sz="1000" b="0" strike="noStrike" spc="-1" dirty="0">
                <a:solidFill>
                  <a:srgbClr val="000000"/>
                </a:solidFill>
                <a:highlight>
                  <a:srgbClr val="00FF00"/>
                </a:highlight>
                <a:latin typeface="Consolas"/>
                <a:ea typeface="DejaVu Sans"/>
              </a:rPr>
              <a:t>) || !</a:t>
            </a:r>
            <a:r>
              <a:rPr lang="en-US" sz="1000" b="0" strike="noStrike" spc="-1" dirty="0" err="1">
                <a:solidFill>
                  <a:srgbClr val="000000"/>
                </a:solidFill>
                <a:highlight>
                  <a:srgbClr val="00FF00"/>
                </a:highlight>
                <a:latin typeface="Consolas"/>
                <a:ea typeface="DejaVu Sans"/>
              </a:rPr>
              <a:t>userPassword.matches</a:t>
            </a:r>
            <a:r>
              <a:rPr lang="en-US" sz="1000" b="0" strike="noStrike" spc="-1" dirty="0">
                <a:solidFill>
                  <a:srgbClr val="000000"/>
                </a:solidFill>
                <a:highlight>
                  <a:srgbClr val="00FF00"/>
                </a:highlight>
                <a:latin typeface="Consolas"/>
                <a:ea typeface="DejaVu Sans"/>
              </a:rPr>
              <a:t>(</a:t>
            </a:r>
            <a:r>
              <a:rPr lang="en-US" sz="1000" b="0" strike="noStrike" spc="-1" dirty="0">
                <a:solidFill>
                  <a:srgbClr val="003366"/>
                </a:solidFill>
                <a:highlight>
                  <a:srgbClr val="00FF00"/>
                </a:highlight>
                <a:latin typeface="Consolas"/>
                <a:ea typeface="DejaVu Sans"/>
              </a:rPr>
              <a:t>"[\\w]*"</a:t>
            </a:r>
            <a:r>
              <a:rPr lang="en-US" sz="1000" b="0" strike="noStrike" spc="-1" dirty="0">
                <a:solidFill>
                  <a:srgbClr val="000000"/>
                </a:solidFill>
                <a:highlight>
                  <a:srgbClr val="00FF00"/>
                </a:highlight>
                <a:latin typeface="Consolas"/>
                <a:ea typeface="DejaVu Sans"/>
              </a:rPr>
              <a:t>)) {</a:t>
            </a:r>
            <a:endParaRPr lang="en-US" sz="1000" b="0" strike="noStrike" spc="-1" dirty="0">
              <a:highlight>
                <a:srgbClr val="00FF00"/>
              </a:highlight>
              <a:latin typeface="Arial"/>
            </a:endParaRPr>
          </a:p>
          <a:p>
            <a:pPr>
              <a:lnSpc>
                <a:spcPct val="100000"/>
              </a:lnSpc>
            </a:pPr>
            <a:r>
              <a:rPr lang="en-US" sz="1000" b="0" strike="noStrike" spc="-1" dirty="0">
                <a:solidFill>
                  <a:srgbClr val="333333"/>
                </a:solidFill>
                <a:highlight>
                  <a:srgbClr val="00FF00"/>
                </a:highlight>
                <a:latin typeface="Consolas"/>
                <a:ea typeface="DejaVu Sans"/>
              </a:rPr>
              <a:t>  </a:t>
            </a:r>
            <a:r>
              <a:rPr lang="en-US" sz="1000" b="1" strike="noStrike" spc="-1" dirty="0">
                <a:solidFill>
                  <a:srgbClr val="336699"/>
                </a:solidFill>
                <a:highlight>
                  <a:srgbClr val="00FF00"/>
                </a:highlight>
                <a:latin typeface="Consolas"/>
                <a:ea typeface="DejaVu Sans"/>
              </a:rPr>
              <a:t>throw</a:t>
            </a:r>
            <a:r>
              <a:rPr lang="en-US" sz="1000" b="0" strike="noStrike" spc="-1" dirty="0">
                <a:solidFill>
                  <a:srgbClr val="333333"/>
                </a:solidFill>
                <a:highlight>
                  <a:srgbClr val="00FF00"/>
                </a:highlight>
                <a:latin typeface="Consolas"/>
                <a:ea typeface="DejaVu Sans"/>
              </a:rPr>
              <a:t> </a:t>
            </a:r>
            <a:r>
              <a:rPr lang="en-US" sz="1000" b="1" strike="noStrike" spc="-1" dirty="0">
                <a:solidFill>
                  <a:srgbClr val="336699"/>
                </a:solidFill>
                <a:highlight>
                  <a:srgbClr val="00FF00"/>
                </a:highlight>
                <a:latin typeface="Consolas"/>
                <a:ea typeface="DejaVu Sans"/>
              </a:rPr>
              <a:t>new</a:t>
            </a:r>
            <a:r>
              <a:rPr lang="en-US" sz="1000" b="0" strike="noStrike" spc="-1" dirty="0">
                <a:solidFill>
                  <a:srgbClr val="333333"/>
                </a:solidFill>
                <a:highlight>
                  <a:srgbClr val="00FF00"/>
                </a:highlight>
                <a:latin typeface="Consolas"/>
                <a:ea typeface="DejaVu Sans"/>
              </a:rPr>
              <a:t> </a:t>
            </a:r>
            <a:r>
              <a:rPr lang="en-US" sz="1000" b="0" strike="noStrike" spc="-1" dirty="0" err="1">
                <a:solidFill>
                  <a:srgbClr val="000000"/>
                </a:solidFill>
                <a:highlight>
                  <a:srgbClr val="00FF00"/>
                </a:highlight>
                <a:latin typeface="Consolas"/>
                <a:ea typeface="DejaVu Sans"/>
              </a:rPr>
              <a:t>IllegalArgumentException</a:t>
            </a:r>
            <a:r>
              <a:rPr lang="en-US" sz="1000" b="0" strike="noStrike" spc="-1" dirty="0">
                <a:solidFill>
                  <a:srgbClr val="000000"/>
                </a:solidFill>
                <a:highlight>
                  <a:srgbClr val="00FF00"/>
                </a:highlight>
                <a:latin typeface="Consolas"/>
                <a:ea typeface="DejaVu Sans"/>
              </a:rPr>
              <a:t>(</a:t>
            </a:r>
            <a:r>
              <a:rPr lang="en-US" sz="1000" b="0" strike="noStrike" spc="-1" dirty="0">
                <a:solidFill>
                  <a:srgbClr val="003366"/>
                </a:solidFill>
                <a:highlight>
                  <a:srgbClr val="00FF00"/>
                </a:highlight>
                <a:latin typeface="Consolas"/>
                <a:ea typeface="DejaVu Sans"/>
              </a:rPr>
              <a:t>"Invalid input"</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a:p>
            <a:pPr>
              <a:lnSpc>
                <a:spcPct val="100000"/>
              </a:lnSpc>
            </a:pPr>
            <a:r>
              <a:rPr lang="en-US" sz="1000" b="0" strike="noStrike" spc="-1" dirty="0">
                <a:solidFill>
                  <a:srgbClr val="333333"/>
                </a:solidFill>
                <a:highlight>
                  <a:srgbClr val="00FF00"/>
                </a:highlight>
                <a:latin typeface="Consolas"/>
                <a:ea typeface="DejaVu Sans"/>
              </a:rPr>
              <a:t>                 </a:t>
            </a:r>
            <a:endParaRPr lang="en-US" sz="1000" b="0" strike="noStrike" spc="-1" dirty="0">
              <a:highlight>
                <a:srgbClr val="00FF00"/>
              </a:highlight>
              <a:latin typeface="Arial"/>
            </a:endParaRPr>
          </a:p>
          <a:p>
            <a:pPr>
              <a:lnSpc>
                <a:spcPct val="100000"/>
              </a:lnSpc>
            </a:pPr>
            <a:r>
              <a:rPr lang="en-US" sz="1000" b="0" strike="noStrike" spc="-1" dirty="0">
                <a:solidFill>
                  <a:srgbClr val="000000"/>
                </a:solidFill>
                <a:highlight>
                  <a:srgbClr val="00FF00"/>
                </a:highlight>
                <a:latin typeface="Consolas"/>
                <a:ea typeface="DejaVu Sans"/>
              </a:rPr>
              <a:t>String filter = </a:t>
            </a:r>
            <a:r>
              <a:rPr lang="en-US" sz="1000" b="0" strike="noStrike" spc="-1" dirty="0">
                <a:solidFill>
                  <a:srgbClr val="003366"/>
                </a:solidFill>
                <a:highlight>
                  <a:srgbClr val="00FF00"/>
                </a:highlight>
                <a:latin typeface="Consolas"/>
                <a:ea typeface="DejaVu Sans"/>
              </a:rPr>
              <a:t>"(&amp;(</a:t>
            </a:r>
            <a:r>
              <a:rPr lang="en-US" sz="1000" b="0" strike="noStrike" spc="-1" dirty="0" err="1">
                <a:solidFill>
                  <a:srgbClr val="003366"/>
                </a:solidFill>
                <a:highlight>
                  <a:srgbClr val="00FF00"/>
                </a:highlight>
                <a:latin typeface="Consolas"/>
                <a:ea typeface="DejaVu Sans"/>
              </a:rPr>
              <a:t>sn</a:t>
            </a:r>
            <a:r>
              <a:rPr lang="en-US" sz="1000" b="0" strike="noStrike" spc="-1" dirty="0">
                <a:solidFill>
                  <a:srgbClr val="003366"/>
                </a:solidFill>
                <a:highlight>
                  <a:srgbClr val="00FF00"/>
                </a:highlight>
                <a:latin typeface="Consolas"/>
                <a:ea typeface="DejaVu Sans"/>
              </a:rPr>
              <a:t> = "</a:t>
            </a:r>
            <a:r>
              <a:rPr lang="en-US" sz="1000" b="0" strike="noStrike" spc="-1" dirty="0">
                <a:solidFill>
                  <a:srgbClr val="333333"/>
                </a:solidFill>
                <a:highlight>
                  <a:srgbClr val="00FF00"/>
                </a:highlight>
                <a:latin typeface="Consolas"/>
                <a:ea typeface="DejaVu Sans"/>
              </a:rPr>
              <a:t> </a:t>
            </a:r>
            <a:r>
              <a:rPr lang="en-US" sz="1000" b="0" strike="noStrike" spc="-1" dirty="0">
                <a:solidFill>
                  <a:srgbClr val="000000"/>
                </a:solidFill>
                <a:highlight>
                  <a:srgbClr val="00FF00"/>
                </a:highlight>
                <a:latin typeface="Consolas"/>
                <a:ea typeface="DejaVu Sans"/>
              </a:rPr>
              <a:t>+ </a:t>
            </a:r>
            <a:r>
              <a:rPr lang="en-US" sz="1000" b="0" strike="noStrike" spc="-1" dirty="0" err="1">
                <a:solidFill>
                  <a:srgbClr val="000000"/>
                </a:solidFill>
                <a:highlight>
                  <a:srgbClr val="00FF00"/>
                </a:highlight>
                <a:latin typeface="Consolas"/>
                <a:ea typeface="DejaVu Sans"/>
              </a:rPr>
              <a:t>userSN</a:t>
            </a:r>
            <a:r>
              <a:rPr lang="en-US" sz="1000" b="0" strike="noStrike" spc="-1" dirty="0">
                <a:solidFill>
                  <a:srgbClr val="000000"/>
                </a:solidFill>
                <a:highlight>
                  <a:srgbClr val="00FF00"/>
                </a:highlight>
                <a:latin typeface="Consolas"/>
                <a:ea typeface="DejaVu Sans"/>
              </a:rPr>
              <a:t> + </a:t>
            </a:r>
            <a:r>
              <a:rPr lang="en-US" sz="1000" b="0" strike="noStrike" spc="-1" dirty="0">
                <a:solidFill>
                  <a:srgbClr val="003366"/>
                </a:solidFill>
                <a:highlight>
                  <a:srgbClr val="00FF00"/>
                </a:highlight>
                <a:latin typeface="Consolas"/>
                <a:ea typeface="DejaVu Sans"/>
              </a:rPr>
              <a:t>")(</a:t>
            </a:r>
            <a:r>
              <a:rPr lang="en-US" sz="1000" b="0" strike="noStrike" spc="-1" dirty="0" err="1">
                <a:solidFill>
                  <a:srgbClr val="003366"/>
                </a:solidFill>
                <a:highlight>
                  <a:srgbClr val="00FF00"/>
                </a:highlight>
                <a:latin typeface="Consolas"/>
                <a:ea typeface="DejaVu Sans"/>
              </a:rPr>
              <a:t>userPassword</a:t>
            </a:r>
            <a:r>
              <a:rPr lang="en-US" sz="1000" b="0" strike="noStrike" spc="-1" dirty="0">
                <a:solidFill>
                  <a:srgbClr val="003366"/>
                </a:solidFill>
                <a:highlight>
                  <a:srgbClr val="00FF00"/>
                </a:highlight>
                <a:latin typeface="Consolas"/>
                <a:ea typeface="DejaVu Sans"/>
              </a:rPr>
              <a:t>="</a:t>
            </a:r>
            <a:r>
              <a:rPr lang="en-US" sz="1000" b="0" strike="noStrike" spc="-1" dirty="0">
                <a:solidFill>
                  <a:srgbClr val="333333"/>
                </a:solidFill>
                <a:highlight>
                  <a:srgbClr val="00FF00"/>
                </a:highlight>
                <a:latin typeface="Consolas"/>
                <a:ea typeface="DejaVu Sans"/>
              </a:rPr>
              <a:t> </a:t>
            </a:r>
            <a:r>
              <a:rPr lang="en-US" sz="1000" b="0" strike="noStrike" spc="-1" dirty="0">
                <a:solidFill>
                  <a:srgbClr val="000000"/>
                </a:solidFill>
                <a:highlight>
                  <a:srgbClr val="00FF00"/>
                </a:highlight>
                <a:latin typeface="Consolas"/>
                <a:ea typeface="DejaVu Sans"/>
              </a:rPr>
              <a:t>+ </a:t>
            </a:r>
            <a:r>
              <a:rPr lang="en-US" sz="1000" b="0" strike="noStrike" spc="-1" dirty="0" err="1">
                <a:solidFill>
                  <a:srgbClr val="000000"/>
                </a:solidFill>
                <a:highlight>
                  <a:srgbClr val="00FF00"/>
                </a:highlight>
                <a:latin typeface="Consolas"/>
                <a:ea typeface="DejaVu Sans"/>
              </a:rPr>
              <a:t>userPassword</a:t>
            </a:r>
            <a:r>
              <a:rPr lang="en-US" sz="1000" b="0" strike="noStrike" spc="-1" dirty="0">
                <a:solidFill>
                  <a:srgbClr val="000000"/>
                </a:solidFill>
                <a:highlight>
                  <a:srgbClr val="00FF00"/>
                </a:highlight>
                <a:latin typeface="Consolas"/>
                <a:ea typeface="DejaVu Sans"/>
              </a:rPr>
              <a:t> + </a:t>
            </a:r>
            <a:r>
              <a:rPr lang="en-US" sz="1000" b="0" strike="noStrike" spc="-1" dirty="0">
                <a:solidFill>
                  <a:srgbClr val="003366"/>
                </a:solidFill>
                <a:highlight>
                  <a:srgbClr val="00FF00"/>
                </a:highlight>
                <a:latin typeface="Consolas"/>
                <a:ea typeface="DejaVu Sans"/>
              </a:rPr>
              <a:t>"))"</a:t>
            </a:r>
            <a:r>
              <a:rPr lang="en-US" sz="1000" b="0" strike="noStrike" spc="-1" dirty="0">
                <a:solidFill>
                  <a:srgbClr val="000000"/>
                </a:solidFill>
                <a:highlight>
                  <a:srgbClr val="00FF00"/>
                </a:highlight>
                <a:latin typeface="Consolas"/>
                <a:ea typeface="DejaVu Sans"/>
              </a:rPr>
              <a:t>;</a:t>
            </a:r>
            <a:endParaRPr lang="en-US" sz="1000" b="0" strike="noStrike" spc="-1" dirty="0">
              <a:highlight>
                <a:srgbClr val="00FF00"/>
              </a:highlight>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4440</Words>
  <Application>Microsoft Office PowerPoint</Application>
  <PresentationFormat>Widescreen</PresentationFormat>
  <Paragraphs>322</Paragraphs>
  <Slides>35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35</vt:i4>
      </vt:variant>
    </vt:vector>
  </HeadingPairs>
  <TitlesOfParts>
    <vt:vector size="44" baseType="lpstr">
      <vt:lpstr>Arial</vt:lpstr>
      <vt:lpstr>Calibri</vt:lpstr>
      <vt:lpstr>Calibri Light</vt:lpstr>
      <vt:lpstr>Consolas</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subject/>
  <dc:creator>Nathan</dc:creator>
  <dc:description/>
  <cp:lastModifiedBy>Nathan</cp:lastModifiedBy>
  <cp:revision>33</cp:revision>
  <dcterms:created xsi:type="dcterms:W3CDTF">2020-11-07T06:13:36Z</dcterms:created>
  <dcterms:modified xsi:type="dcterms:W3CDTF">2020-11-18T04:28:40Z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