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2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2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3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3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3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3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1506960" y="240444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1506960" y="4050720"/>
            <a:ext cx="7765560" cy="24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2" name="Picture 2" descr=""/>
          <p:cNvPicPr/>
          <p:nvPr/>
        </p:nvPicPr>
        <p:blipFill>
          <a:blip r:embed="rId1"/>
          <a:stretch/>
        </p:blipFill>
        <p:spPr>
          <a:xfrm>
            <a:off x="765720" y="4404960"/>
            <a:ext cx="2387520" cy="222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Main applications: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Language Development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Education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Development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Tools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language similar to haskell written in Racket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statically typed, pure, lazy, functional programming language in the Racket language ecosystem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repo (which includes a demo) [5]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Fractalide [6] is another open-source programming language written in Racket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 interesting approach to designing a programming language which utilizes graphs as the basic language concepts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makes use of the functional features of racket (e.g. tail-call optimization, etc)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DrRacket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Some of the other features of racket we have discussed (GUI, OS support, etc) make it a feasible candidate for other applications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fact, Racket’s IDE (DrRacket [7]) was written in Racket 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DrRacket includes all typical features of an IDE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b="0" lang="en-US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Source highlighting</a:t>
            </a:r>
            <a:endParaRPr b="0" lang="en-US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Library Support</a:t>
            </a:r>
            <a:endParaRPr b="0" lang="en-US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2703960" y="205560"/>
            <a:ext cx="5547600" cy="12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Projects and Use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454" name="Picture 2" descr=""/>
          <p:cNvPicPr/>
          <p:nvPr/>
        </p:nvPicPr>
        <p:blipFill>
          <a:blip r:embed="rId1"/>
          <a:stretch/>
        </p:blipFill>
        <p:spPr>
          <a:xfrm>
            <a:off x="839880" y="1555200"/>
            <a:ext cx="4953960" cy="4212000"/>
          </a:xfrm>
          <a:prstGeom prst="rect">
            <a:avLst/>
          </a:prstGeom>
          <a:ln>
            <a:noFill/>
          </a:ln>
        </p:spPr>
      </p:pic>
      <p:pic>
        <p:nvPicPr>
          <p:cNvPr id="455" name="Picture 4" descr=""/>
          <p:cNvPicPr/>
          <p:nvPr/>
        </p:nvPicPr>
        <p:blipFill>
          <a:blip r:embed="rId2"/>
          <a:stretch/>
        </p:blipFill>
        <p:spPr>
          <a:xfrm>
            <a:off x="6556680" y="1513080"/>
            <a:ext cx="2636640" cy="433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2703960" y="205560"/>
            <a:ext cx="6359760" cy="12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Pros about the Pro’s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Concise and full-featured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Libraries and Documentation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 IDE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of Macros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Semantically and Syntactically flexible (Create new languages)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747000" y="1351440"/>
            <a:ext cx="7637400" cy="61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Felleisen, Matthias, et al. "The racket manifesto."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1st Summit on Advances in Programming Languages (SNAPL 2015)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Schloss Dagstuhl-Leibniz-Zentrum fuer Informatik, 2015.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[2] Felleisen, Matthias, et al. "A programmable programming language."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Communications of the ACM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61.3 (2018): 62-71.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[3] Findler, Robert Bruce, et al. "DrScheme: A programming environment for Scheme."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Journal of functional programming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12.2 (2002): 159.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PLT. “PLT Scheme.” </a:t>
            </a:r>
            <a:r>
              <a:rPr b="0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PLT, 1 Apr. 2010, plt-scheme.org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[5] King, Alexis, Hacket Programming Language, GitHub repository, https://lexi-lambda.github.io/hackett/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[6] Mackenzie, Setwart, Fractalide, GitHub repository, https://github.com/fractalide/fractalide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[7] Findler, Robby, DrRacket, GitHub repository, https://github.com/racket/drracket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Traces its roots back to the PLT Group, founded by Matthias Felleisen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producing educational material, and teaching high school students fundamentals of programming 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Originally offered material using the language “Scheme”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quickly identified several challenges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It’s impossible to teach the syntax of scheme, and then focus on the theory of programming within a short amount of time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Professional-grade editors such as vi and emacs distract from the actual mission of teaching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programmable programming language[2]: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developing its own simplified dialect of Scheme: PLT Scheme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Simultaneously began developing an education focused IDE: DrScheme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development on DrScheme (which was written in PLT Scheme) influenced the design of PLT Scheme.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27" name="Group 3"/>
          <p:cNvGrpSpPr/>
          <p:nvPr/>
        </p:nvGrpSpPr>
        <p:grpSpPr>
          <a:xfrm>
            <a:off x="8003520" y="3556800"/>
            <a:ext cx="1492560" cy="1086120"/>
            <a:chOff x="8003520" y="3556800"/>
            <a:chExt cx="1492560" cy="1086120"/>
          </a:xfrm>
        </p:grpSpPr>
        <p:pic>
          <p:nvPicPr>
            <p:cNvPr id="428" name="Picture 2" descr="[logo]"/>
            <p:cNvPicPr/>
            <p:nvPr/>
          </p:nvPicPr>
          <p:blipFill>
            <a:blip r:embed="rId1"/>
            <a:stretch/>
          </p:blipFill>
          <p:spPr>
            <a:xfrm>
              <a:off x="8236800" y="3556800"/>
              <a:ext cx="837360" cy="80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9" name="CustomShape 4"/>
            <p:cNvSpPr/>
            <p:nvPr/>
          </p:nvSpPr>
          <p:spPr>
            <a:xfrm>
              <a:off x="8003520" y="4400640"/>
              <a:ext cx="149256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PLT Scheme’s logo [4]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430" name="Group 5"/>
          <p:cNvGrpSpPr/>
          <p:nvPr/>
        </p:nvGrpSpPr>
        <p:grpSpPr>
          <a:xfrm>
            <a:off x="4056840" y="3818880"/>
            <a:ext cx="3399480" cy="2962440"/>
            <a:chOff x="4056840" y="3818880"/>
            <a:chExt cx="3399480" cy="2962440"/>
          </a:xfrm>
        </p:grpSpPr>
        <p:pic>
          <p:nvPicPr>
            <p:cNvPr id="431" name="Picture 3" descr=""/>
            <p:cNvPicPr/>
            <p:nvPr/>
          </p:nvPicPr>
          <p:blipFill>
            <a:blip r:embed="rId2"/>
            <a:stretch/>
          </p:blipFill>
          <p:spPr>
            <a:xfrm>
              <a:off x="4056840" y="3818880"/>
              <a:ext cx="3399480" cy="248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2" name="CustomShape 6"/>
            <p:cNvSpPr/>
            <p:nvPr/>
          </p:nvSpPr>
          <p:spPr>
            <a:xfrm>
              <a:off x="4988880" y="6387120"/>
              <a:ext cx="178452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Screenshot of DrScheme (Findler)[3]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evolved over the course of 15 years. Was no longer focused only on education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Designers recognized the need to be able to represent meta-languages as first class citizens in PLT Scheme 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"As Hudak puts it, “domain-specific languages are the ultimate abstractions.”“”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2010, our dialect of Scheme had evolved so much that we renamed it to Racket  to let the world know that we had something different.”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was Rebranded to Racket, DrScheme was rebranded to DrRacket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1062360" y="159840"/>
            <a:ext cx="7979400" cy="14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770040" y="1570320"/>
            <a:ext cx="8925840" cy="52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Racket” https://racket-lang.org/ (accessed Nov. 24, 2020)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MacOS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Package Manager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and use the libraries provided</a:t>
            </a:r>
            <a:endParaRPr b="0" lang="en-US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raco pkg (raco pkg install, raco pkg update, raco pkg remove)</a:t>
            </a:r>
            <a:endParaRPr b="0" lang="en-US" sz="1800" spc="-1" strike="noStrike">
              <a:latin typeface="Arial"/>
            </a:endParaRPr>
          </a:p>
          <a:p>
            <a:pPr lvl="1" marL="74340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GUI Framework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Foreign Interface such as Ctype</a:t>
            </a:r>
            <a:endParaRPr b="0" lang="en-US" sz="1800" spc="-1" strike="noStrike">
              <a:latin typeface="Arial"/>
            </a:endParaRPr>
          </a:p>
          <a:p>
            <a:pPr lvl="2" marL="120060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ffi/unsafe library enables use of C-based APIs within Racket programs without having to write any new C code. </a:t>
            </a:r>
            <a:endParaRPr b="0" lang="en-US" sz="18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770040" y="2476800"/>
            <a:ext cx="8925840" cy="40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includes rich set of Libraries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Powerful Macros (Little and Big Macros)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770040" y="2890080"/>
            <a:ext cx="8925840" cy="36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Documentation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Teaching Section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programs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languages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Tutorials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Examples of simple Racket programming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i.e. Simple barcode reader /writer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770040" y="2890080"/>
            <a:ext cx="8925840" cy="36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VIM Integration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EMACS Integration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Inspired by other Integrated Development Environments (IDE)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comes with its own IDE, Dr. Racket.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Community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b="0" lang="en-US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Continued Racket development via Github</a:t>
            </a:r>
            <a:endParaRPr b="0" lang="en-US" sz="1800" spc="-1" strike="noStrike">
              <a:latin typeface="Arial"/>
            </a:endParaRPr>
          </a:p>
          <a:p>
            <a:pPr lvl="3" marL="16574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Issues, Bugs etc.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Mailing Community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previously mentioned, Racket is based on Scheme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Powerful functional programming features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seen in project one, functional programming provides an effective environment for language development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surprisingly, one of the main use cases of Racket is language development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360</TotalTime>
  <Application>LibreOffice/6.4.6.2$Linux_X86_64 LibreOffice_project/40$Build-2</Application>
  <Words>954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2020-11-18T06:40:48Z</dcterms:created>
  <dc:creator>Nosenko, Alex@EMSA</dc:creator>
  <dc:description/>
  <dc:language>en-US</dc:language>
  <cp:lastModifiedBy/>
  <dcterms:modified xsi:type="dcterms:W3CDTF">2020-12-08T16:22:15Z</dcterms:modified>
  <cp:revision>72</cp:revision>
  <dc:subject/>
  <dc:title>Secure Coding for Software Security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