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68" r:id="rId6"/>
    <p:sldId id="269" r:id="rId7"/>
    <p:sldId id="270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6" r:id="rId16"/>
    <p:sldId id="267" r:id="rId17"/>
    <p:sldId id="264" r:id="rId18"/>
    <p:sldId id="265" r:id="rId19"/>
    <p:sldId id="271" r:id="rId20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ven" initials="s" lastIdx="1" clrIdx="0">
    <p:extLst>
      <p:ext uri="{19B8F6BF-5375-455C-9EA6-DF929625EA0E}">
        <p15:presenceInfo xmlns:p15="http://schemas.microsoft.com/office/powerpoint/2012/main" userId="stev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1506960" y="2404440"/>
            <a:ext cx="7766280" cy="762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ubTitle"/>
          </p:nvPr>
        </p:nvSpPr>
        <p:spPr>
          <a:xfrm>
            <a:off x="1506960" y="2404440"/>
            <a:ext cx="7766280" cy="762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subTitle"/>
          </p:nvPr>
        </p:nvSpPr>
        <p:spPr>
          <a:xfrm>
            <a:off x="1506960" y="2404440"/>
            <a:ext cx="7766280" cy="762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subTitle"/>
          </p:nvPr>
        </p:nvSpPr>
        <p:spPr>
          <a:xfrm>
            <a:off x="1506960" y="2404440"/>
            <a:ext cx="7766280" cy="762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1"/>
          <p:cNvGrpSpPr/>
          <p:nvPr/>
        </p:nvGrpSpPr>
        <p:grpSpPr>
          <a:xfrm>
            <a:off x="0" y="-8640"/>
            <a:ext cx="12191400" cy="6866640"/>
            <a:chOff x="0" y="-8640"/>
            <a:chExt cx="12191400" cy="6866640"/>
          </a:xfrm>
        </p:grpSpPr>
        <p:sp>
          <p:nvSpPr>
            <p:cNvPr id="25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12"/>
          <p:cNvGrpSpPr/>
          <p:nvPr/>
        </p:nvGrpSpPr>
        <p:grpSpPr>
          <a:xfrm>
            <a:off x="720" y="-8640"/>
            <a:ext cx="12190680" cy="6866640"/>
            <a:chOff x="720" y="-8640"/>
            <a:chExt cx="12190680" cy="6866640"/>
          </a:xfrm>
        </p:grpSpPr>
        <p:sp>
          <p:nvSpPr>
            <p:cNvPr id="1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 rot="10800000">
              <a:off x="720" y="720"/>
              <a:ext cx="842040" cy="56653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1"/>
          <p:cNvGrpSpPr/>
          <p:nvPr/>
        </p:nvGrpSpPr>
        <p:grpSpPr>
          <a:xfrm>
            <a:off x="0" y="-8640"/>
            <a:ext cx="12191400" cy="6866640"/>
            <a:chOff x="0" y="-8640"/>
            <a:chExt cx="12191400" cy="6866640"/>
          </a:xfrm>
        </p:grpSpPr>
        <p:sp>
          <p:nvSpPr>
            <p:cNvPr id="6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3" name="CustomShape 4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4" name="CustomShape 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5" name="CustomShape 6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6" name="CustomShape 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" name="CustomShape 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" name="CustomShape 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" name="CustomShape 10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CustomShape 11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71" name="Group 12"/>
          <p:cNvGrpSpPr/>
          <p:nvPr/>
        </p:nvGrpSpPr>
        <p:grpSpPr>
          <a:xfrm>
            <a:off x="720" y="-8640"/>
            <a:ext cx="12190680" cy="6866640"/>
            <a:chOff x="720" y="-8640"/>
            <a:chExt cx="12190680" cy="6866640"/>
          </a:xfrm>
        </p:grpSpPr>
        <p:sp>
          <p:nvSpPr>
            <p:cNvPr id="7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7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74" name="CustomShape 15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5" name="CustomShape 16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6" name="CustomShape 17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7" name="CustomShape 18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8" name="CustomShape 19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9" name="CustomShape 20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0" name="CustomShape 21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1" name="CustomShape 22"/>
            <p:cNvSpPr/>
            <p:nvPr/>
          </p:nvSpPr>
          <p:spPr>
            <a:xfrm rot="10800000">
              <a:off x="720" y="720"/>
              <a:ext cx="842040" cy="56653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82" name="PlaceHolder 23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"/>
          <p:cNvGrpSpPr/>
          <p:nvPr/>
        </p:nvGrpSpPr>
        <p:grpSpPr>
          <a:xfrm>
            <a:off x="0" y="-8640"/>
            <a:ext cx="12191400" cy="6866640"/>
            <a:chOff x="0" y="-8640"/>
            <a:chExt cx="12191400" cy="6866640"/>
          </a:xfrm>
        </p:grpSpPr>
        <p:sp>
          <p:nvSpPr>
            <p:cNvPr id="12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2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23" name="CustomShape 4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4" name="CustomShape 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5" name="CustomShape 6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6" name="CustomShape 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7" name="CustomShape 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8" name="CustomShape 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9" name="CustomShape 10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0" name="CustomShape 11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31" name="Group 12"/>
          <p:cNvGrpSpPr/>
          <p:nvPr/>
        </p:nvGrpSpPr>
        <p:grpSpPr>
          <a:xfrm>
            <a:off x="720" y="-8640"/>
            <a:ext cx="12190680" cy="6866640"/>
            <a:chOff x="720" y="-8640"/>
            <a:chExt cx="12190680" cy="6866640"/>
          </a:xfrm>
        </p:grpSpPr>
        <p:sp>
          <p:nvSpPr>
            <p:cNvPr id="13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4" name="CustomShape 15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5" name="CustomShape 16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6" name="CustomShape 17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7" name="CustomShape 18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8" name="CustomShape 19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9" name="CustomShape 20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40" name="CustomShape 21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41" name="CustomShape 22"/>
            <p:cNvSpPr/>
            <p:nvPr/>
          </p:nvSpPr>
          <p:spPr>
            <a:xfrm rot="10800000">
              <a:off x="720" y="720"/>
              <a:ext cx="842040" cy="56653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42" name="PlaceHolder 23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4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roup 1"/>
          <p:cNvGrpSpPr/>
          <p:nvPr/>
        </p:nvGrpSpPr>
        <p:grpSpPr>
          <a:xfrm>
            <a:off x="0" y="-8640"/>
            <a:ext cx="12191400" cy="6866640"/>
            <a:chOff x="0" y="-8640"/>
            <a:chExt cx="12191400" cy="6866640"/>
          </a:xfrm>
        </p:grpSpPr>
        <p:sp>
          <p:nvSpPr>
            <p:cNvPr id="18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8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83" name="CustomShape 4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4" name="CustomShape 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5" name="CustomShape 6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6" name="CustomShape 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7" name="CustomShape 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8" name="CustomShape 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9" name="CustomShape 10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0" name="CustomShape 11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91" name="Group 12"/>
          <p:cNvGrpSpPr/>
          <p:nvPr/>
        </p:nvGrpSpPr>
        <p:grpSpPr>
          <a:xfrm>
            <a:off x="720" y="-8640"/>
            <a:ext cx="12190680" cy="6866640"/>
            <a:chOff x="720" y="-8640"/>
            <a:chExt cx="12190680" cy="6866640"/>
          </a:xfrm>
        </p:grpSpPr>
        <p:sp>
          <p:nvSpPr>
            <p:cNvPr id="19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9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94" name="CustomShape 15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5" name="CustomShape 16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6" name="CustomShape 17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7" name="CustomShape 18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8" name="CustomShape 19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9" name="CustomShape 20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0" name="CustomShape 21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1" name="CustomShape 22"/>
            <p:cNvSpPr/>
            <p:nvPr/>
          </p:nvSpPr>
          <p:spPr>
            <a:xfrm rot="10800000">
              <a:off x="720" y="720"/>
              <a:ext cx="842040" cy="56653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02" name="PlaceHolder 23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0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ractalide/fractalide" TargetMode="External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cket/drracket" TargetMode="External"/><Relationship Id="rId1" Type="http://schemas.openxmlformats.org/officeDocument/2006/relationships/slideLayout" Target="../slideLayouts/slideLayout3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lexi-lambda.github.io/hackett/" TargetMode="Externa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1506960" y="2404440"/>
            <a:ext cx="7766280" cy="164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5400" b="0" strike="noStrike" spc="-1">
                <a:solidFill>
                  <a:srgbClr val="4F81BD"/>
                </a:solidFill>
                <a:latin typeface="Trebuchet MS"/>
                <a:ea typeface="DejaVu Sans"/>
              </a:rPr>
              <a:t>Programming Language Advances in Racket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1506960" y="4050720"/>
            <a:ext cx="7766280" cy="243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808080"/>
                </a:solidFill>
                <a:latin typeface="Trebuchet MS"/>
                <a:ea typeface="DejaVu Sans"/>
              </a:rPr>
              <a:t>CSC 201 Section 3, Team 4</a:t>
            </a:r>
            <a:endParaRPr lang="en-US" sz="18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808080"/>
                </a:solidFill>
                <a:latin typeface="Trebuchet MS"/>
                <a:ea typeface="DejaVu Sans"/>
              </a:rPr>
              <a:t>Nitin Nath</a:t>
            </a:r>
            <a:endParaRPr lang="en-US" sz="18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808080"/>
                </a:solidFill>
                <a:latin typeface="Trebuchet MS"/>
                <a:ea typeface="DejaVu Sans"/>
              </a:rPr>
              <a:t>Jeffrey Byrnes</a:t>
            </a:r>
            <a:endParaRPr lang="en-US" sz="18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808080"/>
                </a:solidFill>
                <a:latin typeface="Trebuchet MS"/>
                <a:ea typeface="DejaVu Sans"/>
              </a:rPr>
              <a:t>Steven Mackey</a:t>
            </a:r>
            <a:endParaRPr lang="en-US" sz="18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808080"/>
                </a:solidFill>
                <a:latin typeface="Trebuchet MS"/>
                <a:ea typeface="DejaVu Sans"/>
              </a:rPr>
              <a:t>Alex Nosenko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F9B38B-8FD9-4748-BF30-A7F981365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84" y="4404851"/>
            <a:ext cx="2388166" cy="222193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2011680" y="274680"/>
            <a:ext cx="7766280" cy="1645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5400" b="0" strike="noStrike" spc="-1">
                <a:solidFill>
                  <a:srgbClr val="4F81BD"/>
                </a:solidFill>
                <a:latin typeface="Trebuchet MS"/>
                <a:ea typeface="DejaVu Sans"/>
              </a:rPr>
              <a:t>Racket Applications: Fractalide</a:t>
            </a:r>
            <a:endParaRPr lang="en-US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TextShape 2"/>
          <p:cNvSpPr txBox="1"/>
          <p:nvPr/>
        </p:nvSpPr>
        <p:spPr>
          <a:xfrm>
            <a:off x="457560" y="205776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</a:rPr>
              <a:t>Fractalide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 is another open-source programming language written in Racket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An interesting approach to designing a programming language which utilizes graphs as the basic language concepts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hlinkClick r:id="rId2"/>
              </a:rPr>
              <a:t>https://github.com/fractalide/fractalide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2011680" y="274680"/>
            <a:ext cx="7766280" cy="1645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5400" b="0" strike="noStrike" spc="-1">
                <a:solidFill>
                  <a:srgbClr val="4F81BD"/>
                </a:solidFill>
                <a:latin typeface="Trebuchet MS"/>
                <a:ea typeface="DejaVu Sans"/>
              </a:rPr>
              <a:t>Racket Applications: Other Applications</a:t>
            </a:r>
            <a:endParaRPr lang="en-US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TextShape 2"/>
          <p:cNvSpPr txBox="1"/>
          <p:nvPr/>
        </p:nvSpPr>
        <p:spPr>
          <a:xfrm>
            <a:off x="457560" y="205776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The other features of racket we have discussed make it a feasible candidate for other applications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In fact, Racket’s IDE (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</a:rPr>
              <a:t>DrRacket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) was written in Racket 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  <a:hlinkClick r:id="rId2"/>
              </a:rPr>
              <a:t>https://github.com/racket/drracket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</a:rPr>
              <a:t>DrRacket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 includes all typical features of an IDE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Debugging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Source highlighting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Library Support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Etc.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88340-D0DF-4FBC-8BD2-18236183D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A6CAD-B008-483D-AA12-895DE4AADDAD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19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9BDD9-7D1E-4259-96E0-B2A8216D8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5169A-7263-4AAA-BC66-240E56794933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45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2703869" y="205560"/>
            <a:ext cx="5548465" cy="123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5400" spc="-1" dirty="0">
                <a:solidFill>
                  <a:srgbClr val="4F81BD"/>
                </a:solidFill>
                <a:latin typeface="Trebuchet MS"/>
              </a:rPr>
              <a:t>Projects and Use</a:t>
            </a:r>
            <a:endParaRPr lang="en-US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A87303-3A93-4E1A-8215-1805345B4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910" y="1555359"/>
            <a:ext cx="4954603" cy="42127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FCF48D-0C50-46C5-A636-8863F1A59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514" y="1513247"/>
            <a:ext cx="2637181" cy="43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425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2703869" y="205560"/>
            <a:ext cx="6360618" cy="123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5400" spc="-1" dirty="0">
                <a:solidFill>
                  <a:srgbClr val="4F81BD"/>
                </a:solidFill>
                <a:latin typeface="Trebuchet MS"/>
              </a:rPr>
              <a:t>Pros about the Pro’s</a:t>
            </a:r>
            <a:endParaRPr lang="en-US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TextShape 2">
            <a:extLst>
              <a:ext uri="{FF2B5EF4-FFF2-40B4-BE49-F238E27FC236}">
                <a16:creationId xmlns:a16="http://schemas.microsoft.com/office/drawing/2014/main" id="{C779385A-84AB-45C9-B08B-80657589FAFD}"/>
              </a:ext>
            </a:extLst>
          </p:cNvPr>
          <p:cNvSpPr txBox="1"/>
          <p:nvPr/>
        </p:nvSpPr>
        <p:spPr>
          <a:xfrm>
            <a:off x="457560" y="205776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Open source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Concise and full-featured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Libraries and Documentation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latin typeface="Arial"/>
              </a:rPr>
              <a:t>Interactive IDE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Use of Macros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latin typeface="Arial"/>
              </a:rPr>
              <a:t>Semantically and Syntactically flexible (Create new languages)</a:t>
            </a:r>
          </a:p>
        </p:txBody>
      </p:sp>
    </p:spTree>
    <p:extLst>
      <p:ext uri="{BB962C8B-B14F-4D97-AF65-F5344CB8AC3E}">
        <p14:creationId xmlns:p14="http://schemas.microsoft.com/office/powerpoint/2010/main" val="217188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1062360" y="159840"/>
            <a:ext cx="7766280" cy="238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b="0" strike="noStrike" spc="-1" dirty="0">
                <a:solidFill>
                  <a:srgbClr val="4F81BD"/>
                </a:solidFill>
                <a:latin typeface="Trebuchet MS"/>
                <a:ea typeface="DejaVu Sans"/>
              </a:rPr>
              <a:t>References</a:t>
            </a:r>
            <a:endParaRPr lang="en-US" sz="5400" b="0" strike="noStrike" spc="-1" dirty="0"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4EA9DB-D7C0-4EB0-8DF1-ADAD201E47E2}"/>
              </a:ext>
            </a:extLst>
          </p:cNvPr>
          <p:cNvSpPr txBox="1"/>
          <p:nvPr/>
        </p:nvSpPr>
        <p:spPr>
          <a:xfrm>
            <a:off x="747131" y="1351462"/>
            <a:ext cx="763858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 </a:t>
            </a:r>
            <a:r>
              <a:rPr lang="en-US" dirty="0" err="1"/>
              <a:t>Felleisen</a:t>
            </a:r>
            <a:r>
              <a:rPr lang="en-US" dirty="0"/>
              <a:t>, Matthias, et al. "The racket manifesto." </a:t>
            </a:r>
            <a:r>
              <a:rPr lang="en-US" i="1" dirty="0"/>
              <a:t>1st Summit on Advances in Programming Languages (SNAPL 2015)</a:t>
            </a:r>
            <a:r>
              <a:rPr lang="en-US" dirty="0"/>
              <a:t>. Schloss </a:t>
            </a:r>
            <a:r>
              <a:rPr lang="en-US" dirty="0" err="1"/>
              <a:t>Dagstuhl</a:t>
            </a:r>
            <a:r>
              <a:rPr lang="en-US" dirty="0"/>
              <a:t>-Leibniz-</a:t>
            </a:r>
            <a:r>
              <a:rPr lang="en-US" dirty="0" err="1"/>
              <a:t>Zentrum</a:t>
            </a:r>
            <a:r>
              <a:rPr lang="en-US" dirty="0"/>
              <a:t> </a:t>
            </a:r>
            <a:r>
              <a:rPr lang="en-US" dirty="0" err="1"/>
              <a:t>fuer</a:t>
            </a:r>
            <a:r>
              <a:rPr lang="en-US" dirty="0"/>
              <a:t> </a:t>
            </a:r>
            <a:r>
              <a:rPr lang="en-US" dirty="0" err="1"/>
              <a:t>Informatik</a:t>
            </a:r>
            <a:r>
              <a:rPr lang="en-US" dirty="0"/>
              <a:t>, 2015.</a:t>
            </a:r>
          </a:p>
          <a:p>
            <a:endParaRPr lang="en-US" dirty="0"/>
          </a:p>
          <a:p>
            <a:r>
              <a:rPr lang="en-US" dirty="0"/>
              <a:t>[2] </a:t>
            </a:r>
            <a:r>
              <a:rPr lang="en-US" dirty="0" err="1"/>
              <a:t>Felleisen</a:t>
            </a:r>
            <a:r>
              <a:rPr lang="en-US" dirty="0"/>
              <a:t>, Matthias, et al. "A programmable programming language." </a:t>
            </a:r>
            <a:r>
              <a:rPr lang="en-US" i="1" dirty="0"/>
              <a:t>Communications of the ACM</a:t>
            </a:r>
            <a:r>
              <a:rPr lang="en-US" dirty="0"/>
              <a:t> 61.3 (2018): 62-71.</a:t>
            </a:r>
          </a:p>
          <a:p>
            <a:endParaRPr lang="en-US" dirty="0"/>
          </a:p>
          <a:p>
            <a:r>
              <a:rPr lang="en-US" dirty="0"/>
              <a:t>[3] </a:t>
            </a:r>
            <a:r>
              <a:rPr lang="en-US" dirty="0" err="1"/>
              <a:t>Findler</a:t>
            </a:r>
            <a:r>
              <a:rPr lang="en-US" dirty="0"/>
              <a:t>, Robert Bruce, et al. "</a:t>
            </a:r>
            <a:r>
              <a:rPr lang="en-US" dirty="0" err="1"/>
              <a:t>DrScheme</a:t>
            </a:r>
            <a:r>
              <a:rPr lang="en-US" dirty="0"/>
              <a:t>: A programming environment for Scheme." </a:t>
            </a:r>
            <a:r>
              <a:rPr lang="en-US" i="1" dirty="0"/>
              <a:t>Journal of functional programming</a:t>
            </a:r>
            <a:r>
              <a:rPr lang="en-US" dirty="0"/>
              <a:t> 12.2 (2002): 159.</a:t>
            </a:r>
          </a:p>
          <a:p>
            <a:endParaRPr lang="en-US" dirty="0"/>
          </a:p>
          <a:p>
            <a:r>
              <a:rPr lang="en-US" dirty="0"/>
              <a:t>[4] </a:t>
            </a:r>
            <a:r>
              <a:rPr lang="de-DE" dirty="0"/>
              <a:t>PLT. “PLT Scheme.” </a:t>
            </a:r>
            <a:r>
              <a:rPr lang="de-DE" i="1" dirty="0"/>
              <a:t>PLT Scheme</a:t>
            </a:r>
            <a:r>
              <a:rPr lang="de-DE" dirty="0"/>
              <a:t>, PLT, 1 Apr. 2010, plt-scheme.org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566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1062360" y="159840"/>
            <a:ext cx="7766280" cy="238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b="0" strike="noStrike" spc="-1" dirty="0">
                <a:solidFill>
                  <a:srgbClr val="4F81BD"/>
                </a:solidFill>
                <a:latin typeface="Trebuchet MS"/>
                <a:ea typeface="DejaVu Sans"/>
              </a:rPr>
              <a:t>History of Racket</a:t>
            </a:r>
            <a:endParaRPr lang="en-US" sz="5400" b="0" strike="noStrike" spc="-1" dirty="0"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914400" y="1828800"/>
            <a:ext cx="8926560" cy="345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 marL="285750" indent="-285750">
              <a:lnSpc>
                <a:spcPct val="10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1800" b="0" strike="noStrike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latin typeface="Arial"/>
              </a:rPr>
              <a:t>The Rocket Manifesto</a:t>
            </a:r>
            <a:r>
              <a:rPr lang="en-US" dirty="0"/>
              <a:t>[1]:</a:t>
            </a:r>
            <a:endParaRPr lang="en-US" sz="1800" b="0" strike="noStrike" spc="-1" dirty="0">
              <a:latin typeface="Arial"/>
            </a:endParaRPr>
          </a:p>
          <a:p>
            <a:pPr marL="742950" lvl="1" indent="-285750"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b="0" strike="noStrike" spc="-1" dirty="0">
                <a:latin typeface="Arial"/>
              </a:rPr>
              <a:t>Traces its roots back to the PLT Group, founded by </a:t>
            </a:r>
            <a:r>
              <a:rPr lang="en-US" dirty="0"/>
              <a:t>Matthias </a:t>
            </a:r>
            <a:r>
              <a:rPr lang="en-US" dirty="0" err="1"/>
              <a:t>Felleisen</a:t>
            </a:r>
            <a:endParaRPr lang="en-US" dirty="0"/>
          </a:p>
          <a:p>
            <a:pPr marL="742950" lvl="1" indent="-285750"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b="0" strike="noStrike" spc="-1" dirty="0">
                <a:latin typeface="Arial"/>
              </a:rPr>
              <a:t>PLT began producing educational material, and teaching high school students fundamentals of programming </a:t>
            </a:r>
          </a:p>
          <a:p>
            <a:pPr marL="742950" lvl="1" indent="-285750"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pc="-1" dirty="0">
                <a:latin typeface="Arial"/>
              </a:rPr>
              <a:t>Originally offered material using the language “Scheme”</a:t>
            </a:r>
          </a:p>
          <a:p>
            <a:pPr marL="742950" lvl="1" indent="-285750"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b="0" strike="noStrike" spc="-1" dirty="0">
                <a:latin typeface="Arial"/>
              </a:rPr>
              <a:t>PLT quickly identified several challenges</a:t>
            </a:r>
          </a:p>
          <a:p>
            <a:pPr marL="1200150" lvl="2" indent="-285750"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pc="-1" dirty="0">
                <a:latin typeface="Arial"/>
              </a:rPr>
              <a:t>It’s impossible to teach the syntax of scheme, and then focus on the theory of programming within a short amount of time</a:t>
            </a:r>
          </a:p>
          <a:p>
            <a:pPr marL="1200150" lvl="2" indent="-285750"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b="0" strike="noStrike" spc="-1" dirty="0">
                <a:latin typeface="Arial"/>
              </a:rPr>
              <a:t>Professional-grade editors such as vi and emacs distract from the actual mission of teaching</a:t>
            </a:r>
          </a:p>
        </p:txBody>
      </p:sp>
    </p:spTree>
    <p:extLst>
      <p:ext uri="{BB962C8B-B14F-4D97-AF65-F5344CB8AC3E}">
        <p14:creationId xmlns:p14="http://schemas.microsoft.com/office/powerpoint/2010/main" val="3021897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1062360" y="159840"/>
            <a:ext cx="7766280" cy="238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b="0" strike="noStrike" spc="-1" dirty="0">
                <a:solidFill>
                  <a:srgbClr val="4F81BD"/>
                </a:solidFill>
                <a:latin typeface="Trebuchet MS"/>
                <a:ea typeface="DejaVu Sans"/>
              </a:rPr>
              <a:t>History of Racket</a:t>
            </a:r>
            <a:endParaRPr lang="en-US" sz="5400" b="0" strike="noStrike" spc="-1" dirty="0"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914400" y="1828800"/>
            <a:ext cx="8926560" cy="345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85750" indent="-285750">
              <a:lnSpc>
                <a:spcPct val="10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dirty="0"/>
              <a:t>A programmable programming language[2]:</a:t>
            </a:r>
            <a:endParaRPr lang="en-US" b="0" strike="noStrike" spc="-1" dirty="0">
              <a:latin typeface="Arial"/>
            </a:endParaRPr>
          </a:p>
          <a:p>
            <a:pPr marL="742950" lvl="1" indent="-285750"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b="0" strike="noStrike" spc="-1" dirty="0">
                <a:latin typeface="Arial"/>
              </a:rPr>
              <a:t>PLT began developing its own simplified dialect of Scheme: PLT Scheme</a:t>
            </a:r>
          </a:p>
          <a:p>
            <a:pPr marL="742950" lvl="1" indent="-285750"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pc="-1" dirty="0">
                <a:latin typeface="Arial"/>
              </a:rPr>
              <a:t>Simultaneously began developing an education focused IDE: </a:t>
            </a:r>
            <a:r>
              <a:rPr lang="en-US" spc="-1" dirty="0" err="1">
                <a:latin typeface="Arial"/>
              </a:rPr>
              <a:t>DrScheme</a:t>
            </a:r>
            <a:endParaRPr lang="en-US" spc="-1" dirty="0">
              <a:latin typeface="Arial"/>
            </a:endParaRPr>
          </a:p>
          <a:p>
            <a:pPr marL="742950" lvl="1" indent="-285750"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b="0" strike="noStrike" spc="-1" dirty="0">
                <a:latin typeface="Arial"/>
              </a:rPr>
              <a:t>The development on </a:t>
            </a:r>
            <a:r>
              <a:rPr lang="en-US" b="0" strike="noStrike" spc="-1" dirty="0" err="1">
                <a:latin typeface="Arial"/>
              </a:rPr>
              <a:t>DrScheme</a:t>
            </a:r>
            <a:r>
              <a:rPr lang="en-US" b="0" strike="noStrike" spc="-1" dirty="0">
                <a:latin typeface="Arial"/>
              </a:rPr>
              <a:t> (which was written in PLT Scheme) influenced the design of PLT Scheme.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CBF700D-676C-47B3-8ECB-9F2E88D9BDE1}"/>
              </a:ext>
            </a:extLst>
          </p:cNvPr>
          <p:cNvGrpSpPr/>
          <p:nvPr/>
        </p:nvGrpSpPr>
        <p:grpSpPr>
          <a:xfrm>
            <a:off x="8003659" y="3556800"/>
            <a:ext cx="1493117" cy="1089986"/>
            <a:chOff x="7512179" y="4382471"/>
            <a:chExt cx="1493117" cy="1089986"/>
          </a:xfrm>
        </p:grpSpPr>
        <p:pic>
          <p:nvPicPr>
            <p:cNvPr id="1026" name="Picture 2" descr="[logo]">
              <a:extLst>
                <a:ext uri="{FF2B5EF4-FFF2-40B4-BE49-F238E27FC236}">
                  <a16:creationId xmlns:a16="http://schemas.microsoft.com/office/drawing/2014/main" id="{9A955AA3-1844-4CFA-9275-A7123EF7A9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5397" y="4382471"/>
              <a:ext cx="838200" cy="809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1E28558-2C81-4A52-AFC3-D1FF4DF20095}"/>
                </a:ext>
              </a:extLst>
            </p:cNvPr>
            <p:cNvSpPr txBox="1"/>
            <p:nvPr/>
          </p:nvSpPr>
          <p:spPr>
            <a:xfrm>
              <a:off x="7512179" y="5226236"/>
              <a:ext cx="14931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PLT Scheme’s logo [4]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95CC72C-8E3B-4F64-96C4-54643410E335}"/>
              </a:ext>
            </a:extLst>
          </p:cNvPr>
          <p:cNvGrpSpPr/>
          <p:nvPr/>
        </p:nvGrpSpPr>
        <p:grpSpPr>
          <a:xfrm>
            <a:off x="4056681" y="3818742"/>
            <a:ext cx="3400322" cy="2932115"/>
            <a:chOff x="3910225" y="3703574"/>
            <a:chExt cx="3700539" cy="322664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82BDD71-44AA-49D1-A8FD-530D563D6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10225" y="3703574"/>
              <a:ext cx="3700539" cy="273398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AEDABE7-4EC7-4FEA-9A1E-9193EFC93B5A}"/>
                </a:ext>
              </a:extLst>
            </p:cNvPr>
            <p:cNvSpPr txBox="1"/>
            <p:nvPr/>
          </p:nvSpPr>
          <p:spPr>
            <a:xfrm>
              <a:off x="4924603" y="6530108"/>
              <a:ext cx="19428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Screenshot of </a:t>
              </a:r>
              <a:r>
                <a:rPr lang="en-US" sz="1000" dirty="0" err="1"/>
                <a:t>DrScheme</a:t>
              </a:r>
              <a:r>
                <a:rPr lang="en-US" sz="1000" dirty="0"/>
                <a:t> (</a:t>
              </a:r>
              <a:r>
                <a:rPr lang="en-US" sz="1000" dirty="0" err="1"/>
                <a:t>Findler</a:t>
              </a:r>
              <a:r>
                <a:rPr lang="en-US" sz="1000" dirty="0"/>
                <a:t>)[3]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9085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1062360" y="159840"/>
            <a:ext cx="7766280" cy="238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b="0" strike="noStrike" spc="-1" dirty="0">
                <a:solidFill>
                  <a:srgbClr val="4F81BD"/>
                </a:solidFill>
                <a:latin typeface="Trebuchet MS"/>
                <a:ea typeface="DejaVu Sans"/>
              </a:rPr>
              <a:t>History of Racket</a:t>
            </a:r>
            <a:endParaRPr lang="en-US" sz="5400" b="0" strike="noStrike" spc="-1" dirty="0"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914400" y="1828800"/>
            <a:ext cx="8926560" cy="345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285750" indent="-285750"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pc="-1" dirty="0"/>
              <a:t>The Rocket Manifesto</a:t>
            </a:r>
            <a:r>
              <a:rPr lang="en-US" dirty="0"/>
              <a:t>[1]:</a:t>
            </a:r>
            <a:endParaRPr lang="en-US" spc="-1" dirty="0"/>
          </a:p>
          <a:p>
            <a:pPr marL="742950" lvl="1" indent="-285750"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pc="-1" dirty="0"/>
              <a:t>PLT Scheme evolved over the course of 15 years. Was no longer focused only on education</a:t>
            </a:r>
          </a:p>
          <a:p>
            <a:pPr marL="742950" lvl="1" indent="-285750"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pc="-1" dirty="0"/>
              <a:t>Designers recognized the need to be able to represent meta-languages as first class citizens in PLT Scheme </a:t>
            </a:r>
          </a:p>
          <a:p>
            <a:pPr marL="1200150" lvl="2" indent="-285750"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pc="-1" dirty="0"/>
              <a:t>“</a:t>
            </a:r>
            <a:r>
              <a:rPr lang="en-US" dirty="0"/>
              <a:t>"As Hudak puts it, “domain-specific languages are the ultimate abstractions.”“”</a:t>
            </a:r>
          </a:p>
          <a:p>
            <a:pPr marL="742950" lvl="1" indent="-285750"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dirty="0"/>
              <a:t>“By 2010, our dialect of Scheme had evolved so much that we renamed it to Racket  to let the world know that we had something different.”</a:t>
            </a:r>
          </a:p>
          <a:p>
            <a:pPr marL="742950" lvl="1" indent="-285750"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pc="-1" dirty="0"/>
              <a:t>PLT Scheme was Rebranded to Racket, </a:t>
            </a:r>
            <a:r>
              <a:rPr lang="en-US" spc="-1" dirty="0" err="1"/>
              <a:t>DrScheme</a:t>
            </a:r>
            <a:r>
              <a:rPr lang="en-US" spc="-1" dirty="0"/>
              <a:t> was rebranded to </a:t>
            </a:r>
            <a:r>
              <a:rPr lang="en-US" spc="-1" dirty="0" err="1"/>
              <a:t>DrRacket</a:t>
            </a:r>
            <a:endParaRPr lang="en-US" spc="-1" dirty="0"/>
          </a:p>
        </p:txBody>
      </p:sp>
    </p:spTree>
    <p:extLst>
      <p:ext uri="{BB962C8B-B14F-4D97-AF65-F5344CB8AC3E}">
        <p14:creationId xmlns:p14="http://schemas.microsoft.com/office/powerpoint/2010/main" val="2578199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1062360" y="159840"/>
            <a:ext cx="7980040" cy="14103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5400" b="0" strike="noStrike" spc="-1" dirty="0">
                <a:solidFill>
                  <a:srgbClr val="4F81BD"/>
                </a:solidFill>
                <a:latin typeface="Trebuchet MS"/>
                <a:ea typeface="DejaVu Sans"/>
              </a:rPr>
              <a:t>Main Characteristics and main Strengths of Racket</a:t>
            </a:r>
            <a:endParaRPr lang="en-US" sz="5400" b="0" strike="noStrike" spc="-1" dirty="0"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770040" y="1570182"/>
            <a:ext cx="8926560" cy="52878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pc="-1" dirty="0">
                <a:latin typeface="Arial"/>
                <a:ea typeface="DejaVu Sans"/>
              </a:rPr>
              <a:t>“Racket” </a:t>
            </a:r>
            <a:r>
              <a:rPr lang="en-US" sz="1800" b="0" strike="noStrike" spc="-1" dirty="0">
                <a:uFillTx/>
                <a:latin typeface="Arial"/>
                <a:ea typeface="DejaVu Sans"/>
              </a:rPr>
              <a:t>https://racket-lang.org/</a:t>
            </a:r>
            <a:r>
              <a:rPr lang="en-US" spc="-1" dirty="0">
                <a:latin typeface="Arial"/>
                <a:ea typeface="DejaVu Sans"/>
              </a:rPr>
              <a:t> (accessed Nov. 24, 2020)</a:t>
            </a:r>
            <a:endParaRPr lang="en-US" sz="18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Racket is a stable programming language that has matured over time</a:t>
            </a:r>
            <a:br>
              <a:rPr dirty="0"/>
            </a:b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 - It is cross-platform</a:t>
            </a:r>
            <a:br>
              <a:rPr dirty="0"/>
            </a:b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     -	Windows</a:t>
            </a:r>
            <a:br>
              <a:rPr dirty="0"/>
            </a:b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     -	Linux</a:t>
            </a:r>
            <a:br>
              <a:rPr dirty="0"/>
            </a:b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     -	MacOS</a:t>
            </a:r>
            <a:endParaRPr lang="en-US" sz="18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Racket contains</a:t>
            </a:r>
            <a:br>
              <a:rPr dirty="0"/>
            </a:b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  - Package system</a:t>
            </a:r>
          </a:p>
          <a:p>
            <a:pPr marL="743040" lvl="1" indent="-285480"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dirty="0"/>
              <a:t>Racket Package Manager</a:t>
            </a:r>
            <a:br>
              <a:rPr dirty="0"/>
            </a:br>
            <a:r>
              <a:rPr lang="en-US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    where you can install/update/remove a package and use the libraries provided</a:t>
            </a:r>
          </a:p>
          <a:p>
            <a:pPr marL="1200240" lvl="2" indent="-285480"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pc="-1" dirty="0" err="1">
                <a:solidFill>
                  <a:srgbClr val="000000"/>
                </a:solidFill>
                <a:latin typeface="Arial"/>
                <a:ea typeface="DejaVu Sans"/>
              </a:rPr>
              <a:t>raco</a:t>
            </a:r>
            <a:r>
              <a:rPr lang="en-US" spc="-1" dirty="0">
                <a:solidFill>
                  <a:srgbClr val="000000"/>
                </a:solidFill>
                <a:latin typeface="Arial"/>
                <a:ea typeface="DejaVu Sans"/>
              </a:rPr>
              <a:t> pkg (</a:t>
            </a:r>
            <a:r>
              <a:rPr lang="en-US" spc="-1" dirty="0" err="1">
                <a:solidFill>
                  <a:srgbClr val="000000"/>
                </a:solidFill>
                <a:latin typeface="Arial"/>
                <a:ea typeface="DejaVu Sans"/>
              </a:rPr>
              <a:t>raco</a:t>
            </a:r>
            <a:r>
              <a:rPr lang="en-US" spc="-1" dirty="0">
                <a:solidFill>
                  <a:srgbClr val="000000"/>
                </a:solidFill>
                <a:latin typeface="Arial"/>
                <a:ea typeface="DejaVu Sans"/>
              </a:rPr>
              <a:t> pkg install, </a:t>
            </a:r>
            <a:r>
              <a:rPr lang="en-US" spc="-1" dirty="0" err="1">
                <a:solidFill>
                  <a:srgbClr val="000000"/>
                </a:solidFill>
                <a:latin typeface="Arial"/>
                <a:ea typeface="DejaVu Sans"/>
              </a:rPr>
              <a:t>raco</a:t>
            </a:r>
            <a:r>
              <a:rPr lang="en-US" spc="-1" dirty="0">
                <a:solidFill>
                  <a:srgbClr val="000000"/>
                </a:solidFill>
                <a:latin typeface="Arial"/>
                <a:ea typeface="DejaVu Sans"/>
              </a:rPr>
              <a:t> pkg update, </a:t>
            </a:r>
            <a:r>
              <a:rPr lang="en-US" spc="-1" dirty="0" err="1">
                <a:solidFill>
                  <a:srgbClr val="000000"/>
                </a:solidFill>
                <a:latin typeface="Arial"/>
                <a:ea typeface="DejaVu Sans"/>
              </a:rPr>
              <a:t>raco</a:t>
            </a:r>
            <a:r>
              <a:rPr lang="en-US" spc="-1" dirty="0">
                <a:solidFill>
                  <a:srgbClr val="000000"/>
                </a:solidFill>
                <a:latin typeface="Arial"/>
                <a:ea typeface="DejaVu Sans"/>
              </a:rPr>
              <a:t> pkg remove)</a:t>
            </a:r>
            <a:endParaRPr lang="en-US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743310" lvl="1" indent="-285750">
              <a:spcBef>
                <a:spcPts val="1001"/>
              </a:spcBef>
              <a:buClr>
                <a:srgbClr val="000000"/>
              </a:buClr>
              <a:buFontTx/>
              <a:buChar char="-"/>
              <a:tabLst>
                <a:tab pos="0" algn="l"/>
              </a:tabLst>
            </a:pPr>
            <a:r>
              <a:rPr lang="en-US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GUI Framework</a:t>
            </a:r>
            <a:br>
              <a:rPr dirty="0"/>
            </a:br>
            <a:r>
              <a:rPr lang="en-US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 Foreign Interface such as </a:t>
            </a:r>
            <a:r>
              <a:rPr lang="en-US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Ctype</a:t>
            </a:r>
            <a:endParaRPr lang="en-US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1200510" lvl="2" indent="-285750">
              <a:spcBef>
                <a:spcPts val="1001"/>
              </a:spcBef>
              <a:buClr>
                <a:srgbClr val="000000"/>
              </a:buClr>
              <a:buFontTx/>
              <a:buChar char="-"/>
              <a:tabLst>
                <a:tab pos="0" algn="l"/>
              </a:tabLst>
            </a:pPr>
            <a:r>
              <a:rPr lang="en-US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The </a:t>
            </a:r>
            <a:r>
              <a:rPr lang="en-US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ffi</a:t>
            </a:r>
            <a:r>
              <a:rPr lang="en-US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/unsafe library enables use of C-based APIs within Racket programs without having to write any new C code. </a:t>
            </a:r>
          </a:p>
          <a:p>
            <a:pPr marL="457560" lvl="1">
              <a:spcBef>
                <a:spcPts val="1001"/>
              </a:spcBef>
              <a:buClr>
                <a:srgbClr val="000000"/>
              </a:buClr>
              <a:tabLst>
                <a:tab pos="0" algn="l"/>
              </a:tabLst>
            </a:pPr>
            <a:endParaRPr lang="en-US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1062360" y="159840"/>
            <a:ext cx="7766280" cy="238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5400" b="0" strike="noStrike" spc="-1">
                <a:solidFill>
                  <a:srgbClr val="4F81BD"/>
                </a:solidFill>
                <a:latin typeface="Trebuchet MS"/>
                <a:ea typeface="DejaVu Sans"/>
              </a:rPr>
              <a:t>Main Characteristics and main Strengths of Racket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770040" y="2476800"/>
            <a:ext cx="8926560" cy="404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285840" indent="-2854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Racket includes rich set of Libraries</a:t>
            </a:r>
            <a:br>
              <a:rPr dirty="0"/>
            </a:b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   - Web Applications</a:t>
            </a:r>
            <a:br>
              <a:rPr dirty="0"/>
            </a:b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   - Database</a:t>
            </a:r>
            <a:br>
              <a:rPr dirty="0"/>
            </a:b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   - Math &amp; Statistics</a:t>
            </a:r>
            <a:br>
              <a:rPr dirty="0"/>
            </a:b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   - Network Libraries</a:t>
            </a:r>
            <a:br>
              <a:rPr dirty="0"/>
            </a:b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   - Parsing Libraries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18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Racket is Extensible &amp; Robust</a:t>
            </a:r>
            <a:br>
              <a:rPr dirty="0"/>
            </a:b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   - Powerful Macros (Little and Big Macros)</a:t>
            </a:r>
            <a:br>
              <a:rPr dirty="0"/>
            </a:b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   - Programmer can make domain-specific Languages or constructs with these macros</a:t>
            </a:r>
            <a:br>
              <a:rPr dirty="0"/>
            </a:b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   - Provides a Contract Guide</a:t>
            </a:r>
            <a:br>
              <a:rPr dirty="0"/>
            </a:b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      * High-Order Contracts</a:t>
            </a:r>
            <a:br>
              <a:rPr dirty="0"/>
            </a:b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      * The Typed Contract Guide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1062360" y="159840"/>
            <a:ext cx="7766280" cy="238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5400" b="0" strike="noStrike" spc="-1" dirty="0">
                <a:solidFill>
                  <a:srgbClr val="4F81BD"/>
                </a:solidFill>
                <a:latin typeface="Trebuchet MS"/>
                <a:ea typeface="DejaVu Sans"/>
              </a:rPr>
              <a:t>Main Characteristics and main Strengths of Racket</a:t>
            </a:r>
            <a:endParaRPr lang="en-US" sz="5400" b="0" strike="noStrike" spc="-1" dirty="0"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770040" y="2890080"/>
            <a:ext cx="8926560" cy="36585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 marL="285840" indent="-2854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Racket supports Major Editors</a:t>
            </a:r>
          </a:p>
          <a:p>
            <a:pPr marL="743040" lvl="1" indent="-285480"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VIM Integration</a:t>
            </a:r>
          </a:p>
          <a:p>
            <a:pPr marL="743040" lvl="1" indent="-285480"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EMACS Integration</a:t>
            </a:r>
          </a:p>
          <a:p>
            <a:pPr marL="285840" indent="-285480"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</a:rPr>
              <a:t>Inspired by other Integrated Development Environments (IDE)</a:t>
            </a:r>
          </a:p>
          <a:p>
            <a:pPr marL="743040" lvl="1" indent="-285480"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</a:rPr>
              <a:t>It comes with its own IDE, Dr. Racket.</a:t>
            </a:r>
          </a:p>
          <a:p>
            <a:pPr marL="285840" indent="-285480"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</a:rPr>
              <a:t>Racket Community</a:t>
            </a:r>
          </a:p>
          <a:p>
            <a:pPr marL="743040" lvl="1" indent="-285480"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pc="-1" dirty="0" err="1">
                <a:solidFill>
                  <a:srgbClr val="000000"/>
                </a:solidFill>
              </a:rPr>
              <a:t>Github</a:t>
            </a:r>
            <a:endParaRPr lang="en-US" spc="-1" dirty="0">
              <a:solidFill>
                <a:srgbClr val="000000"/>
              </a:solidFill>
            </a:endParaRPr>
          </a:p>
          <a:p>
            <a:pPr marL="1200240" lvl="2" indent="-285480"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</a:rPr>
              <a:t>Continued Racket development via </a:t>
            </a:r>
            <a:r>
              <a:rPr lang="en-US" spc="-1" dirty="0" err="1">
                <a:solidFill>
                  <a:srgbClr val="000000"/>
                </a:solidFill>
              </a:rPr>
              <a:t>Github</a:t>
            </a:r>
            <a:endParaRPr lang="en-US" spc="-1" dirty="0">
              <a:solidFill>
                <a:srgbClr val="000000"/>
              </a:solidFill>
            </a:endParaRPr>
          </a:p>
          <a:p>
            <a:pPr marL="1657440" lvl="3" indent="-285480"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</a:rPr>
              <a:t>Issues, Bugs etc.</a:t>
            </a:r>
          </a:p>
          <a:p>
            <a:pPr marL="743040" lvl="1" indent="-285480"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</a:rPr>
              <a:t>Mailing Community</a:t>
            </a:r>
          </a:p>
          <a:p>
            <a:pPr marL="743040" lvl="1" indent="-285480"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</a:rPr>
              <a:t>Twitter</a:t>
            </a:r>
          </a:p>
          <a:p>
            <a:pPr marL="1200240" lvl="2" indent="-285480"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endParaRPr lang="en-US" spc="-1" dirty="0">
              <a:solidFill>
                <a:srgbClr val="000000"/>
              </a:solidFill>
            </a:endParaRPr>
          </a:p>
          <a:p>
            <a:pPr marL="743040" lvl="1" indent="-285480"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endParaRPr lang="en-US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2011680" y="274680"/>
            <a:ext cx="7766280" cy="1645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5400" b="0" strike="noStrike" spc="-1">
                <a:solidFill>
                  <a:srgbClr val="4F81BD"/>
                </a:solidFill>
                <a:latin typeface="Trebuchet MS"/>
                <a:ea typeface="DejaVu Sans"/>
              </a:rPr>
              <a:t>Applications of Racket</a:t>
            </a:r>
            <a:endParaRPr lang="en-US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TextShape 2"/>
          <p:cNvSpPr txBox="1"/>
          <p:nvPr/>
        </p:nvSpPr>
        <p:spPr>
          <a:xfrm>
            <a:off x="457560" y="205776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As previously mentioned, Racket is based on Scheme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Powerful functional programming features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As seen in project one, functional programming provides an effective environment for language development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Not surprisingly, one of the main use cases of Racket is language developement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Shape 1"/>
          <p:cNvSpPr txBox="1"/>
          <p:nvPr/>
        </p:nvSpPr>
        <p:spPr>
          <a:xfrm>
            <a:off x="2011680" y="274680"/>
            <a:ext cx="7766280" cy="1645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5400" b="0" strike="noStrike" spc="-1">
                <a:solidFill>
                  <a:srgbClr val="4F81BD"/>
                </a:solidFill>
                <a:latin typeface="Trebuchet MS"/>
                <a:ea typeface="DejaVu Sans"/>
              </a:rPr>
              <a:t>Racket Applications: Hackett</a:t>
            </a:r>
            <a:endParaRPr lang="en-US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TextShape 2"/>
          <p:cNvSpPr txBox="1"/>
          <p:nvPr/>
        </p:nvSpPr>
        <p:spPr>
          <a:xfrm>
            <a:off x="457560" y="205776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Hackett is a language similar to haskell written in Racket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Hackett is a statically typed, pure, lazy, functional programming language in the Racket language ecosystem [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hlinkClick r:id="rId2"/>
              </a:rPr>
              <a:t>https://lexi-lambda.github.io/hackett/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]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Project repo (which includes a demo) https://github.com/lexi-lambda/hackett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336</TotalTime>
  <Words>919</Words>
  <Application>Microsoft Office PowerPoint</Application>
  <PresentationFormat>Widescreen</PresentationFormat>
  <Paragraphs>90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Symbol</vt:lpstr>
      <vt:lpstr>Trebuchet MS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Coding for Software Security</dc:title>
  <dc:subject/>
  <dc:creator>Nosenko, Alex@EMSA</dc:creator>
  <dc:description/>
  <cp:lastModifiedBy>Nathan Nath</cp:lastModifiedBy>
  <cp:revision>68</cp:revision>
  <dcterms:created xsi:type="dcterms:W3CDTF">2020-11-18T06:40:48Z</dcterms:created>
  <dcterms:modified xsi:type="dcterms:W3CDTF">2020-12-08T07:53:46Z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