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0.png" ContentType="image/png"/>
  <Override PartName="/ppt/media/image8.png" ContentType="image/png"/>
  <Override PartName="/ppt/media/image11.png" ContentType="image/png"/>
  <Override PartName="/ppt/media/image9.png" ContentType="image/png"/>
  <Override PartName="/ppt/media/image2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506960" y="240444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506960" y="4050720"/>
            <a:ext cx="7765560" cy="24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2" name="Picture 2" descr=""/>
          <p:cNvPicPr/>
          <p:nvPr/>
        </p:nvPicPr>
        <p:blipFill>
          <a:blip r:embed="rId1"/>
          <a:stretch/>
        </p:blipFill>
        <p:spPr>
          <a:xfrm>
            <a:off x="765720" y="4404960"/>
            <a:ext cx="2387520" cy="222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programmability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lexically scoped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629" name="" descr=""/>
          <p:cNvPicPr/>
          <p:nvPr/>
        </p:nvPicPr>
        <p:blipFill>
          <a:blip r:embed="rId1"/>
          <a:stretch/>
        </p:blipFill>
        <p:spPr>
          <a:xfrm>
            <a:off x="1584360" y="2701800"/>
            <a:ext cx="3548520" cy="1216800"/>
          </a:xfrm>
          <a:prstGeom prst="rect">
            <a:avLst/>
          </a:prstGeom>
          <a:ln>
            <a:noFill/>
          </a:ln>
        </p:spPr>
      </p:pic>
      <p:pic>
        <p:nvPicPr>
          <p:cNvPr id="630" name="" descr=""/>
          <p:cNvPicPr/>
          <p:nvPr/>
        </p:nvPicPr>
        <p:blipFill>
          <a:blip r:embed="rId2"/>
          <a:stretch/>
        </p:blipFill>
        <p:spPr>
          <a:xfrm>
            <a:off x="1554480" y="4572000"/>
            <a:ext cx="6127560" cy="1371600"/>
          </a:xfrm>
          <a:prstGeom prst="rect">
            <a:avLst/>
          </a:prstGeom>
          <a:ln>
            <a:noFill/>
          </a:ln>
        </p:spPr>
      </p:pic>
      <p:pic>
        <p:nvPicPr>
          <p:cNvPr id="631" name="" descr=""/>
          <p:cNvPicPr/>
          <p:nvPr/>
        </p:nvPicPr>
        <p:blipFill>
          <a:blip r:embed="rId3"/>
          <a:stretch/>
        </p:blipFill>
        <p:spPr>
          <a:xfrm>
            <a:off x="7756560" y="4987440"/>
            <a:ext cx="2573280" cy="957600"/>
          </a:xfrm>
          <a:prstGeom prst="rect">
            <a:avLst/>
          </a:prstGeom>
          <a:ln>
            <a:noFill/>
          </a:ln>
        </p:spPr>
      </p:pic>
      <p:pic>
        <p:nvPicPr>
          <p:cNvPr id="632" name="" descr=""/>
          <p:cNvPicPr/>
          <p:nvPr/>
        </p:nvPicPr>
        <p:blipFill>
          <a:blip r:embed="rId4"/>
          <a:stretch/>
        </p:blipFill>
        <p:spPr>
          <a:xfrm>
            <a:off x="5916960" y="2690280"/>
            <a:ext cx="4285440" cy="74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34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Macros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b="0" lang="en-US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2703960" y="205560"/>
            <a:ext cx="5547600" cy="12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Projects and Use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646" name="Picture 2" descr=""/>
          <p:cNvPicPr/>
          <p:nvPr/>
        </p:nvPicPr>
        <p:blipFill>
          <a:blip r:embed="rId1"/>
          <a:stretch/>
        </p:blipFill>
        <p:spPr>
          <a:xfrm>
            <a:off x="839880" y="1555200"/>
            <a:ext cx="4953960" cy="4212000"/>
          </a:xfrm>
          <a:prstGeom prst="rect">
            <a:avLst/>
          </a:prstGeom>
          <a:ln>
            <a:noFill/>
          </a:ln>
        </p:spPr>
      </p:pic>
      <p:pic>
        <p:nvPicPr>
          <p:cNvPr id="647" name="Picture 4" descr=""/>
          <p:cNvPicPr/>
          <p:nvPr/>
        </p:nvPicPr>
        <p:blipFill>
          <a:blip r:embed="rId2"/>
          <a:stretch/>
        </p:blipFill>
        <p:spPr>
          <a:xfrm>
            <a:off x="6556680" y="1513080"/>
            <a:ext cx="2636640" cy="433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2703960" y="205560"/>
            <a:ext cx="6359760" cy="12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Pros about the Pro’s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49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Semantically and Syntactically flexible (Create new languages)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747000" y="1351440"/>
            <a:ext cx="7637400" cy="61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b="0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developing its own simplified dialect of Scheme: PLT Scheme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07" name="Group 3"/>
          <p:cNvGrpSpPr/>
          <p:nvPr/>
        </p:nvGrpSpPr>
        <p:grpSpPr>
          <a:xfrm>
            <a:off x="8003520" y="3556800"/>
            <a:ext cx="1492560" cy="1086120"/>
            <a:chOff x="8003520" y="3556800"/>
            <a:chExt cx="1492560" cy="1086120"/>
          </a:xfrm>
        </p:grpSpPr>
        <p:pic>
          <p:nvPicPr>
            <p:cNvPr id="608" name="Picture 2" descr="[logo]"/>
            <p:cNvPicPr/>
            <p:nvPr/>
          </p:nvPicPr>
          <p:blipFill>
            <a:blip r:embed="rId1"/>
            <a:stretch/>
          </p:blipFill>
          <p:spPr>
            <a:xfrm>
              <a:off x="8236800" y="3556800"/>
              <a:ext cx="837360" cy="80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609" name="CustomShape 4"/>
            <p:cNvSpPr/>
            <p:nvPr/>
          </p:nvSpPr>
          <p:spPr>
            <a:xfrm>
              <a:off x="8003520" y="4400640"/>
              <a:ext cx="149256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610" name="Group 5"/>
          <p:cNvGrpSpPr/>
          <p:nvPr/>
        </p:nvGrpSpPr>
        <p:grpSpPr>
          <a:xfrm>
            <a:off x="4056840" y="3818880"/>
            <a:ext cx="3399480" cy="2962440"/>
            <a:chOff x="4056840" y="3818880"/>
            <a:chExt cx="3399480" cy="2962440"/>
          </a:xfrm>
        </p:grpSpPr>
        <p:pic>
          <p:nvPicPr>
            <p:cNvPr id="611" name="Picture 3" descr=""/>
            <p:cNvPicPr/>
            <p:nvPr/>
          </p:nvPicPr>
          <p:blipFill>
            <a:blip r:embed="rId2"/>
            <a:stretch/>
          </p:blipFill>
          <p:spPr>
            <a:xfrm>
              <a:off x="4056840" y="3818880"/>
              <a:ext cx="3399480" cy="24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2" name="CustomShape 6"/>
            <p:cNvSpPr/>
            <p:nvPr/>
          </p:nvSpPr>
          <p:spPr>
            <a:xfrm>
              <a:off x="4988880" y="6387120"/>
              <a:ext cx="178452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"As Hudak puts it, “domain-specific languages are the ultimate abstractions.”“”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2010, our dialect of Scheme had evolved so much that we renamed it to Racket  to let the world know that we had something different.”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1062360" y="159840"/>
            <a:ext cx="7979400" cy="14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770040" y="1570320"/>
            <a:ext cx="8925840" cy="52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Racket” https://racket-lang.org/ (accessed Nov. 24, 2020)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MacOS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raco pkg (raco pkg install, raco pkg update, raco pkg remove)</a:t>
            </a:r>
            <a:endParaRPr b="0" lang="en-US" sz="1800" spc="-1" strike="noStrike">
              <a:latin typeface="Arial"/>
            </a:endParaRPr>
          </a:p>
          <a:p>
            <a:pPr lvl="1" marL="74340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Foreign Interface such as Ctype</a:t>
            </a:r>
            <a:endParaRPr b="0" lang="en-US" sz="1800" spc="-1" strike="noStrike">
              <a:latin typeface="Arial"/>
            </a:endParaRPr>
          </a:p>
          <a:p>
            <a:pPr lvl="2" marL="120060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b="0" lang="en-US" sz="18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770040" y="2476800"/>
            <a:ext cx="8925840" cy="40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0" name="CustomShape 2"/>
          <p:cNvSpPr/>
          <p:nvPr/>
        </p:nvSpPr>
        <p:spPr>
          <a:xfrm>
            <a:off x="770040" y="2890080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 Simple barcode reader /writer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770040" y="2890080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Continued Racket development via Github</a:t>
            </a:r>
            <a:endParaRPr b="0" lang="en-US" sz="1800" spc="-1" strike="noStrike">
              <a:latin typeface="Arial"/>
            </a:endParaRPr>
          </a:p>
          <a:p>
            <a:pPr lvl="3" marL="16574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as a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functional language</a:t>
            </a:r>
            <a:endParaRPr b="0" lang="en-US" sz="26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Tail Call optimization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be either a value or a function call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625" name="" descr=""/>
          <p:cNvPicPr/>
          <p:nvPr/>
        </p:nvPicPr>
        <p:blipFill>
          <a:blip r:embed="rId1"/>
          <a:stretch/>
        </p:blipFill>
        <p:spPr>
          <a:xfrm>
            <a:off x="2510640" y="4115880"/>
            <a:ext cx="6616440" cy="370080"/>
          </a:xfrm>
          <a:prstGeom prst="rect">
            <a:avLst/>
          </a:prstGeom>
          <a:ln>
            <a:noFill/>
          </a:ln>
        </p:spPr>
      </p:pic>
      <p:pic>
        <p:nvPicPr>
          <p:cNvPr id="626" name="" descr=""/>
          <p:cNvPicPr/>
          <p:nvPr/>
        </p:nvPicPr>
        <p:blipFill>
          <a:blip r:embed="rId2"/>
          <a:stretch/>
        </p:blipFill>
        <p:spPr>
          <a:xfrm>
            <a:off x="3566160" y="5486400"/>
            <a:ext cx="3831840" cy="64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</TotalTime>
  <Application>LibreOffice/6.4.6.2$Linux_X86_64 LibreOffice_project/40$Build-2</Application>
  <Words>954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2020-12-08T17:02:10Z</dcterms:modified>
  <cp:revision>74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