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viewProps" Target="viewProps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25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5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4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5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5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0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6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7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6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7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7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8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1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9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2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4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25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5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6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1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30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03" name="CustomShape 4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6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8" name="CustomShape 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9" name="CustomShape 10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11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1" name="Group 12"/>
          <p:cNvGrpSpPr/>
          <p:nvPr/>
        </p:nvGrpSpPr>
        <p:grpSpPr>
          <a:xfrm>
            <a:off x="1800" y="-8640"/>
            <a:ext cx="12188520" cy="6866640"/>
            <a:chOff x="1800" y="-8640"/>
            <a:chExt cx="12188520" cy="6866640"/>
          </a:xfrm>
        </p:grpSpPr>
        <p:sp>
          <p:nvSpPr>
            <p:cNvPr id="3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14" name="CustomShape 15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16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17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18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8" name="CustomShape 19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9" name="CustomShape 20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21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22"/>
            <p:cNvSpPr/>
            <p:nvPr/>
          </p:nvSpPr>
          <p:spPr>
            <a:xfrm rot="10800000">
              <a:off x="1800" y="1800"/>
              <a:ext cx="840960" cy="56642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3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7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7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8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42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2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3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3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3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4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48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8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8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9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9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9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0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1506960" y="240444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Programming Language Advances in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1506960" y="4050720"/>
            <a:ext cx="7765200" cy="243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CSC 201 Section 3, Team 4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Nitin Nath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Jeffrey Byrnes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Steven Mackey</a:t>
            </a:r>
            <a:endParaRPr lang="en-US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808080"/>
                </a:solidFill>
                <a:latin typeface="Trebuchet MS"/>
                <a:ea typeface="DejaVu Sans"/>
              </a:rPr>
              <a:t>Alex Nosenko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22" name="CustomShape 3"/>
          <p:cNvSpPr/>
          <p:nvPr/>
        </p:nvSpPr>
        <p:spPr>
          <a:xfrm>
            <a:off x="933480" y="4381560"/>
            <a:ext cx="2057400" cy="1881360"/>
          </a:xfrm>
          <a:prstGeom prst="roundRect">
            <a:avLst>
              <a:gd name="adj" fmla="val 8594"/>
            </a:avLst>
          </a:prstGeom>
          <a:blipFill rotWithShape="0">
            <a:blip r:embed="rId2"/>
            <a:stretch>
              <a:fillRect/>
            </a:stretch>
          </a:blip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In Racket, an atomic unit is an “expression” which can be either a value or a function call</a:t>
            </a: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6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Additionally, we can define variables as function calls</a:t>
            </a:r>
            <a:endParaRPr lang="en-US" sz="26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600" b="0" strike="noStrike" spc="-1">
              <a:latin typeface="Arial"/>
            </a:endParaRPr>
          </a:p>
        </p:txBody>
      </p:sp>
      <p:pic>
        <p:nvPicPr>
          <p:cNvPr id="747" name="Picture 624_1"/>
          <p:cNvPicPr/>
          <p:nvPr/>
        </p:nvPicPr>
        <p:blipFill>
          <a:blip r:embed="rId2"/>
          <a:stretch/>
        </p:blipFill>
        <p:spPr>
          <a:xfrm>
            <a:off x="2834640" y="3108960"/>
            <a:ext cx="5286240" cy="295200"/>
          </a:xfrm>
          <a:prstGeom prst="rect">
            <a:avLst/>
          </a:prstGeom>
          <a:ln>
            <a:noFill/>
          </a:ln>
        </p:spPr>
      </p:pic>
      <p:pic>
        <p:nvPicPr>
          <p:cNvPr id="748" name="Picture 625_1"/>
          <p:cNvPicPr/>
          <p:nvPr/>
        </p:nvPicPr>
        <p:blipFill>
          <a:blip r:embed="rId3"/>
          <a:stretch/>
        </p:blipFill>
        <p:spPr>
          <a:xfrm>
            <a:off x="3566160" y="4297680"/>
            <a:ext cx="3831480" cy="64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50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can also use Local Binding for ease of programmability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lexically scoped (lexical closure)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751" name="Picture 628"/>
          <p:cNvPicPr/>
          <p:nvPr/>
        </p:nvPicPr>
        <p:blipFill>
          <a:blip r:embed="rId2"/>
          <a:stretch/>
        </p:blipFill>
        <p:spPr>
          <a:xfrm>
            <a:off x="1584360" y="2701800"/>
            <a:ext cx="3548160" cy="1216440"/>
          </a:xfrm>
          <a:prstGeom prst="rect">
            <a:avLst/>
          </a:prstGeom>
          <a:ln>
            <a:noFill/>
          </a:ln>
        </p:spPr>
      </p:pic>
      <p:pic>
        <p:nvPicPr>
          <p:cNvPr id="752" name="Picture 629"/>
          <p:cNvPicPr/>
          <p:nvPr/>
        </p:nvPicPr>
        <p:blipFill>
          <a:blip r:embed="rId3"/>
          <a:stretch/>
        </p:blipFill>
        <p:spPr>
          <a:xfrm>
            <a:off x="1554480" y="4572000"/>
            <a:ext cx="6127200" cy="1371240"/>
          </a:xfrm>
          <a:prstGeom prst="rect">
            <a:avLst/>
          </a:prstGeom>
          <a:ln>
            <a:noFill/>
          </a:ln>
        </p:spPr>
      </p:pic>
      <p:pic>
        <p:nvPicPr>
          <p:cNvPr id="753" name="Picture 630"/>
          <p:cNvPicPr/>
          <p:nvPr/>
        </p:nvPicPr>
        <p:blipFill>
          <a:blip r:embed="rId4"/>
          <a:stretch/>
        </p:blipFill>
        <p:spPr>
          <a:xfrm>
            <a:off x="7756560" y="4987440"/>
            <a:ext cx="2572920" cy="957240"/>
          </a:xfrm>
          <a:prstGeom prst="rect">
            <a:avLst/>
          </a:prstGeom>
          <a:ln>
            <a:noFill/>
          </a:ln>
        </p:spPr>
      </p:pic>
      <p:pic>
        <p:nvPicPr>
          <p:cNvPr id="754" name="Picture 631"/>
          <p:cNvPicPr/>
          <p:nvPr/>
        </p:nvPicPr>
        <p:blipFill>
          <a:blip r:embed="rId5"/>
          <a:stretch/>
        </p:blipFill>
        <p:spPr>
          <a:xfrm>
            <a:off x="5916960" y="2690280"/>
            <a:ext cx="4285080" cy="748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756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also supports</a:t>
            </a:r>
            <a:endParaRPr lang="en-US" sz="2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Lists</a:t>
            </a:r>
            <a:endParaRPr lang="en-US" sz="2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Objects</a:t>
            </a:r>
            <a:endParaRPr lang="en-US" sz="2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Modules</a:t>
            </a:r>
            <a:endParaRPr lang="en-US" sz="2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Etc </a:t>
            </a:r>
            <a:endParaRPr lang="en-US" sz="2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more info, see the racket language manual [8]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758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Tail-call evaluation 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 racket, evaluation is done by recursively applying function to the tail of the input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759" name="Picture 758"/>
          <p:cNvPicPr/>
          <p:nvPr/>
        </p:nvPicPr>
        <p:blipFill>
          <a:blip r:embed="rId2"/>
          <a:stretch/>
        </p:blipFill>
        <p:spPr>
          <a:xfrm>
            <a:off x="1005840" y="2651760"/>
            <a:ext cx="3876480" cy="1771200"/>
          </a:xfrm>
          <a:prstGeom prst="rect">
            <a:avLst/>
          </a:prstGeom>
          <a:ln>
            <a:noFill/>
          </a:ln>
        </p:spPr>
      </p:pic>
      <p:pic>
        <p:nvPicPr>
          <p:cNvPr id="760" name="Picture 759"/>
          <p:cNvPicPr/>
          <p:nvPr/>
        </p:nvPicPr>
        <p:blipFill>
          <a:blip r:embed="rId3"/>
          <a:stretch/>
        </p:blipFill>
        <p:spPr>
          <a:xfrm>
            <a:off x="6016320" y="2560320"/>
            <a:ext cx="2761920" cy="137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762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8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Continuations (call-with-composable-continuation)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Allows us to capture the partial evaluation of a function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Similar to lambda expressions, except they can be dynamically defined</a:t>
            </a:r>
            <a:endParaRPr lang="en-US" sz="2800" b="0" strike="noStrike" spc="-1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Lends to </a:t>
            </a:r>
            <a:r>
              <a:rPr lang="en-US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dynamic evaluation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capabilities of racket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763" name="Picture 762"/>
          <p:cNvPicPr/>
          <p:nvPr/>
        </p:nvPicPr>
        <p:blipFill>
          <a:blip r:embed="rId2"/>
          <a:stretch/>
        </p:blipFill>
        <p:spPr>
          <a:xfrm>
            <a:off x="1164240" y="2570040"/>
            <a:ext cx="4505040" cy="1819080"/>
          </a:xfrm>
          <a:prstGeom prst="rect">
            <a:avLst/>
          </a:prstGeom>
          <a:ln>
            <a:noFill/>
          </a:ln>
        </p:spPr>
      </p:pic>
      <p:pic>
        <p:nvPicPr>
          <p:cNvPr id="764" name="Picture 763"/>
          <p:cNvPicPr/>
          <p:nvPr/>
        </p:nvPicPr>
        <p:blipFill>
          <a:blip r:embed="rId3"/>
          <a:stretch/>
        </p:blipFill>
        <p:spPr>
          <a:xfrm>
            <a:off x="6309360" y="2651760"/>
            <a:ext cx="2133360" cy="136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766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Macros (define-syntax-rule)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Binds a macro that matches a single pattern</a:t>
            </a:r>
            <a:endParaRPr lang="en-US" sz="2800" b="0" strike="noStrike" spc="-1">
              <a:latin typeface="Arial"/>
            </a:endParaRPr>
          </a:p>
          <a:p>
            <a:pPr marL="1080000" lvl="4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 form of </a:t>
            </a:r>
            <a:r>
              <a:rPr lang="en-US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pattern matching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767" name="Picture 766"/>
          <p:cNvPicPr/>
          <p:nvPr/>
        </p:nvPicPr>
        <p:blipFill>
          <a:blip r:embed="rId2"/>
          <a:stretch/>
        </p:blipFill>
        <p:spPr>
          <a:xfrm>
            <a:off x="1463040" y="2648880"/>
            <a:ext cx="3108960" cy="1100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48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Features / Strengths of Racket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769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Contracts (provide)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Makes “promises” about values that will be exported</a:t>
            </a:r>
            <a:endParaRPr lang="en-US" sz="2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  <p:pic>
        <p:nvPicPr>
          <p:cNvPr id="770" name="Picture 769"/>
          <p:cNvPicPr/>
          <p:nvPr/>
        </p:nvPicPr>
        <p:blipFill>
          <a:blip r:embed="rId2"/>
          <a:stretch/>
        </p:blipFill>
        <p:spPr>
          <a:xfrm>
            <a:off x="1188720" y="2564640"/>
            <a:ext cx="3847680" cy="1275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Main applications:</a:t>
            </a:r>
            <a:endParaRPr lang="en-US" sz="2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Language Development</a:t>
            </a:r>
            <a:endParaRPr lang="en-US" sz="2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Education</a:t>
            </a:r>
            <a:endParaRPr lang="en-US" sz="2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Web Development</a:t>
            </a:r>
            <a:endParaRPr lang="en-US" sz="2800" b="0" strike="noStrike" spc="-1">
              <a:latin typeface="Arial"/>
            </a:endParaRPr>
          </a:p>
          <a:p>
            <a:pPr marL="648000" lvl="2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Tools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74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previously mentioned, Racket is based on Scheme</a:t>
            </a:r>
            <a:endParaRPr lang="en-US" sz="28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Powerful functional programming features</a:t>
            </a:r>
            <a:endParaRPr lang="en-US" sz="20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seen in project one, functional programming provides an effective environment for language development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Not surprisingly, one of the main use cases of Racket is language development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Hackett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76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Hackett is a language similar to haskell written in Racket</a:t>
            </a:r>
            <a:endParaRPr lang="en-US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Hackett is a statically typed, pure, lazy, functional programming language in the Racket language ecosystem</a:t>
            </a:r>
            <a:endParaRPr lang="en-US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repo (which includes a demo) [5]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24" name="CustomShape 2"/>
          <p:cNvSpPr/>
          <p:nvPr/>
        </p:nvSpPr>
        <p:spPr>
          <a:xfrm>
            <a:off x="914400" y="1828800"/>
            <a:ext cx="8925480" cy="34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Traces its roots back to the PLT Group, founded by Matthias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Felleisen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1990s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PLT began producing educational material, and teaching high school students fundamentals of programming 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Originally offered material using the language “Scheme”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PLT quickly identified several challenges</a:t>
            </a:r>
            <a:endParaRPr lang="en-US" sz="1800" b="0" strike="noStrike" spc="-1" dirty="0">
              <a:latin typeface="Arial"/>
            </a:endParaRPr>
          </a:p>
          <a:p>
            <a:pPr marL="1200240" lvl="2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It’s impossible to teach the syntax of scheme, and then focus on the theory of programming within a short amount of time</a:t>
            </a:r>
            <a:endParaRPr lang="en-US" sz="1800" b="0" strike="noStrike" spc="-1" dirty="0">
              <a:latin typeface="Arial"/>
            </a:endParaRPr>
          </a:p>
          <a:p>
            <a:pPr marL="1200240" lvl="2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Professional-grade editors such as vi and emacs distract from the actual mission of teaching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Fractalide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78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Fractalide [6] is another open-source programming language written in Racket</a:t>
            </a:r>
            <a:endParaRPr lang="en-US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 interesting approach to designing a programming language which utilizes graphs as the basic language concepts</a:t>
            </a:r>
            <a:endParaRPr lang="en-US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Project makes use of the functional features of racket (e.g. tail-call optimization, etc)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CustomShape 1"/>
          <p:cNvSpPr/>
          <p:nvPr/>
        </p:nvSpPr>
        <p:spPr>
          <a:xfrm>
            <a:off x="2011680" y="27468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Applications: DrRacket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80" name="CustomShape 2"/>
          <p:cNvSpPr/>
          <p:nvPr/>
        </p:nvSpPr>
        <p:spPr>
          <a:xfrm>
            <a:off x="457560" y="2057760"/>
            <a:ext cx="10971000" cy="397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Some of the other features of racket we have discussed (GUI, OS support, etc) make it a feasible candidate for other applications</a:t>
            </a:r>
            <a:endParaRPr lang="en-US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 fact, Racket’s IDE (DrRacket [7]) was written in Racket </a:t>
            </a:r>
            <a:endParaRPr lang="en-US" sz="28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DrRacket includes all typical features of an IDE</a:t>
            </a:r>
            <a:endParaRPr lang="en-US" sz="28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endParaRPr lang="en-US" sz="20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Source highlighting</a:t>
            </a:r>
            <a:endParaRPr lang="en-US" sz="20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Library Support</a:t>
            </a:r>
            <a:endParaRPr lang="en-US" sz="20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ustomShape 1"/>
          <p:cNvSpPr/>
          <p:nvPr/>
        </p:nvSpPr>
        <p:spPr>
          <a:xfrm>
            <a:off x="1886040" y="205560"/>
            <a:ext cx="6365160" cy="12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Projects on GitHub</a:t>
            </a:r>
            <a:endParaRPr lang="en-US" sz="5400" b="0" strike="noStrike" spc="-1">
              <a:latin typeface="Arial"/>
            </a:endParaRPr>
          </a:p>
        </p:txBody>
      </p:sp>
      <p:pic>
        <p:nvPicPr>
          <p:cNvPr id="782" name="Picture 2"/>
          <p:cNvPicPr/>
          <p:nvPr/>
        </p:nvPicPr>
        <p:blipFill>
          <a:blip r:embed="rId2"/>
          <a:stretch/>
        </p:blipFill>
        <p:spPr>
          <a:xfrm>
            <a:off x="839880" y="1555200"/>
            <a:ext cx="4953600" cy="4211640"/>
          </a:xfrm>
          <a:prstGeom prst="rect">
            <a:avLst/>
          </a:prstGeom>
          <a:ln>
            <a:noFill/>
          </a:ln>
        </p:spPr>
      </p:pic>
      <p:pic>
        <p:nvPicPr>
          <p:cNvPr id="783" name="Picture 4"/>
          <p:cNvPicPr/>
          <p:nvPr/>
        </p:nvPicPr>
        <p:blipFill>
          <a:blip r:embed="rId3"/>
          <a:stretch/>
        </p:blipFill>
        <p:spPr>
          <a:xfrm>
            <a:off x="6556680" y="1513080"/>
            <a:ext cx="2636280" cy="433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CustomShape 1"/>
          <p:cNvSpPr/>
          <p:nvPr/>
        </p:nvSpPr>
        <p:spPr>
          <a:xfrm>
            <a:off x="2703960" y="205560"/>
            <a:ext cx="5547240" cy="12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Racket in Action</a:t>
            </a:r>
            <a:endParaRPr lang="en-US" sz="5400" b="0" strike="noStrike" spc="-1">
              <a:latin typeface="Arial"/>
            </a:endParaRPr>
          </a:p>
        </p:txBody>
      </p:sp>
      <p:pic>
        <p:nvPicPr>
          <p:cNvPr id="785" name="Picture 2"/>
          <p:cNvPicPr/>
          <p:nvPr/>
        </p:nvPicPr>
        <p:blipFill>
          <a:blip r:embed="rId2"/>
          <a:srcRect l="16170" t="11458" r="63475" b="13540"/>
          <a:stretch/>
        </p:blipFill>
        <p:spPr>
          <a:xfrm>
            <a:off x="918360" y="1523880"/>
            <a:ext cx="4473360" cy="4947120"/>
          </a:xfrm>
          <a:prstGeom prst="rect">
            <a:avLst/>
          </a:prstGeom>
          <a:ln>
            <a:noFill/>
          </a:ln>
          <a:effectLst>
            <a:outerShdw blurRad="292100" dist="139498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86" name="CustomShape 2"/>
          <p:cNvSpPr/>
          <p:nvPr/>
        </p:nvSpPr>
        <p:spPr>
          <a:xfrm>
            <a:off x="5591520" y="1552680"/>
            <a:ext cx="4752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108720">
              <a:lnSpc>
                <a:spcPct val="100000"/>
              </a:lnSpc>
              <a:spcBef>
                <a:spcPts val="1417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Demo projects:</a:t>
            </a:r>
            <a:endParaRPr lang="en-US" sz="2800" b="0" strike="noStrike" spc="-1">
              <a:latin typeface="Arial"/>
            </a:endParaRPr>
          </a:p>
          <a:p>
            <a:pPr marL="889200" lvl="1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Recursion</a:t>
            </a:r>
            <a:endParaRPr lang="en-US" sz="2800" b="0" strike="noStrike" spc="-1">
              <a:latin typeface="Arial"/>
            </a:endParaRPr>
          </a:p>
          <a:p>
            <a:pPr marL="889200" lvl="1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Web application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CustomShape 1"/>
          <p:cNvSpPr/>
          <p:nvPr/>
        </p:nvSpPr>
        <p:spPr>
          <a:xfrm>
            <a:off x="2703960" y="205560"/>
            <a:ext cx="6359400" cy="12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Conclusion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88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Open source and cross-platform support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Concise and full-featured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Libraries and Documentation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Interactive IDE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of Macros</a:t>
            </a:r>
            <a:endParaRPr lang="en-US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New language prototyping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CustomShape 1"/>
          <p:cNvSpPr/>
          <p:nvPr/>
        </p:nvSpPr>
        <p:spPr>
          <a:xfrm>
            <a:off x="1062360" y="159840"/>
            <a:ext cx="7764840" cy="23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References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90" name="CustomShape 2"/>
          <p:cNvSpPr/>
          <p:nvPr/>
        </p:nvSpPr>
        <p:spPr>
          <a:xfrm>
            <a:off x="747000" y="1351440"/>
            <a:ext cx="7637040" cy="522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[1] Felleisen, Matthias, et al. "The racket manifesto." </a:t>
            </a:r>
            <a:r>
              <a:rPr lang="en-US" sz="15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1st Summit on Advances in Programming Languages (SNAPL 2015)</a:t>
            </a: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. Schloss Dagstuhl-Leibniz-Zentrum fuer Informatik, 2015.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[2] Felleisen, Matthias, et al. "A programmable programming language." </a:t>
            </a:r>
            <a:r>
              <a:rPr lang="en-US" sz="15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Communications of the ACM</a:t>
            </a: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 61.3 (2018): 62-71.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[3] Findler, Robert Bruce, et al. "DrScheme: A programming environment for Scheme." </a:t>
            </a:r>
            <a:r>
              <a:rPr lang="en-US" sz="15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Journal of functional programming</a:t>
            </a: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 12.2 (2002): 159.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[4] </a:t>
            </a:r>
            <a:r>
              <a:rPr lang="de-DE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PLT. “PLT Scheme.” </a:t>
            </a:r>
            <a:r>
              <a:rPr lang="de-DE" sz="15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PLT Scheme</a:t>
            </a:r>
            <a:r>
              <a:rPr lang="de-DE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, PLT, 1 Apr. 2010, plt-scheme.org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[5] King, Alexis, Hacket Programming Language, GitHub repository, https://lexi-lambda.github.io/hackett/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[6] Mackenzie, Setwart, Fractalide, GitHub repository, https://github.com/fractalide/fractalide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[7] Findler, Robby, DrRacket, GitHub repository, https://github.com/racket/drracket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[8] Flatt, Matthew, “The Racket Guide”,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https://docs.racket-lang.org/guide/index.html</a:t>
            </a: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914400" y="1828800"/>
            <a:ext cx="8925480" cy="34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programmable programming language[2]: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PLT began developing their simplified dialect of Scheme in 1995: PLT Scheme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Simultaneously began developing an education focused IDE: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DrScheme</a:t>
            </a:r>
            <a:endParaRPr lang="en-US" sz="1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development on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DrScheme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(which was written in PLT Scheme) influenced the design of PLT Scheme.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727" name="Group 3"/>
          <p:cNvGrpSpPr/>
          <p:nvPr/>
        </p:nvGrpSpPr>
        <p:grpSpPr>
          <a:xfrm>
            <a:off x="8003520" y="3556800"/>
            <a:ext cx="1492200" cy="1085760"/>
            <a:chOff x="8003520" y="3556800"/>
            <a:chExt cx="1492200" cy="1085760"/>
          </a:xfrm>
        </p:grpSpPr>
        <p:pic>
          <p:nvPicPr>
            <p:cNvPr id="728" name="Picture 2" descr="[logo]"/>
            <p:cNvPicPr/>
            <p:nvPr/>
          </p:nvPicPr>
          <p:blipFill>
            <a:blip r:embed="rId2"/>
            <a:stretch/>
          </p:blipFill>
          <p:spPr>
            <a:xfrm>
              <a:off x="8236800" y="3556800"/>
              <a:ext cx="837000" cy="808560"/>
            </a:xfrm>
            <a:prstGeom prst="rect">
              <a:avLst/>
            </a:prstGeom>
            <a:ln>
              <a:noFill/>
            </a:ln>
            <a:effectLst>
              <a:outerShdw blurRad="292100" dist="139498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29" name="CustomShape 4"/>
            <p:cNvSpPr/>
            <p:nvPr/>
          </p:nvSpPr>
          <p:spPr>
            <a:xfrm>
              <a:off x="8003520" y="4400640"/>
              <a:ext cx="1492200" cy="241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PLT Scheme’s logo [4]</a:t>
              </a:r>
              <a:endParaRPr lang="en-US" sz="1000" b="0" strike="noStrike" spc="-1">
                <a:latin typeface="Arial"/>
              </a:endParaRPr>
            </a:p>
          </p:txBody>
        </p:sp>
      </p:grpSp>
      <p:grpSp>
        <p:nvGrpSpPr>
          <p:cNvPr id="730" name="Group 5"/>
          <p:cNvGrpSpPr/>
          <p:nvPr/>
        </p:nvGrpSpPr>
        <p:grpSpPr>
          <a:xfrm>
            <a:off x="4056840" y="3818880"/>
            <a:ext cx="3399120" cy="2962440"/>
            <a:chOff x="4056840" y="3818880"/>
            <a:chExt cx="3399120" cy="2962440"/>
          </a:xfrm>
        </p:grpSpPr>
        <p:pic>
          <p:nvPicPr>
            <p:cNvPr id="731" name="Picture 3"/>
            <p:cNvPicPr/>
            <p:nvPr/>
          </p:nvPicPr>
          <p:blipFill>
            <a:blip r:embed="rId3"/>
            <a:stretch/>
          </p:blipFill>
          <p:spPr>
            <a:xfrm>
              <a:off x="4056840" y="3818880"/>
              <a:ext cx="3399120" cy="2483280"/>
            </a:xfrm>
            <a:prstGeom prst="rect">
              <a:avLst/>
            </a:prstGeom>
            <a:ln>
              <a:noFill/>
            </a:ln>
            <a:effectLst>
              <a:outerShdw blurRad="292100" dist="139498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32" name="CustomShape 6"/>
            <p:cNvSpPr/>
            <p:nvPr/>
          </p:nvSpPr>
          <p:spPr>
            <a:xfrm>
              <a:off x="4988880" y="6387120"/>
              <a:ext cx="1784160" cy="394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Screenshot of DrScheme (Findler)[3]</a:t>
              </a:r>
              <a:endParaRPr lang="en-US" sz="1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CustomShape 1"/>
          <p:cNvSpPr/>
          <p:nvPr/>
        </p:nvSpPr>
        <p:spPr>
          <a:xfrm>
            <a:off x="1062360" y="159840"/>
            <a:ext cx="7765200" cy="238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History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34" name="CustomShape 2"/>
          <p:cNvSpPr/>
          <p:nvPr/>
        </p:nvSpPr>
        <p:spPr>
          <a:xfrm>
            <a:off x="914400" y="1828800"/>
            <a:ext cx="8925480" cy="34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285840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Rocket Manifesto[1]: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Scheme evolved over the course of 15 years. Was no longer focused only on education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Designers recognized the need to be able to represent meta-languages as first class citizens in PLT Scheme </a:t>
            </a:r>
            <a:endParaRPr lang="en-US" sz="1800" b="0" strike="noStrike" spc="-1">
              <a:latin typeface="Arial"/>
            </a:endParaRPr>
          </a:p>
          <a:p>
            <a:pPr marL="1200240" lvl="2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“"As Hudak puts it, “domain-specific languages are the ultimate abstractions.”“”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“By 2010, our dialect of Scheme had evolved so much that we renamed it to Racket  to let the world know that we had something different.”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PLT Scheme was Rebranded to Racket, DrScheme was rebranded to DrRacket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1062360" y="0"/>
            <a:ext cx="7979040" cy="156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770040" y="1570320"/>
            <a:ext cx="8925480" cy="528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“Racket” https://racket-lang.org/ (accessed Nov. 24, 2020)</a:t>
            </a:r>
            <a:endParaRPr lang="en-US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a stable programming language that has matured over time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- It is cross-platform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-	Windows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-	Linux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-	MacOS</a:t>
            </a:r>
            <a:endParaRPr lang="en-US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contains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- Package system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Package Manager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where you can install/update/remove a package and use the libraries provided</a:t>
            </a:r>
            <a:endParaRPr lang="en-US" sz="1800" b="0" strike="noStrike" spc="-1">
              <a:latin typeface="Arial"/>
            </a:endParaRPr>
          </a:p>
          <a:p>
            <a:pPr marL="1200240" lvl="2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raco pkg (raco pkg install, raco pkg update, raco pkg remove)</a:t>
            </a:r>
            <a:endParaRPr lang="en-US" sz="1800" b="0" strike="noStrike" spc="-1">
              <a:latin typeface="Arial"/>
            </a:endParaRPr>
          </a:p>
          <a:p>
            <a:pPr marL="743400" lvl="1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GUI Framework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Foreign Interface such as Ctype</a:t>
            </a:r>
            <a:endParaRPr lang="en-US" sz="1800" b="0" strike="noStrike" spc="-1">
              <a:latin typeface="Arial"/>
            </a:endParaRPr>
          </a:p>
          <a:p>
            <a:pPr marL="1200600" lvl="2" indent="-28476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ffi/unsafe library enables use of C-based APIs within Racket programs without having to write any new C code. </a:t>
            </a:r>
            <a:endParaRPr lang="en-US" sz="1800" b="0" strike="noStrike" spc="-1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CustomShape 1"/>
          <p:cNvSpPr/>
          <p:nvPr/>
        </p:nvSpPr>
        <p:spPr>
          <a:xfrm>
            <a:off x="1062360" y="159840"/>
            <a:ext cx="8284320" cy="142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38" name="CustomShape 2"/>
          <p:cNvSpPr/>
          <p:nvPr/>
        </p:nvSpPr>
        <p:spPr>
          <a:xfrm>
            <a:off x="770040" y="1699560"/>
            <a:ext cx="8925480" cy="482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has a rich language with an extensive set of libraries and tools. Not a “minimalist” language.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Web Applications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Database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Math &amp; Statistics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Network Libraries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Parsing Libraries</a:t>
            </a:r>
            <a:endParaRPr lang="en-US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Extensible &amp; Robust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Powerful Macros (Little and Big Macros)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Programmer can make domain-specific Languages or constructs with these macros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- Provides a Contract Guide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* High-Order Contracts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      * The Typed Contract Guide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CustomShape 1"/>
          <p:cNvSpPr/>
          <p:nvPr/>
        </p:nvSpPr>
        <p:spPr>
          <a:xfrm>
            <a:off x="1062360" y="159840"/>
            <a:ext cx="8062920" cy="16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40" name="CustomShape 2"/>
          <p:cNvSpPr/>
          <p:nvPr/>
        </p:nvSpPr>
        <p:spPr>
          <a:xfrm>
            <a:off x="1632960" y="2114280"/>
            <a:ext cx="8925480" cy="365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4000"/>
          </a:bodyPr>
          <a:lstStyle/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Documentation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Teaching Section</a:t>
            </a:r>
            <a:endParaRPr lang="en-US" sz="1800" b="0" strike="noStrike" spc="-1">
              <a:latin typeface="Arial"/>
            </a:endParaRPr>
          </a:p>
          <a:p>
            <a:pPr marL="1200240" lvl="2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design programs</a:t>
            </a:r>
            <a:endParaRPr lang="en-US" sz="1800" b="0" strike="noStrike" spc="-1">
              <a:latin typeface="Arial"/>
            </a:endParaRPr>
          </a:p>
          <a:p>
            <a:pPr marL="1200240" lvl="2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How to design languages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Tutorials</a:t>
            </a:r>
            <a:endParaRPr lang="en-US" sz="1800" b="0" strike="noStrike" spc="-1">
              <a:latin typeface="Arial"/>
            </a:endParaRPr>
          </a:p>
          <a:p>
            <a:pPr marL="1200240" lvl="2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Examples of simple Racket programming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US" sz="1800" b="0" strike="noStrike" spc="-1">
              <a:latin typeface="Arial"/>
            </a:endParaRPr>
          </a:p>
          <a:p>
            <a:pPr marL="1200240" lvl="2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i.e. Simple barcode reader /writer, QR-Code Writer and Reader, Spreadsheet read/Writer etc.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Several other Libraries </a:t>
            </a:r>
            <a:endParaRPr lang="en-US" sz="1800" b="0" strike="noStrike" spc="-1">
              <a:latin typeface="Arial"/>
            </a:endParaRPr>
          </a:p>
          <a:p>
            <a:pPr marL="1200240" lvl="2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Network, Parsing, GUI, Data Structures, Chess, Databases etc.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CustomShape 1"/>
          <p:cNvSpPr/>
          <p:nvPr/>
        </p:nvSpPr>
        <p:spPr>
          <a:xfrm>
            <a:off x="1062360" y="159840"/>
            <a:ext cx="8395200" cy="165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Main Characteristics and main Strengths of Racket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42" name="CustomShape 2"/>
          <p:cNvSpPr/>
          <p:nvPr/>
        </p:nvSpPr>
        <p:spPr>
          <a:xfrm>
            <a:off x="1632960" y="2354400"/>
            <a:ext cx="8925480" cy="365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0000"/>
          </a:bodyPr>
          <a:lstStyle/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supports Major Editors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VIM Integration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EMACS Integration</a:t>
            </a:r>
            <a:endParaRPr lang="en-US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Inspired by other Integrated Development Environments (IDE)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It comes with its own IDE, Dr. Racket.</a:t>
            </a:r>
            <a:endParaRPr lang="en-US" sz="1800" b="0" strike="noStrike" spc="-1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Community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endParaRPr lang="en-US" sz="1800" b="0" strike="noStrike" spc="-1">
              <a:latin typeface="Arial"/>
            </a:endParaRPr>
          </a:p>
          <a:p>
            <a:pPr marL="1200240" lvl="2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Continued Racket development via Github</a:t>
            </a:r>
            <a:endParaRPr lang="en-US" sz="1800" b="0" strike="noStrike" spc="-1">
              <a:latin typeface="Arial"/>
            </a:endParaRPr>
          </a:p>
          <a:p>
            <a:pPr marL="1657440" lvl="3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Issues, Bugs etc.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Mailing Community</a:t>
            </a:r>
            <a:endParaRPr lang="en-US" sz="1800" b="0" strike="noStrike" spc="-1">
              <a:latin typeface="Arial"/>
            </a:endParaRPr>
          </a:p>
          <a:p>
            <a:pPr marL="743040" lvl="1" indent="-28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Twitter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CustomShape 1"/>
          <p:cNvSpPr/>
          <p:nvPr/>
        </p:nvSpPr>
        <p:spPr>
          <a:xfrm>
            <a:off x="2011680" y="274680"/>
            <a:ext cx="7765200" cy="16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5400" b="0" strike="noStrike" spc="-1">
                <a:solidFill>
                  <a:srgbClr val="4F81BD"/>
                </a:solidFill>
                <a:latin typeface="Trebuchet MS"/>
                <a:ea typeface="DejaVu Sans"/>
              </a:rPr>
              <a:t>The Racket Language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744" name="CustomShape 2"/>
          <p:cNvSpPr/>
          <p:nvPr/>
        </p:nvSpPr>
        <p:spPr>
          <a:xfrm>
            <a:off x="457560" y="2057760"/>
            <a:ext cx="10971360" cy="39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7000"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Racket is multi-paradigm, but is best known for its functional programming capabilities</a:t>
            </a:r>
            <a:endParaRPr lang="en-US" sz="26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Contains all standard features of a programming language</a:t>
            </a:r>
            <a:endParaRPr lang="en-US" sz="26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Familiar built-in datatypes</a:t>
            </a:r>
            <a:endParaRPr lang="en-US" sz="26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User-defined datatypes</a:t>
            </a:r>
            <a:endParaRPr lang="en-US" sz="26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Iteration (for loops, sequences)</a:t>
            </a:r>
            <a:endParaRPr lang="en-US" sz="26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I/O</a:t>
            </a:r>
            <a:endParaRPr lang="en-US" sz="26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512</TotalTime>
  <Words>1325</Words>
  <Application>Microsoft Office PowerPoint</Application>
  <PresentationFormat>Widescreen</PresentationFormat>
  <Paragraphs>170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Arial</vt:lpstr>
      <vt:lpstr>Symbol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 for Software Security</dc:title>
  <dc:subject/>
  <dc:creator>Nosenko, Alex@EMSA</dc:creator>
  <dc:description/>
  <cp:lastModifiedBy>Mackey, Steven S</cp:lastModifiedBy>
  <cp:revision>88</cp:revision>
  <dcterms:created xsi:type="dcterms:W3CDTF">2020-11-18T06:40:48Z</dcterms:created>
  <dcterms:modified xsi:type="dcterms:W3CDTF">2020-12-10T10:17:04Z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20</vt:i4>
  </property>
</Properties>
</file>