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0.png" ContentType="image/png"/>
  <Override PartName="/ppt/media/image11.png" ContentType="image/png"/>
  <Override PartName="/ppt/media/image12.png" ContentType="image/png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6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7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6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2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1506960" y="240444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1506960" y="4050720"/>
            <a:ext cx="7765200" cy="24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933480" y="4381560"/>
            <a:ext cx="2057400" cy="188136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be either a value or a function call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747" name="Picture 624_1" descr=""/>
          <p:cNvPicPr/>
          <p:nvPr/>
        </p:nvPicPr>
        <p:blipFill>
          <a:blip r:embed="rId1"/>
          <a:stretch/>
        </p:blipFill>
        <p:spPr>
          <a:xfrm>
            <a:off x="2834640" y="3108960"/>
            <a:ext cx="5286240" cy="295200"/>
          </a:xfrm>
          <a:prstGeom prst="rect">
            <a:avLst/>
          </a:prstGeom>
          <a:ln>
            <a:noFill/>
          </a:ln>
        </p:spPr>
      </p:pic>
      <p:pic>
        <p:nvPicPr>
          <p:cNvPr id="748" name="Picture 625_1" descr=""/>
          <p:cNvPicPr/>
          <p:nvPr/>
        </p:nvPicPr>
        <p:blipFill>
          <a:blip r:embed="rId2"/>
          <a:stretch/>
        </p:blipFill>
        <p:spPr>
          <a:xfrm>
            <a:off x="3566160" y="4297680"/>
            <a:ext cx="3831480" cy="64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50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programmability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lexically scoped (lexical closure)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51" name="Picture 628" descr=""/>
          <p:cNvPicPr/>
          <p:nvPr/>
        </p:nvPicPr>
        <p:blipFill>
          <a:blip r:embed="rId1"/>
          <a:stretch/>
        </p:blipFill>
        <p:spPr>
          <a:xfrm>
            <a:off x="1584360" y="2701800"/>
            <a:ext cx="3548160" cy="1216440"/>
          </a:xfrm>
          <a:prstGeom prst="rect">
            <a:avLst/>
          </a:prstGeom>
          <a:ln>
            <a:noFill/>
          </a:ln>
        </p:spPr>
      </p:pic>
      <p:pic>
        <p:nvPicPr>
          <p:cNvPr id="752" name="Picture 629" descr=""/>
          <p:cNvPicPr/>
          <p:nvPr/>
        </p:nvPicPr>
        <p:blipFill>
          <a:blip r:embed="rId2"/>
          <a:stretch/>
        </p:blipFill>
        <p:spPr>
          <a:xfrm>
            <a:off x="1554480" y="4572000"/>
            <a:ext cx="6127200" cy="1371240"/>
          </a:xfrm>
          <a:prstGeom prst="rect">
            <a:avLst/>
          </a:prstGeom>
          <a:ln>
            <a:noFill/>
          </a:ln>
        </p:spPr>
      </p:pic>
      <p:pic>
        <p:nvPicPr>
          <p:cNvPr id="753" name="Picture 630" descr=""/>
          <p:cNvPicPr/>
          <p:nvPr/>
        </p:nvPicPr>
        <p:blipFill>
          <a:blip r:embed="rId3"/>
          <a:stretch/>
        </p:blipFill>
        <p:spPr>
          <a:xfrm>
            <a:off x="7756560" y="4987440"/>
            <a:ext cx="2572920" cy="957240"/>
          </a:xfrm>
          <a:prstGeom prst="rect">
            <a:avLst/>
          </a:prstGeom>
          <a:ln>
            <a:noFill/>
          </a:ln>
        </p:spPr>
      </p:pic>
      <p:pic>
        <p:nvPicPr>
          <p:cNvPr id="754" name="Picture 631" descr=""/>
          <p:cNvPicPr/>
          <p:nvPr/>
        </p:nvPicPr>
        <p:blipFill>
          <a:blip r:embed="rId4"/>
          <a:stretch/>
        </p:blipFill>
        <p:spPr>
          <a:xfrm>
            <a:off x="5916960" y="2690280"/>
            <a:ext cx="4285080" cy="74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5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Etc 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more info, see the racket language manual [8]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58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59" name="" descr=""/>
          <p:cNvPicPr/>
          <p:nvPr/>
        </p:nvPicPr>
        <p:blipFill>
          <a:blip r:embed="rId1"/>
          <a:stretch/>
        </p:blipFill>
        <p:spPr>
          <a:xfrm>
            <a:off x="1005840" y="2651760"/>
            <a:ext cx="3876480" cy="1771200"/>
          </a:xfrm>
          <a:prstGeom prst="rect">
            <a:avLst/>
          </a:prstGeom>
          <a:ln>
            <a:noFill/>
          </a:ln>
        </p:spPr>
      </p:pic>
      <p:pic>
        <p:nvPicPr>
          <p:cNvPr id="760" name="" descr=""/>
          <p:cNvPicPr/>
          <p:nvPr/>
        </p:nvPicPr>
        <p:blipFill>
          <a:blip r:embed="rId2"/>
          <a:stretch/>
        </p:blipFill>
        <p:spPr>
          <a:xfrm>
            <a:off x="6016320" y="2560320"/>
            <a:ext cx="2761920" cy="137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Continuations (call-with-composable-continuation)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Allows us to capture the partial evaluation of a function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lambda expressions, except they can be dynamically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defined</a:t>
            </a:r>
            <a:endParaRPr b="0" lang="en-US" sz="28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Lends to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dynamic evaluation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capabilities of racket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63" name="" descr=""/>
          <p:cNvPicPr/>
          <p:nvPr/>
        </p:nvPicPr>
        <p:blipFill>
          <a:blip r:embed="rId1"/>
          <a:stretch/>
        </p:blipFill>
        <p:spPr>
          <a:xfrm>
            <a:off x="1164240" y="2570040"/>
            <a:ext cx="4505040" cy="1819080"/>
          </a:xfrm>
          <a:prstGeom prst="rect">
            <a:avLst/>
          </a:prstGeom>
          <a:ln>
            <a:noFill/>
          </a:ln>
        </p:spPr>
      </p:pic>
      <p:pic>
        <p:nvPicPr>
          <p:cNvPr id="764" name="" descr=""/>
          <p:cNvPicPr/>
          <p:nvPr/>
        </p:nvPicPr>
        <p:blipFill>
          <a:blip r:embed="rId2"/>
          <a:stretch/>
        </p:blipFill>
        <p:spPr>
          <a:xfrm>
            <a:off x="6309360" y="2651760"/>
            <a:ext cx="2133360" cy="136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Macros (define-syntax-rule)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Binds a macro that matches a single pattern</a:t>
            </a:r>
            <a:endParaRPr b="0" lang="en-US" sz="28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form of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pattern matching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67" name="" descr=""/>
          <p:cNvPicPr/>
          <p:nvPr/>
        </p:nvPicPr>
        <p:blipFill>
          <a:blip r:embed="rId1"/>
          <a:stretch/>
        </p:blipFill>
        <p:spPr>
          <a:xfrm>
            <a:off x="1463040" y="2648880"/>
            <a:ext cx="3108960" cy="110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9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Contracts (provide)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Makes “promises” about values that will be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exported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70" name="" descr=""/>
          <p:cNvPicPr/>
          <p:nvPr/>
        </p:nvPicPr>
        <p:blipFill>
          <a:blip r:embed="rId1"/>
          <a:stretch/>
        </p:blipFill>
        <p:spPr>
          <a:xfrm>
            <a:off x="1188720" y="2564640"/>
            <a:ext cx="3847680" cy="127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6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8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80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1886040" y="205560"/>
            <a:ext cx="6365160" cy="12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Projects on GitHub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782" name="Picture 2" descr=""/>
          <p:cNvPicPr/>
          <p:nvPr/>
        </p:nvPicPr>
        <p:blipFill>
          <a:blip r:embed="rId1"/>
          <a:stretch/>
        </p:blipFill>
        <p:spPr>
          <a:xfrm>
            <a:off x="839880" y="1555200"/>
            <a:ext cx="4953600" cy="4211640"/>
          </a:xfrm>
          <a:prstGeom prst="rect">
            <a:avLst/>
          </a:prstGeom>
          <a:ln>
            <a:noFill/>
          </a:ln>
        </p:spPr>
      </p:pic>
      <p:pic>
        <p:nvPicPr>
          <p:cNvPr id="783" name="Picture 4" descr=""/>
          <p:cNvPicPr/>
          <p:nvPr/>
        </p:nvPicPr>
        <p:blipFill>
          <a:blip r:embed="rId2"/>
          <a:stretch/>
        </p:blipFill>
        <p:spPr>
          <a:xfrm>
            <a:off x="6556680" y="1513080"/>
            <a:ext cx="2636280" cy="433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CustomShape 1"/>
          <p:cNvSpPr/>
          <p:nvPr/>
        </p:nvSpPr>
        <p:spPr>
          <a:xfrm>
            <a:off x="2703960" y="205560"/>
            <a:ext cx="5547240" cy="12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in Action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785" name="Picture 2" descr=""/>
          <p:cNvPicPr/>
          <p:nvPr/>
        </p:nvPicPr>
        <p:blipFill>
          <a:blip r:embed="rId1"/>
          <a:srcRect l="16170" t="11458" r="63475" b="13540"/>
          <a:stretch/>
        </p:blipFill>
        <p:spPr>
          <a:xfrm>
            <a:off x="918360" y="1523880"/>
            <a:ext cx="4473360" cy="49471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786" name="CustomShape 2"/>
          <p:cNvSpPr/>
          <p:nvPr/>
        </p:nvSpPr>
        <p:spPr>
          <a:xfrm>
            <a:off x="5591520" y="1552680"/>
            <a:ext cx="4752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Demo projects:</a:t>
            </a:r>
            <a:endParaRPr b="0" lang="en-US" sz="2800" spc="-1" strike="noStrike">
              <a:latin typeface="Arial"/>
            </a:endParaRPr>
          </a:p>
          <a:p>
            <a:pPr lvl="1" marL="8892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  <a:endParaRPr b="0" lang="en-US" sz="2800" spc="-1" strike="noStrike">
              <a:latin typeface="Arial"/>
            </a:endParaRPr>
          </a:p>
          <a:p>
            <a:pPr lvl="1" marL="8892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application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/>
          <p:nvPr/>
        </p:nvSpPr>
        <p:spPr>
          <a:xfrm>
            <a:off x="2703960" y="205560"/>
            <a:ext cx="6359400" cy="12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Conclusion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88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and cross-platform support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New language prototyping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CustomShape 1"/>
          <p:cNvSpPr/>
          <p:nvPr/>
        </p:nvSpPr>
        <p:spPr>
          <a:xfrm>
            <a:off x="1062360" y="159840"/>
            <a:ext cx="7764840" cy="23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90" name="CustomShape 2"/>
          <p:cNvSpPr/>
          <p:nvPr/>
        </p:nvSpPr>
        <p:spPr>
          <a:xfrm>
            <a:off x="747000" y="1351440"/>
            <a:ext cx="7637040" cy="52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b="0" i="1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[8] Flatt, Matthew, “The Racket Guide”,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https://docs.racket-lang.org/guide/index.html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developing its own simplified dialect of Scheme: PLT Scheme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27" name="Group 3"/>
          <p:cNvGrpSpPr/>
          <p:nvPr/>
        </p:nvGrpSpPr>
        <p:grpSpPr>
          <a:xfrm>
            <a:off x="8003520" y="3556800"/>
            <a:ext cx="1492200" cy="1085760"/>
            <a:chOff x="8003520" y="3556800"/>
            <a:chExt cx="1492200" cy="1085760"/>
          </a:xfrm>
        </p:grpSpPr>
        <p:pic>
          <p:nvPicPr>
            <p:cNvPr id="728" name="Picture 2" descr="[logo]"/>
            <p:cNvPicPr/>
            <p:nvPr/>
          </p:nvPicPr>
          <p:blipFill>
            <a:blip r:embed="rId1"/>
            <a:stretch/>
          </p:blipFill>
          <p:spPr>
            <a:xfrm>
              <a:off x="8236800" y="3556800"/>
              <a:ext cx="837000" cy="808560"/>
            </a:xfrm>
            <a:prstGeom prst="rect">
              <a:avLst/>
            </a:prstGeom>
            <a:ln>
              <a:noFill/>
            </a:ln>
            <a:effectLst>
              <a:outerShdw algn="tl" blurRad="292100" dir="2700000" dist="139498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29" name="CustomShape 4"/>
            <p:cNvSpPr/>
            <p:nvPr/>
          </p:nvSpPr>
          <p:spPr>
            <a:xfrm>
              <a:off x="8003520" y="4400640"/>
              <a:ext cx="149220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730" name="Group 5"/>
          <p:cNvGrpSpPr/>
          <p:nvPr/>
        </p:nvGrpSpPr>
        <p:grpSpPr>
          <a:xfrm>
            <a:off x="4056840" y="3818880"/>
            <a:ext cx="3399120" cy="2962440"/>
            <a:chOff x="4056840" y="3818880"/>
            <a:chExt cx="3399120" cy="2962440"/>
          </a:xfrm>
        </p:grpSpPr>
        <p:pic>
          <p:nvPicPr>
            <p:cNvPr id="731" name="Picture 3" descr=""/>
            <p:cNvPicPr/>
            <p:nvPr/>
          </p:nvPicPr>
          <p:blipFill>
            <a:blip r:embed="rId2"/>
            <a:stretch/>
          </p:blipFill>
          <p:spPr>
            <a:xfrm>
              <a:off x="4056840" y="3818880"/>
              <a:ext cx="3399120" cy="2483280"/>
            </a:xfrm>
            <a:prstGeom prst="rect">
              <a:avLst/>
            </a:prstGeom>
            <a:ln>
              <a:noFill/>
            </a:ln>
            <a:effectLst>
              <a:outerShdw algn="tl" blurRad="292100" dir="2700000" dist="139498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32" name="CustomShape 6"/>
            <p:cNvSpPr/>
            <p:nvPr/>
          </p:nvSpPr>
          <p:spPr>
            <a:xfrm>
              <a:off x="4988880" y="6387120"/>
              <a:ext cx="178416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4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"As Hudak puts it, “domain-specific languages are the ultimate abstractions.”“”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2010, our dialect of Scheme had evolved so much that we renamed it to Racket  to let the world know that we had something different.”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1062360" y="0"/>
            <a:ext cx="7979040" cy="15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770040" y="1570320"/>
            <a:ext cx="892548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Racket” https://racket-lang.org/ (accessed Nov. 24, 2020)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MacOS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raco pkg (raco pkg install, raco pkg update, raco pkg remove)</a:t>
            </a:r>
            <a:endParaRPr b="0" lang="en-US" sz="1800" spc="-1" strike="noStrike">
              <a:latin typeface="Arial"/>
            </a:endParaRPr>
          </a:p>
          <a:p>
            <a:pPr lvl="1" marL="74340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Foreign Interface such as Ctype</a:t>
            </a:r>
            <a:endParaRPr b="0" lang="en-US" sz="1800" spc="-1" strike="noStrike">
              <a:latin typeface="Arial"/>
            </a:endParaRPr>
          </a:p>
          <a:p>
            <a:pPr lvl="2" marL="120060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b="0" lang="en-US" sz="18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stomShape 1"/>
          <p:cNvSpPr/>
          <p:nvPr/>
        </p:nvSpPr>
        <p:spPr>
          <a:xfrm>
            <a:off x="1062360" y="159840"/>
            <a:ext cx="82843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8" name="CustomShape 2"/>
          <p:cNvSpPr/>
          <p:nvPr/>
        </p:nvSpPr>
        <p:spPr>
          <a:xfrm>
            <a:off x="770040" y="1699560"/>
            <a:ext cx="892548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has a rich language with an extensive set of libraries and tools. Not a “minimalist” language.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ustomShape 1"/>
          <p:cNvSpPr/>
          <p:nvPr/>
        </p:nvSpPr>
        <p:spPr>
          <a:xfrm>
            <a:off x="1062360" y="159840"/>
            <a:ext cx="8062920" cy="16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0" name="CustomShape 2"/>
          <p:cNvSpPr/>
          <p:nvPr/>
        </p:nvSpPr>
        <p:spPr>
          <a:xfrm>
            <a:off x="1632960" y="2114280"/>
            <a:ext cx="8925480" cy="36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 Simple barcode reader /writer, QR-Code Writer and Reader, Spreadsheet read/Writer etc.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Several other Libraries 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Network, Parsing, GUI, Data Structures, Chess, Databases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CustomShape 1"/>
          <p:cNvSpPr/>
          <p:nvPr/>
        </p:nvSpPr>
        <p:spPr>
          <a:xfrm>
            <a:off x="1062360" y="159840"/>
            <a:ext cx="8395200" cy="16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2" name="CustomShape 2"/>
          <p:cNvSpPr/>
          <p:nvPr/>
        </p:nvSpPr>
        <p:spPr>
          <a:xfrm>
            <a:off x="1632960" y="2354400"/>
            <a:ext cx="8925480" cy="36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Continued Racket development via Github</a:t>
            </a:r>
            <a:endParaRPr b="0" lang="en-US" sz="1800" spc="-1" strike="noStrike">
              <a:latin typeface="Arial"/>
            </a:endParaRPr>
          </a:p>
          <a:p>
            <a:pPr lvl="3" marL="16574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for its functional programming capabilities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Contains all standard features of a programming language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Familiar built-in datatypes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User-defined datatypes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Iteration (for loops, sequences)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I/O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</TotalTime>
  <Application>LibreOffice/6.4.6.2$Linux_X86_64 LibreOffice_project/40$Build-2</Application>
  <Words>1166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2020-12-09T15:35:31Z</dcterms:modified>
  <cp:revision>87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