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png" ContentType="image/png"/>
  <Override PartName="/ppt/media/image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55-J.+Understand+how+escape+characters+are+interpreted+when+strings+are+loaded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11-J.+Perform+any+string+modifications+before+validation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STR04-J.+Use+compatible+character+encodings+when+communicating+string+data+between+JVM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14-J.+Do+not+trust+the+contents+of+hidden+form+field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54-J.+Prevent+LDAP+injection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CSC 201 Section 3, Team 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Alex Nosenko - ??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Jeffrey Byrnes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NUM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Nitin Nath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Steven Mackey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IDS55-J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https://wiki.sei.cmu.edu/confluence/display/java/IDS55-J.+Understand+how+escape+characters+are+interpreted+when+strings+are+loaded</a:t>
            </a: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Understand how escape characters are interpreted when strings are loaded.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Incorrect use of escape characters in string inputs can result in misinterpretation and potential corruption of data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When there is a '\' followed by t or r or n or b then you need to escape the sequence with an additional \ (backslash) otherwise the java compiler will see it as</a:t>
            </a:r>
            <a:br/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a special character i.e newline or tab or backspace etc.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838080" y="1806120"/>
          <a:ext cx="5181120" cy="358920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358956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Splitter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Interpreted as backspace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Fails to split on word boundaries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private final String WORDS = "\b";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String[] splitWords(String input)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Pattern.compile(WORDS);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String[] input_array = pattern.split(input);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input_array;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Table 3"/>
          <p:cNvGraphicFramePr/>
          <p:nvPr/>
        </p:nvGraphicFramePr>
        <p:xfrm>
          <a:off x="6172200" y="2148840"/>
          <a:ext cx="5181120" cy="292032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292068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Splitter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Interpreted as two chars, '\' and 'b'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Correctly splits on word boundaries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private final String WORDS = "\\b";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String[] split(String input){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Pattern.compile(WORDS);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String[] input_array = pattern.split(input);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input_array;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NUM08-J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NUM08-J.+Check+floating-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point+inputs+for+exceptional+values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Check floating-point inputs for exceptional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(infinity, -infinity, NaN) values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Failure to detect and handle exceptional values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can cause unexpected and inconsistent program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execution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After accepting double or float values from user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input, write handlers for the cases of exceptional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values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86960" y="2011680"/>
            <a:ext cx="4333680" cy="32954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286680" y="1779480"/>
            <a:ext cx="4228920" cy="443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NUM09-J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https://wiki.sei.cmu.edu/confluence/display/java/NUM09-J.+Do+not+use+floating-point+variables+as+loop+counters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Don’t use floating point variables as loop counters (loop counter – formally defined in rule, intuitively, it is a variable controlling the execution of a loop)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Due to lack of precision, floats are sometimes given a binary value that closely approximates the intended value. A result of this is that exact comparisons may not always be accurate, and, if used as a loop counter, could result in unintended behavior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Express the loop controlling logic in integers, or some other non-approximated data type (e.g. char) as appropriate for problems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22960" y="1920240"/>
            <a:ext cx="3933360" cy="9046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7130880" y="1838520"/>
            <a:ext cx="3933360" cy="9046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636480" y="4480560"/>
            <a:ext cx="5124240" cy="713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7132320" y="4480560"/>
            <a:ext cx="4028760" cy="8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NUM53-J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https://wiki.sei.cmu.edu/confluence/display/java/NUM53-J.+Use+the+strictfp+modifier+for+floating-point+calculation+consistency+across+platforms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Use the strictfp modifier for floating-point calculation consistency across platforms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Java allows platforms with extended floating point support to make use of such, so some platforms have access to a superset of floating point representations compared to what is available via Java’s primitive types. Thus, the same code will behave differently on different platforms (due to floating point architecture)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Prefix a class, method or interface with the strictfp modifier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40080" y="1591200"/>
            <a:ext cx="7515000" cy="11520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69080" y="3200400"/>
            <a:ext cx="7486200" cy="107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31520" y="1623240"/>
            <a:ext cx="5076360" cy="28573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189840" y="1554480"/>
            <a:ext cx="505728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SEC06-J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not rely on the default automatic signature verification provided by URLClassLoader and java.util.jar”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URLClassLoader and java.util.jar load classes from external sources. Integrity checks are performed on the JAR, but authenticity is not verified (IE, the PKI chain is not followed).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 malicious third party (Man in the middle) could inject code that passes integrity checks, but is not the code you thought you were running.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One of the following: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Check the JARs manually at runtime with jarsigner -verify signed-updates-jar-file.jar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Programatically follow the PKI certficate chain until you hit a trusted cert (Or reject the code if no cert found).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IDS11-J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https://wiki.sei.cmu.edu/confluence/display/java/IDS11-J.+Perform+any+string+modifications+before+validation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Perform string modifications before validation.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Do not correct a string after validation as it will cause the first check to not detect an HTML tag. In this case such as &lt;scr!ipt&gt; therefore the tag &lt;script&gt; went undetected the first time.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After the first validation if the script tag is modified to be correct then now the tag &lt;script&gt; is valid in HTML which essentially went undetected during validation.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SEC06-J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3" name="Picture 2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671560" y="1854360"/>
            <a:ext cx="6848280" cy="45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SEC07-J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superclass's getPermissions() method when writing a custom class loader”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BACKGROUND: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Java allows classes to be loaded into the JVM at runtime. Java provides default class loaders which developers may need to extend for their use case. The “getpermissions” method in a class loader returns the permissions context that the loaded class then runs 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If a developer extends a default class loader, and overrides the “getpermissions()” method, the developer may fail to call the superclass’s “getpermissions()”, effectively sidestepping system level policy.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The permissions returned by the custom class loader may be more permissive than the system level policy, thereby giving the loaded class greater permissions than intended.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Call the superclass’s “getpermissions()” and then append to that list any required permissions.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SEC07-J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768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protected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CodeSource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cs)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Note how we are building an entirely new PermissionCollection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Effectively sidestepping the system's policy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Allow exit from the VM anytime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add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RuntimePermission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"exitVM"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pc;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67404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protected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CodeSource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cs)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We get the super class's permissions.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We are building off of the system's policy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=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super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(cs);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Allow exit from the VM anytime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add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RuntimePermission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"exitVM"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pc;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SEC56-J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Do not serialize direct handles to system resources”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BACKGROUND: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Java allows objects to be serialized into a bytestream which can be loaded dynamically.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Serialized system resources may be maliciously modified out of band (IE man in the middle, or modified on disk). Unless the bytestream is sealed and signed.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Example: A serialized file would be recreated with the serialized path. That path may be modified to point to a malicious file.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One of the following: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Do not implement serializable (Basically don’t allow your object to be serialized at all).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- Mark resource handles as transient (transient classes will be serialized using default values).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SEC56-J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57680" y="2200320"/>
            <a:ext cx="57243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This can be modified when serialized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f 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);   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674040" y="2200320"/>
            <a:ext cx="5312160" cy="1612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  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When serialized, File f will equal "new File();"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transient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f 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6674040" y="4580280"/>
            <a:ext cx="5312160" cy="1673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  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When serialized, File f will equal "new File();"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transient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f  = 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b="0" lang="en-US" sz="1050" spc="-1" strike="noStrike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b="0" lang="en-US" sz="1050" spc="-1" strike="noStrike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); 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8828280" y="407340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Do not let untrusted code misuse privileges of callback methods”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Always running callbacks with a fixed set of permissions would allow malicious callbacks to be run with those permissions.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Hypothetically, if we assigned elevated privileges to a callback invoker, then malicious callbacks will run with those elevated permissions. 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Do not invoke callbacks with elevated permissions. Require the callbacks themselves to acquire the necessary permissions.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  <a:ea typeface="DejaVu Sans"/>
              </a:rPr>
              <a:t>SEC57-J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768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perform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Note how we are invoking the callback in a privileged context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AccessController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doPrivileged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US" sz="1050" spc="-1" strike="noStrike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PrivilegedAction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&lt;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&gt;()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run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  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potentially_malicious_callback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callMethod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7404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perform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Not invoked with any privileged context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Principle of least privilege being applied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6a9955"/>
                </a:solidFill>
                <a:latin typeface="Consolas"/>
                <a:ea typeface="DejaVu Sans"/>
              </a:rPr>
              <a:t>// If callback needs privileges it will acquire them itself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050" spc="-1" strike="noStrike">
                <a:solidFill>
                  <a:srgbClr val="9cdcfe"/>
                </a:solidFill>
                <a:latin typeface="Consolas"/>
                <a:ea typeface="DejaVu Sans"/>
              </a:rPr>
              <a:t>potentially_malicious_callback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US" sz="1050" spc="-1" strike="noStrike">
                <a:solidFill>
                  <a:srgbClr val="dcdcaa"/>
                </a:solidFill>
                <a:latin typeface="Consolas"/>
                <a:ea typeface="DejaVu Sans"/>
              </a:rPr>
              <a:t>callMethod</a:t>
            </a: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6013440" y="1825560"/>
          <a:ext cx="5181120" cy="419904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419940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java.text.Normalizer.Form;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java.util.regex.Matcher;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java.util.regex.Pattern;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TagFilter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String filterString(String str)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 = Normalizer.normalize(str, Form.NFKC);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Replaces all noncharacter code points with Unicode U+FFFD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 = s.replaceAll("[\\p{Cn}]", "\uFFFD");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Validate input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Pattern.compile("&lt;script&gt;");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 matcher = pattern.matcher(s);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if (matcher.find())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throw new IllegalArgumentException("Invalid input");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s;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void main(String[] args)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"\uFDEF" is a non-character code point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maliciousInput = "&lt;scr" + "\uFDEF" + "ipt&gt;";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 = filterString(maliciousInput);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s = &lt;scr?ipt&gt;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3"/>
          <p:cNvGraphicFramePr/>
          <p:nvPr/>
        </p:nvGraphicFramePr>
        <p:xfrm>
          <a:off x="539640" y="1825560"/>
          <a:ext cx="5181120" cy="409860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4098960">
                <a:tc>
                  <a:txBody>
                    <a:bodyPr lIns="52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java.text.Normalizer.Form;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java.util.regex.Matcher;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java.util.regex.Pattern;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TagFilter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String filterString(String str)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 = Normalizer.normalize(str, Form.NFKC);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Validate input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 pattern = Pattern.compile("&lt;script&gt;");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 matcher = pattern.matcher(s);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if (matcher.find())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throw new IllegalArgumentException("Invalid input");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Deletes noncharacter code points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 = s.replaceAll("[\\p{Cn}]", "");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return s;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static void main(String[] args)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"\uFDEF" is a noncharacter code point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maliciousInput = "&lt;scr" + "\uFDEF" + "ipt&gt;";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sb = filterString(maliciousInput);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sb = "&lt;script&gt;"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5220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7640" y="1517040"/>
            <a:ext cx="1135296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DS13-J (Deprecated moved to STR04-J)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https://wiki.sei.cmu.edu/confluence/display/java/STR04-J.+Use+compatible+character+encodings+when+communicating+string+data+between+JVMs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 Use compatible character encodings when communicating string data between JVMs. (Java Virtual Machines)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Incompatible encoding of strings can result in corrupted data when communicating between JVMs. This is data integrity violation.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Be sure to encode the data the same way and not make any assumptions (be explicit) in how the data is encoded when sending data between JVMs.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838080" y="2167200"/>
          <a:ext cx="10515240" cy="366804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3668400">
                <a:tc>
                  <a:txBody>
                    <a:bodyPr lIns="1058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FileInputStream fis = null;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try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 = new FileInputStream("SomeFile");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DataInputStream dis = new DataInputStream(fis);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byte[] data = new byte[1024];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dis.readFully(data);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String result = new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String(data);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String result = new String(data, "UTF-16LE");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catch (IOException x)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Handle error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finally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if (fis != null)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try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fis.close();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catch (IOException x)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// Forward to handler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1058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47840" y="2012040"/>
            <a:ext cx="11531880" cy="39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IDS14-J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https://wiki.sei.cmu.edu/confluence/display/java/IDS14-J.+Do+not+trust+the+contents+of+hidden+form+fields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Both the hidden and visible forms need to be sanitized or checked.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In this case if the hidden form field is not checked for strings that are sensitive HTML then</a:t>
            </a:r>
            <a:br/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user can be directed to an unexpected website or witness an unexpected result.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: Check the Hidden form field as well as the Visible Form field for sensitive or manipulative strings that can cause issues in HTML.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914760"/>
            <a:ext cx="5000760" cy="61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class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SampleServlet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extends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HttpServlet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doGet(HttpServletRequest request, HttpServletResponse response)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IOException, ServletException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response.setContentType(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"text/html"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PrintWriter out = response.getWriter();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"&lt;html&gt;"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visible = request.getParameter(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"visible"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hidden = request.getParameter(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"hidden"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if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(visible !=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null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|| hidden !=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null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"Visible 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 sanitize(visible));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"&lt;br&gt;Hidden 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 sanitize(hidden));        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Hidden variable sanitized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else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"&lt;p&gt;"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"&lt;form action=\""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"SampleServlet\" 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"method=POST&gt;"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"&lt;input type=text size=20 name=visible&gt;"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"&lt;br&gt;"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"&lt;input type=hidden name=hidden value=\'a benign value\'&gt;"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"&lt;input type=submit&gt;"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  <a:ea typeface="DejaVu Sans"/>
              </a:rPr>
              <a:t>"&lt;/form&gt;"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doPost(HttpServletRequest request, HttpServletResponse response)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IOException, ServletException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doGet(request, response);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Filter the specified message string for characters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that are sensitive in HTML.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  <a:ea typeface="DejaVu Sans"/>
              </a:rPr>
              <a:t>static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sanitize(String message)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  <a:ea typeface="DejaVu Sans"/>
              </a:rPr>
              <a:t>// ...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25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IDS54-J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https://wiki.sei.cmu.edu/confluence/display/java/IDS54-J.+Prevent+LDAP+injection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Prevent LDAP injection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It is important to not allow LDAP injection since doing so will grant user access privileges that the user should not have access to.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Perform validation on the username and password entered by user against the whitelist.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183680"/>
            <a:ext cx="518076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String userSN = "S*"; // Invalid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String userPassword = "*"; // Invalid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class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LDAPInjection {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private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searchRecord(String userSN, String userPassword)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NamingException {       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Hashtable&lt;String, String&gt;  env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Hashtable&lt;String, String&gt;();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env.put(Context.INITIAL_CONTEXT_FACTORY,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"com.sun.jndi.ldap.LdapCtxFactory"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try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DirContext dctx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InitialDirContext(env);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SearchControls sc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SearchControls();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String[] attributeFilter = {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"cn"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,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"mail"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sc.setReturningAttributes(attributeFilter);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sc.setSearchScope(SearchControls.SUBTREE_SCOPE);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base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"dc=example,dc=com"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The following resolves to (&amp;(sn=S*)(userPassword=*))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filter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"(&amp;(sn="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userSN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")(userPassword="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userPassword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"))"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NamingEnumeration&lt;?&gt; results = dctx.search(base, filter, sc);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while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(results.hasMore())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SearchResult sr = (SearchResult) results.next();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Attributes attrs = (Attributes) sr.getAttributes();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Attribute attr = (Attribute) attrs.get(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"cn"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System.out.println(attr);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attr = (Attribute) attrs.get(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"mail"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System.out.println(attr);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   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dctx.close();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catch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(NamingException 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b="0" lang="en-US" sz="1000" spc="-1" strike="noStrike">
                <a:solidFill>
                  <a:srgbClr val="008200"/>
                </a:solidFill>
                <a:latin typeface="Consolas"/>
                <a:ea typeface="DejaVu Sans"/>
              </a:rPr>
              <a:t>// Forward to handler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917400" y="1485360"/>
            <a:ext cx="550080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sc.setSearchScope(SearchControls.SUBTREE_SCOPE);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base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"dc=example,dc=com"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if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(!userSN.matches(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"[\\w\\s]*"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 || !userPassword.matches(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"[\\w]*"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throw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IllegalArgumentException(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"Invalid input"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               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filter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"(&amp;(sn = 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userSN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")(userPassword="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+ userPassword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  <a:ea typeface="DejaVu Sans"/>
              </a:rPr>
              <a:t>"))"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2020-11-07T06:13:36Z</dcterms:created>
  <dc:creator>Nathan</dc:creator>
  <dc:description/>
  <dc:language>en-US</dc:language>
  <cp:lastModifiedBy/>
  <dcterms:modified xsi:type="dcterms:W3CDTF">2020-11-16T14:56:40Z</dcterms:modified>
  <cp:revision>19</cp:revision>
  <dc:subject/>
  <dc:title>Project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