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11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10.png" ContentType="image/png"/>
  <Override PartName="/ppt/media/image8.png" ContentType="image/png"/>
  <Override PartName="/ppt/media/image11.png" ContentType="image/png"/>
  <Override PartName="/ppt/media/image9.png" ContentType="image/png"/>
  <Override PartName="/ppt/media/image2.png" ContentType="image/png"/>
  <Override PartName="/ppt/media/image7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outline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tlin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outline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tlin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iki.sei.cmu.edu/confluence/display/java/IDS55-J.+Understand+how+escape+characters+are+interpreted+when+strings+are+loaded" TargetMode="External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iki.sei.cmu.edu/confluence/display/java/IDS11-J.+Perform+any+string+modifications+before+validation" TargetMode="External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iki.sei.cmu.edu/confluence/display/java/STR04-J.+Use+compatible+character+encodings+when+communicating+string+data+between+JVMs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iki.sei.cmu.edu/confluence/display/java/IDS14-J.+Do+not+trust+the+contents+of+hidden+form+fields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iki.sei.cmu.edu/confluence/display/java/IDS54-J.+Prevent+LDAP+injection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Project 2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5000"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CSC 201 Section 3, Team 4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Alex Nosenko - ??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Jeffrey Byrnes - ??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Nitin Nath -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IDS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Steven Mackey -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SEC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455040" y="1610640"/>
            <a:ext cx="11281680" cy="3978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IDS55-J</a:t>
            </a:r>
            <a:br/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https://wiki.sei.cmu.edu/confluence/display/java/IDS55-J.+Understand+how+escape+characters+are+interpreted+when+strings+are+loaded</a:t>
            </a:r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WHAT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Understand how escape characters are interpreted when strings are loaded.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WHY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Incorrect use of escape characters in string inputs can result in misinterpretation and potential corruption of data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HOW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When there is a '\' followed by t or r or n or b then you need to escape the sequence with an additional \ (backslash) otherwise the java compiler will see it as</a:t>
            </a:r>
            <a:br/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a special character i.e newline or tab or backspace etc.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IDS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38" name="Table 2"/>
          <p:cNvGraphicFramePr/>
          <p:nvPr/>
        </p:nvGraphicFramePr>
        <p:xfrm>
          <a:off x="838080" y="1806120"/>
          <a:ext cx="5181120" cy="3589200"/>
        </p:xfrm>
        <a:graphic>
          <a:graphicData uri="http://schemas.openxmlformats.org/drawingml/2006/table">
            <a:tbl>
              <a:tblPr/>
              <a:tblGrid>
                <a:gridCol w="5181480"/>
              </a:tblGrid>
              <a:tr h="3589560">
                <a:tc>
                  <a:txBody>
                    <a:bodyPr lIns="52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public class Splitter {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// Interpreted as backspace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// Fails to split on word boundaries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private final String WORDS = "\b";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public String[] splitWords(String input) {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Pattern pattern = Pattern.compile(WORDS);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String[] input_array = pattern.split(input);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return input_array;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}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}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5220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139" name="Table 3"/>
          <p:cNvGraphicFramePr/>
          <p:nvPr/>
        </p:nvGraphicFramePr>
        <p:xfrm>
          <a:off x="6172200" y="2148840"/>
          <a:ext cx="5181120" cy="2920320"/>
        </p:xfrm>
        <a:graphic>
          <a:graphicData uri="http://schemas.openxmlformats.org/drawingml/2006/table">
            <a:tbl>
              <a:tblPr/>
              <a:tblGrid>
                <a:gridCol w="5181480"/>
              </a:tblGrid>
              <a:tr h="2920680">
                <a:tc>
                  <a:txBody>
                    <a:bodyPr lIns="52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public class Splitter {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// Interpreted as two chars, '\' and 'b'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// Correctly splits on word boundaries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private final String WORDS = "\\b";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public String[] split(String input){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Pattern pattern = Pattern.compile(WORDS);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String[] input_array = pattern.split(input);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return input_array;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}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}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52200" marR="91440"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NUM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3280" y="1780200"/>
            <a:ext cx="11616480" cy="3978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NUM08-J</a:t>
            </a:r>
            <a:br/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</a:rPr>
              <a:t>https://wiki.sei.cmu.edu/confluence/display/java/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</a:rPr>
              <a:t>NUM08-J.+Check+floating-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</a:rPr>
              <a:t>point+inputs+for+exceptional+values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WHAT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Check floating-point inputs for exceptional 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(infinity, -infinity, NaN) values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WHY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Failure to detect and handle exceptional values 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can cause unexpected and inconsistent program 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execution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HOW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After accepting double or float values from user 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input, write handlers for the cases of exceptional 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values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NUM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786960" y="2011680"/>
            <a:ext cx="4333680" cy="329544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6286680" y="1779480"/>
            <a:ext cx="4228920" cy="443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NUM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3280" y="1780200"/>
            <a:ext cx="11616480" cy="3978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NUM09-J</a:t>
            </a:r>
            <a:br/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</a:rPr>
              <a:t>https://wiki.sei.cmu.edu/confluence/display/java/NUM09-J.+Do+not+use+floating-point+variables+as+loop+counters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WHAT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Don’t use floating point variables as loop counters (loop counter – formally defined in rule, intuitively, it is a variable controlling the execution of a loop)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WHY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Due to lack of precision, floats are sometimes given a binary value that closely approximates the intended value. A result of this is that exact comparisons may not always be accurate, and, if used as a loop counter, could result in unintended behavior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HOW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Express the loop controlling logic in integers, or some other non-approximated data type (e.g. char) as appropriate for problems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NUM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822960" y="1920240"/>
            <a:ext cx="3933360" cy="90468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7130880" y="1838520"/>
            <a:ext cx="3933360" cy="90468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3"/>
          <a:stretch/>
        </p:blipFill>
        <p:spPr>
          <a:xfrm>
            <a:off x="636480" y="4480560"/>
            <a:ext cx="5124240" cy="71388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4"/>
          <a:stretch/>
        </p:blipFill>
        <p:spPr>
          <a:xfrm>
            <a:off x="7132320" y="4480560"/>
            <a:ext cx="4028760" cy="89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NUM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3280" y="1780200"/>
            <a:ext cx="11616480" cy="3978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NUM53-J</a:t>
            </a:r>
            <a:br/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</a:rPr>
              <a:t>https://wiki.sei.cmu.edu/confluence/display/java/NUM53-J.+Use+the+strictfp+modifier+for+floating-point+calculation+consistency+across+platforms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WHAT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Use the strictfp modifier for floating-point calculation consistency across platforms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WHY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Java allows platforms with extended floating point support to make use of such, so some platforms have access to a superset of floating point representations compared to what is available via Java’s primitive types. Thus, the same code will behave differently on different platforms (due to floating point architecture)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HOW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Prefix a class, method or interface with the strictfp modifier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NUM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640080" y="1591200"/>
            <a:ext cx="7515000" cy="115200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469080" y="3200400"/>
            <a:ext cx="7486200" cy="107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NUM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731520" y="1623240"/>
            <a:ext cx="5076360" cy="285732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6189840" y="1554480"/>
            <a:ext cx="5057280" cy="281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SEC06-J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5040" y="1610640"/>
            <a:ext cx="11281680" cy="3978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 not rely on the default automatic signature verification provided by URLClassLoader and java.util.jar”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WHAT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URLClassLoader and java.util.jar load classes from external sources. Integrity checks are performed on the JAR, but authenticity is not verified (IE, the PKI chain is not followed).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WHY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A malicious third party (Man in the middle) could inject code that passes integrity checks, but is not the code you thought you were running.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HOW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One of the following: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- Check the JARs manually at runtime with jarsigner -verify signed-updates-jar-file.jar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- Programatically follow the PKI certficate chain until you hit a trusted cert (Or reject the code if no cert found).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3280" y="1780200"/>
            <a:ext cx="11616480" cy="3978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IDS11-J</a:t>
            </a:r>
            <a:br/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https://wiki.sei.cmu.edu/confluence/display/java/IDS11-J.+Perform+any+string+modifications+before+validation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WHAT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Perform string modifications before validation.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WHY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Do not correct a string after validation as it will cause the first check to not detect an HTML tag. In this case such as &lt;scr!ipt&gt; therefore the tag &lt;script&gt; went undetected the first time.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HOW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After the first validation if the script tag is modified to be correct then now the tag &lt;script&gt; is valid in HTML which essentially went undetected during validation.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SEC06-J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163" name="Picture 2" descr="A picture containing 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2671560" y="1854360"/>
            <a:ext cx="6848280" cy="452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222222"/>
                </a:solidFill>
                <a:latin typeface="Arial"/>
                <a:ea typeface="DejaVu Sans"/>
              </a:rPr>
              <a:t>SEC07-J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5040" y="1610640"/>
            <a:ext cx="11281680" cy="3978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 the superclass's getPermissions() method when writing a custom class loader”</a:t>
            </a:r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BACKGROUND: 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Java allows classes to be loaded into the JVM at runtime. Java provides default class loaders which developers may need to extend for their use case. The “getpermissions” method in a class loader returns the permissions context that the loaded class then runs in.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WHAT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If a developer extends a default class loader, and overrides the “getpermissions()” method, the developer may fail to call the superclass’s “getpermissions()”, effectively sidestepping system level policy.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WHY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The permissions returned by the custom class loader may be more permissive than the system level policy, thereby giving the loaded class greater permissions than intended.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HOW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Call the superclass’s “getpermissions()” and then append to that list any required permissions.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222222"/>
                </a:solidFill>
                <a:latin typeface="Arial"/>
                <a:ea typeface="DejaVu Sans"/>
              </a:rPr>
              <a:t>SEC07-J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57680" y="2200320"/>
            <a:ext cx="5312160" cy="40532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protected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PermissionCollection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dcdcaa"/>
                </a:solidFill>
                <a:latin typeface="Consolas"/>
                <a:ea typeface="DejaVu Sans"/>
              </a:rPr>
              <a:t>getPermissions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(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CodeSource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cs) {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b="0" lang="en-US" sz="1050" spc="-1" strike="noStrike">
                <a:solidFill>
                  <a:srgbClr val="6a9955"/>
                </a:solidFill>
                <a:latin typeface="Consolas"/>
                <a:ea typeface="DejaVu Sans"/>
              </a:rPr>
              <a:t>// Note how we are building an entirely new PermissionCollection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b="0" lang="en-US" sz="1050" spc="-1" strike="noStrike">
                <a:solidFill>
                  <a:srgbClr val="6a9955"/>
                </a:solidFill>
                <a:latin typeface="Consolas"/>
                <a:ea typeface="DejaVu Sans"/>
              </a:rPr>
              <a:t>// Effectively sidestepping the system's policy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PermissionCollection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9cdcfe"/>
                </a:solidFill>
                <a:latin typeface="Consolas"/>
                <a:ea typeface="DejaVu Sans"/>
              </a:rPr>
              <a:t>pc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= </a:t>
            </a:r>
            <a:r>
              <a:rPr b="0" lang="en-US" sz="1050" spc="-1" strike="noStrike">
                <a:solidFill>
                  <a:srgbClr val="c586c0"/>
                </a:solidFill>
                <a:latin typeface="Consolas"/>
                <a:ea typeface="DejaVu Sans"/>
              </a:rPr>
              <a:t>new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dcdcaa"/>
                </a:solidFill>
                <a:latin typeface="Consolas"/>
                <a:ea typeface="DejaVu Sans"/>
              </a:rPr>
              <a:t>Permissions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();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b="0" lang="en-US" sz="1050" spc="-1" strike="noStrike">
                <a:solidFill>
                  <a:srgbClr val="6a9955"/>
                </a:solidFill>
                <a:latin typeface="Consolas"/>
                <a:ea typeface="DejaVu Sans"/>
              </a:rPr>
              <a:t>// Allow exit from the VM anytime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b="0" lang="en-US" sz="1050" spc="-1" strike="noStrike">
                <a:solidFill>
                  <a:srgbClr val="9cdcfe"/>
                </a:solidFill>
                <a:latin typeface="Consolas"/>
                <a:ea typeface="DejaVu Sans"/>
              </a:rPr>
              <a:t>pc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.</a:t>
            </a:r>
            <a:r>
              <a:rPr b="0" lang="en-US" sz="1050" spc="-1" strike="noStrike">
                <a:solidFill>
                  <a:srgbClr val="dcdcaa"/>
                </a:solidFill>
                <a:latin typeface="Consolas"/>
                <a:ea typeface="DejaVu Sans"/>
              </a:rPr>
              <a:t>add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(</a:t>
            </a:r>
            <a:r>
              <a:rPr b="0" lang="en-US" sz="1050" spc="-1" strike="noStrike">
                <a:solidFill>
                  <a:srgbClr val="c586c0"/>
                </a:solidFill>
                <a:latin typeface="Consolas"/>
                <a:ea typeface="DejaVu Sans"/>
              </a:rPr>
              <a:t>new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dcdcaa"/>
                </a:solidFill>
                <a:latin typeface="Consolas"/>
                <a:ea typeface="DejaVu Sans"/>
              </a:rPr>
              <a:t>RuntimePermission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(</a:t>
            </a:r>
            <a:r>
              <a:rPr b="0" lang="en-US" sz="1050" spc="-1" strike="noStrike">
                <a:solidFill>
                  <a:srgbClr val="ce9178"/>
                </a:solidFill>
                <a:latin typeface="Consolas"/>
                <a:ea typeface="DejaVu Sans"/>
              </a:rPr>
              <a:t>"exitVM"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));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b="0" lang="en-US" sz="1050" spc="-1" strike="noStrike">
                <a:solidFill>
                  <a:srgbClr val="c586c0"/>
                </a:solidFill>
                <a:latin typeface="Consolas"/>
                <a:ea typeface="DejaVu Sans"/>
              </a:rPr>
              <a:t>return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pc;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}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576480" y="1828440"/>
            <a:ext cx="2236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Good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6674040" y="2200320"/>
            <a:ext cx="5312160" cy="40532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protected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PermissionCollection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dcdcaa"/>
                </a:solidFill>
                <a:latin typeface="Consolas"/>
                <a:ea typeface="DejaVu Sans"/>
              </a:rPr>
              <a:t>getPermissions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(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CodeSource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cs) {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b="0" lang="en-US" sz="1050" spc="-1" strike="noStrike">
                <a:solidFill>
                  <a:srgbClr val="6a9955"/>
                </a:solidFill>
                <a:latin typeface="Consolas"/>
                <a:ea typeface="DejaVu Sans"/>
              </a:rPr>
              <a:t>// We get the super class's permissions. 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b="0" lang="en-US" sz="1050" spc="-1" strike="noStrike">
                <a:solidFill>
                  <a:srgbClr val="6a9955"/>
                </a:solidFill>
                <a:latin typeface="Consolas"/>
                <a:ea typeface="DejaVu Sans"/>
              </a:rPr>
              <a:t>// We are building off of the system's policy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PermissionCollection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9cdcfe"/>
                </a:solidFill>
                <a:latin typeface="Consolas"/>
                <a:ea typeface="DejaVu Sans"/>
              </a:rPr>
              <a:t>pc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= </a:t>
            </a: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super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.</a:t>
            </a:r>
            <a:r>
              <a:rPr b="0" lang="en-US" sz="1050" spc="-1" strike="noStrike">
                <a:solidFill>
                  <a:srgbClr val="dcdcaa"/>
                </a:solidFill>
                <a:latin typeface="Consolas"/>
                <a:ea typeface="DejaVu Sans"/>
              </a:rPr>
              <a:t>getPermissions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(cs);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b="0" lang="en-US" sz="1050" spc="-1" strike="noStrike">
                <a:solidFill>
                  <a:srgbClr val="6a9955"/>
                </a:solidFill>
                <a:latin typeface="Consolas"/>
                <a:ea typeface="DejaVu Sans"/>
              </a:rPr>
              <a:t>// Allow exit from the VM anytime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b="0" lang="en-US" sz="1050" spc="-1" strike="noStrike">
                <a:solidFill>
                  <a:srgbClr val="9cdcfe"/>
                </a:solidFill>
                <a:latin typeface="Consolas"/>
                <a:ea typeface="DejaVu Sans"/>
              </a:rPr>
              <a:t>pc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.</a:t>
            </a:r>
            <a:r>
              <a:rPr b="0" lang="en-US" sz="1050" spc="-1" strike="noStrike">
                <a:solidFill>
                  <a:srgbClr val="dcdcaa"/>
                </a:solidFill>
                <a:latin typeface="Consolas"/>
                <a:ea typeface="DejaVu Sans"/>
              </a:rPr>
              <a:t>add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(</a:t>
            </a:r>
            <a:r>
              <a:rPr b="0" lang="en-US" sz="1050" spc="-1" strike="noStrike">
                <a:solidFill>
                  <a:srgbClr val="c586c0"/>
                </a:solidFill>
                <a:latin typeface="Consolas"/>
                <a:ea typeface="DejaVu Sans"/>
              </a:rPr>
              <a:t>new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dcdcaa"/>
                </a:solidFill>
                <a:latin typeface="Consolas"/>
                <a:ea typeface="DejaVu Sans"/>
              </a:rPr>
              <a:t>RuntimePermission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(</a:t>
            </a:r>
            <a:r>
              <a:rPr b="0" lang="en-US" sz="1050" spc="-1" strike="noStrike">
                <a:solidFill>
                  <a:srgbClr val="ce9178"/>
                </a:solidFill>
                <a:latin typeface="Consolas"/>
                <a:ea typeface="DejaVu Sans"/>
              </a:rPr>
              <a:t>"exitVM"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));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b="0" lang="en-US" sz="1050" spc="-1" strike="noStrike">
                <a:solidFill>
                  <a:srgbClr val="c586c0"/>
                </a:solidFill>
                <a:latin typeface="Consolas"/>
                <a:ea typeface="DejaVu Sans"/>
              </a:rPr>
              <a:t>return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pc;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}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58680" y="1828440"/>
            <a:ext cx="2236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222222"/>
                </a:solidFill>
                <a:latin typeface="Arial"/>
                <a:ea typeface="DejaVu Sans"/>
              </a:rPr>
              <a:t>SEC56-J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55040" y="1610640"/>
            <a:ext cx="11281680" cy="3978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Do not serialize direct handles to system resources”</a:t>
            </a:r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BACKGROUND: 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Java allows objects to be serialized into a bytestream which can be loaded dynamically.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WHAT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Serialized system resources may be maliciously modified out of band (IE man in the middle, or modified on disk). Unless the bytestream is sealed and signed.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WHY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Example: A serialized file would be recreated with the serialized path. That path may be modified to point to a malicious file.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HOW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One of the following: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- Do not implement serializable (Basically don’t allow your object to be serialized at all).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- Mark resource handles as transient (transient classes will be serialized using default values).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222222"/>
                </a:solidFill>
                <a:latin typeface="Arial"/>
                <a:ea typeface="DejaVu Sans"/>
              </a:rPr>
              <a:t>SEC56-J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57680" y="2200320"/>
            <a:ext cx="5724360" cy="40532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final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class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Ser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implements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Serializable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{  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File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9cdcfe"/>
                </a:solidFill>
                <a:latin typeface="Consolas"/>
                <a:ea typeface="DejaVu Sans"/>
              </a:rPr>
              <a:t>f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;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public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dcdcaa"/>
                </a:solidFill>
                <a:latin typeface="Consolas"/>
                <a:ea typeface="DejaVu Sans"/>
              </a:rPr>
              <a:t>Ser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() </a:t>
            </a: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throws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FileNotFoundException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{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6a9955"/>
                </a:solidFill>
                <a:latin typeface="Consolas"/>
                <a:ea typeface="DejaVu Sans"/>
              </a:rPr>
              <a:t>    </a:t>
            </a:r>
            <a:r>
              <a:rPr b="0" lang="en-US" sz="1050" spc="-1" strike="noStrike">
                <a:solidFill>
                  <a:srgbClr val="6a9955"/>
                </a:solidFill>
                <a:latin typeface="Consolas"/>
                <a:ea typeface="DejaVu Sans"/>
              </a:rPr>
              <a:t>// This can be modified when serialized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  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f  = </a:t>
            </a:r>
            <a:r>
              <a:rPr b="0" lang="en-US" sz="1050" spc="-1" strike="noStrike">
                <a:solidFill>
                  <a:srgbClr val="c586c0"/>
                </a:solidFill>
                <a:latin typeface="Consolas"/>
                <a:ea typeface="DejaVu Sans"/>
              </a:rPr>
              <a:t>new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dcdcaa"/>
                </a:solidFill>
                <a:latin typeface="Consolas"/>
                <a:ea typeface="DejaVu Sans"/>
              </a:rPr>
              <a:t>File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(</a:t>
            </a:r>
            <a:r>
              <a:rPr b="0" lang="en-US" sz="1050" spc="-1" strike="noStrike">
                <a:solidFill>
                  <a:srgbClr val="ce9178"/>
                </a:solidFill>
                <a:latin typeface="Consolas"/>
                <a:ea typeface="DejaVu Sans"/>
              </a:rPr>
              <a:t>"c:</a:t>
            </a:r>
            <a:r>
              <a:rPr b="0" lang="en-US" sz="1050" spc="-1" strike="noStrike">
                <a:solidFill>
                  <a:srgbClr val="d7ba7d"/>
                </a:solidFill>
                <a:latin typeface="Consolas"/>
                <a:ea typeface="DejaVu Sans"/>
              </a:rPr>
              <a:t>\\</a:t>
            </a:r>
            <a:r>
              <a:rPr b="0" lang="en-US" sz="1050" spc="-1" strike="noStrike">
                <a:solidFill>
                  <a:srgbClr val="ce9178"/>
                </a:solidFill>
                <a:latin typeface="Consolas"/>
                <a:ea typeface="DejaVu Sans"/>
              </a:rPr>
              <a:t>filepath</a:t>
            </a:r>
            <a:r>
              <a:rPr b="0" lang="en-US" sz="1050" spc="-1" strike="noStrike">
                <a:solidFill>
                  <a:srgbClr val="d7ba7d"/>
                </a:solidFill>
                <a:latin typeface="Consolas"/>
                <a:ea typeface="DejaVu Sans"/>
              </a:rPr>
              <a:t>\\</a:t>
            </a:r>
            <a:r>
              <a:rPr b="0" lang="en-US" sz="1050" spc="-1" strike="noStrike">
                <a:solidFill>
                  <a:srgbClr val="ce9178"/>
                </a:solidFill>
                <a:latin typeface="Consolas"/>
                <a:ea typeface="DejaVu Sans"/>
              </a:rPr>
              <a:t>filename"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);   } 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}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6576480" y="1828440"/>
            <a:ext cx="2236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Good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6674040" y="2200320"/>
            <a:ext cx="5312160" cy="16120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final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class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Ser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implements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Serializable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{    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  </a:t>
            </a:r>
            <a:r>
              <a:rPr b="0" lang="en-US" sz="1050" spc="-1" strike="noStrike">
                <a:solidFill>
                  <a:srgbClr val="6a9955"/>
                </a:solidFill>
                <a:latin typeface="Consolas"/>
                <a:ea typeface="DejaVu Sans"/>
              </a:rPr>
              <a:t>// When serialized, File f will equal "new File();"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  </a:t>
            </a: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transient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File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9cdcfe"/>
                </a:solidFill>
                <a:latin typeface="Consolas"/>
                <a:ea typeface="DejaVu Sans"/>
              </a:rPr>
              <a:t>f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;  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  </a:t>
            </a: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public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dcdcaa"/>
                </a:solidFill>
                <a:latin typeface="Consolas"/>
                <a:ea typeface="DejaVu Sans"/>
              </a:rPr>
              <a:t>Ser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() </a:t>
            </a: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throws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FileNotFoundException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{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      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f  = </a:t>
            </a:r>
            <a:r>
              <a:rPr b="0" lang="en-US" sz="1050" spc="-1" strike="noStrike">
                <a:solidFill>
                  <a:srgbClr val="c586c0"/>
                </a:solidFill>
                <a:latin typeface="Consolas"/>
                <a:ea typeface="DejaVu Sans"/>
              </a:rPr>
              <a:t>new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dcdcaa"/>
                </a:solidFill>
                <a:latin typeface="Consolas"/>
                <a:ea typeface="DejaVu Sans"/>
              </a:rPr>
              <a:t>File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(</a:t>
            </a:r>
            <a:r>
              <a:rPr b="0" lang="en-US" sz="1050" spc="-1" strike="noStrike">
                <a:solidFill>
                  <a:srgbClr val="ce9178"/>
                </a:solidFill>
                <a:latin typeface="Consolas"/>
                <a:ea typeface="DejaVu Sans"/>
              </a:rPr>
              <a:t>"c:</a:t>
            </a:r>
            <a:r>
              <a:rPr b="0" lang="en-US" sz="1050" spc="-1" strike="noStrike">
                <a:solidFill>
                  <a:srgbClr val="d7ba7d"/>
                </a:solidFill>
                <a:latin typeface="Consolas"/>
                <a:ea typeface="DejaVu Sans"/>
              </a:rPr>
              <a:t>\\</a:t>
            </a:r>
            <a:r>
              <a:rPr b="0" lang="en-US" sz="1050" spc="-1" strike="noStrike">
                <a:solidFill>
                  <a:srgbClr val="ce9178"/>
                </a:solidFill>
                <a:latin typeface="Consolas"/>
                <a:ea typeface="DejaVu Sans"/>
              </a:rPr>
              <a:t>filepath</a:t>
            </a:r>
            <a:r>
              <a:rPr b="0" lang="en-US" sz="1050" spc="-1" strike="noStrike">
                <a:solidFill>
                  <a:srgbClr val="d7ba7d"/>
                </a:solidFill>
                <a:latin typeface="Consolas"/>
                <a:ea typeface="DejaVu Sans"/>
              </a:rPr>
              <a:t>\\</a:t>
            </a:r>
            <a:r>
              <a:rPr b="0" lang="en-US" sz="1050" spc="-1" strike="noStrike">
                <a:solidFill>
                  <a:srgbClr val="ce9178"/>
                </a:solidFill>
                <a:latin typeface="Consolas"/>
                <a:ea typeface="DejaVu Sans"/>
              </a:rPr>
              <a:t>filename"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);  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  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} 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}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58680" y="1828440"/>
            <a:ext cx="2236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6674040" y="4580280"/>
            <a:ext cx="5312160" cy="1673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final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class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Ser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implements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Serializable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{    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  </a:t>
            </a:r>
            <a:r>
              <a:rPr b="0" lang="en-US" sz="1050" spc="-1" strike="noStrike">
                <a:solidFill>
                  <a:srgbClr val="6a9955"/>
                </a:solidFill>
                <a:latin typeface="Consolas"/>
                <a:ea typeface="DejaVu Sans"/>
              </a:rPr>
              <a:t>// When serialized, File f will equal "new File();"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  </a:t>
            </a: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transient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File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9cdcfe"/>
                </a:solidFill>
                <a:latin typeface="Consolas"/>
                <a:ea typeface="DejaVu Sans"/>
              </a:rPr>
              <a:t>f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;  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  </a:t>
            </a: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public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dcdcaa"/>
                </a:solidFill>
                <a:latin typeface="Consolas"/>
                <a:ea typeface="DejaVu Sans"/>
              </a:rPr>
              <a:t>Ser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() </a:t>
            </a: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throws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FileNotFoundException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{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      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f  = </a:t>
            </a:r>
            <a:r>
              <a:rPr b="0" lang="en-US" sz="1050" spc="-1" strike="noStrike">
                <a:solidFill>
                  <a:srgbClr val="c586c0"/>
                </a:solidFill>
                <a:latin typeface="Consolas"/>
                <a:ea typeface="DejaVu Sans"/>
              </a:rPr>
              <a:t>new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dcdcaa"/>
                </a:solidFill>
                <a:latin typeface="Consolas"/>
                <a:ea typeface="DejaVu Sans"/>
              </a:rPr>
              <a:t>File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(</a:t>
            </a:r>
            <a:r>
              <a:rPr b="0" lang="en-US" sz="1050" spc="-1" strike="noStrike">
                <a:solidFill>
                  <a:srgbClr val="ce9178"/>
                </a:solidFill>
                <a:latin typeface="Consolas"/>
                <a:ea typeface="DejaVu Sans"/>
              </a:rPr>
              <a:t>"c:</a:t>
            </a:r>
            <a:r>
              <a:rPr b="0" lang="en-US" sz="1050" spc="-1" strike="noStrike">
                <a:solidFill>
                  <a:srgbClr val="d7ba7d"/>
                </a:solidFill>
                <a:latin typeface="Consolas"/>
                <a:ea typeface="DejaVu Sans"/>
              </a:rPr>
              <a:t>\\</a:t>
            </a:r>
            <a:r>
              <a:rPr b="0" lang="en-US" sz="1050" spc="-1" strike="noStrike">
                <a:solidFill>
                  <a:srgbClr val="ce9178"/>
                </a:solidFill>
                <a:latin typeface="Consolas"/>
                <a:ea typeface="DejaVu Sans"/>
              </a:rPr>
              <a:t>filepath</a:t>
            </a:r>
            <a:r>
              <a:rPr b="0" lang="en-US" sz="1050" spc="-1" strike="noStrike">
                <a:solidFill>
                  <a:srgbClr val="d7ba7d"/>
                </a:solidFill>
                <a:latin typeface="Consolas"/>
                <a:ea typeface="DejaVu Sans"/>
              </a:rPr>
              <a:t>\\</a:t>
            </a:r>
            <a:r>
              <a:rPr b="0" lang="en-US" sz="1050" spc="-1" strike="noStrike">
                <a:solidFill>
                  <a:srgbClr val="ce9178"/>
                </a:solidFill>
                <a:latin typeface="Consolas"/>
                <a:ea typeface="DejaVu Sans"/>
              </a:rPr>
              <a:t>filename"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);  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  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} 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}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8828280" y="4073400"/>
            <a:ext cx="2236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222222"/>
                </a:solidFill>
                <a:latin typeface="Arial"/>
                <a:ea typeface="DejaVu Sans"/>
              </a:rPr>
              <a:t>SEC57-J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455040" y="1610640"/>
            <a:ext cx="11281680" cy="3978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Do not let untrusted code misuse privileges of callback methods”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WHAT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Always running callbacks with a fixed set of permissions would allow malicious callbacks to be run with those permissions.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WHY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Hypothetically, if we assigned elevated privileges to a callback invoker, then malicious callbacks will run with those elevated permissions. 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HOW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Do not invoke callbacks with elevated permissions. Require the callbacks themselves to acquire the necessary permissions.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222222"/>
                </a:solidFill>
                <a:latin typeface="Arial"/>
                <a:ea typeface="DejaVu Sans"/>
              </a:rPr>
              <a:t>SEC57-J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157680" y="2200320"/>
            <a:ext cx="5312160" cy="40532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public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void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dcdcaa"/>
                </a:solidFill>
                <a:latin typeface="Consolas"/>
                <a:ea typeface="DejaVu Sans"/>
              </a:rPr>
              <a:t>perform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() {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6a9955"/>
                </a:solidFill>
                <a:latin typeface="Consolas"/>
                <a:ea typeface="DejaVu Sans"/>
              </a:rPr>
              <a:t>// Note how we are invoking the callback in a privileged context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  </a:t>
            </a:r>
            <a:r>
              <a:rPr b="0" lang="en-US" sz="1050" spc="-1" strike="noStrike">
                <a:solidFill>
                  <a:srgbClr val="9cdcfe"/>
                </a:solidFill>
                <a:latin typeface="Consolas"/>
                <a:ea typeface="DejaVu Sans"/>
              </a:rPr>
              <a:t>AccessController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.</a:t>
            </a:r>
            <a:r>
              <a:rPr b="0" lang="en-US" sz="1050" spc="-1" strike="noStrike">
                <a:solidFill>
                  <a:srgbClr val="dcdcaa"/>
                </a:solidFill>
                <a:latin typeface="Consolas"/>
                <a:ea typeface="DejaVu Sans"/>
              </a:rPr>
              <a:t>doPrivileged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(</a:t>
            </a:r>
            <a:r>
              <a:rPr b="0" lang="en-US" sz="1050" spc="-1" strike="noStrike">
                <a:solidFill>
                  <a:srgbClr val="c586c0"/>
                </a:solidFill>
                <a:latin typeface="Consolas"/>
                <a:ea typeface="DejaVu Sans"/>
              </a:rPr>
              <a:t>new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PrivilegedAction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&lt;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Void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&gt;() {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      </a:t>
            </a: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public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Void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dcdcaa"/>
                </a:solidFill>
                <a:latin typeface="Consolas"/>
                <a:ea typeface="DejaVu Sans"/>
              </a:rPr>
              <a:t>run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() {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          </a:t>
            </a:r>
            <a:r>
              <a:rPr b="0" lang="en-US" sz="1050" spc="-1" strike="noStrike">
                <a:solidFill>
                  <a:srgbClr val="9cdcfe"/>
                </a:solidFill>
                <a:latin typeface="Consolas"/>
                <a:ea typeface="DejaVu Sans"/>
              </a:rPr>
              <a:t>potentially_malicious_callback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.</a:t>
            </a:r>
            <a:r>
              <a:rPr b="0" lang="en-US" sz="1050" spc="-1" strike="noStrike">
                <a:solidFill>
                  <a:srgbClr val="dcdcaa"/>
                </a:solidFill>
                <a:latin typeface="Consolas"/>
                <a:ea typeface="DejaVu Sans"/>
              </a:rPr>
              <a:t>callMethod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();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      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}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  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});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}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6576480" y="1828440"/>
            <a:ext cx="2236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Good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6674040" y="2200320"/>
            <a:ext cx="5312160" cy="40532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public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void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dcdcaa"/>
                </a:solidFill>
                <a:latin typeface="Consolas"/>
                <a:ea typeface="DejaVu Sans"/>
              </a:rPr>
              <a:t>perform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() {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b="0" lang="en-US" sz="1050" spc="-1" strike="noStrike">
                <a:solidFill>
                  <a:srgbClr val="6a9955"/>
                </a:solidFill>
                <a:latin typeface="Consolas"/>
                <a:ea typeface="DejaVu Sans"/>
              </a:rPr>
              <a:t>// Not invoked with any privileged context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b="0" lang="en-US" sz="1050" spc="-1" strike="noStrike">
                <a:solidFill>
                  <a:srgbClr val="6a9955"/>
                </a:solidFill>
                <a:latin typeface="Consolas"/>
                <a:ea typeface="DejaVu Sans"/>
              </a:rPr>
              <a:t>// Principle of least privilege being applied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b="0" lang="en-US" sz="1050" spc="-1" strike="noStrike">
                <a:solidFill>
                  <a:srgbClr val="6a9955"/>
                </a:solidFill>
                <a:latin typeface="Consolas"/>
                <a:ea typeface="DejaVu Sans"/>
              </a:rPr>
              <a:t>// If callback needs privileges it will acquire them itself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b="0" lang="en-US" sz="1050" spc="-1" strike="noStrike">
                <a:solidFill>
                  <a:srgbClr val="9cdcfe"/>
                </a:solidFill>
                <a:latin typeface="Consolas"/>
                <a:ea typeface="DejaVu Sans"/>
              </a:rPr>
              <a:t>potentially_malicious_callback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.</a:t>
            </a:r>
            <a:r>
              <a:rPr b="0" lang="en-US" sz="1050" spc="-1" strike="noStrike">
                <a:solidFill>
                  <a:srgbClr val="dcdcaa"/>
                </a:solidFill>
                <a:latin typeface="Consolas"/>
                <a:ea typeface="DejaVu Sans"/>
              </a:rPr>
              <a:t>callMethod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();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}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86" name="CustomShape 5"/>
          <p:cNvSpPr/>
          <p:nvPr/>
        </p:nvSpPr>
        <p:spPr>
          <a:xfrm>
            <a:off x="58680" y="1828440"/>
            <a:ext cx="2236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IDS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20" name="Table 2"/>
          <p:cNvGraphicFramePr/>
          <p:nvPr/>
        </p:nvGraphicFramePr>
        <p:xfrm>
          <a:off x="6013440" y="1825560"/>
          <a:ext cx="5181120" cy="4199040"/>
        </p:xfrm>
        <a:graphic>
          <a:graphicData uri="http://schemas.openxmlformats.org/drawingml/2006/table">
            <a:tbl>
              <a:tblPr/>
              <a:tblGrid>
                <a:gridCol w="5181480"/>
              </a:tblGrid>
              <a:tr h="4199400">
                <a:tc>
                  <a:txBody>
                    <a:bodyPr lIns="52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import java.text.Normalizer;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import java.text.Normalizer.Form;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import java.util.regex.Matcher;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import java.util.regex.Pattern;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public class TagFilter {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public static String filterString(String str) {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String s = Normalizer.normalize(str, Form.NFKC);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// Replaces all noncharacter code points with Unicode U+FFFD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s = s.replaceAll("[\\p{Cn}]", "\uFFFD");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// Validate input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Pattern pattern = Pattern.compile("&lt;script&gt;");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Matcher matcher = pattern.matcher(s);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if (matcher.find()) {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throw new IllegalArgumentException("Invalid input");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}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return s;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}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public static void main(String[] args) {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// "\uFDEF" is a non-character code point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String maliciousInput = "&lt;scr" + "\uFDEF" + "ipt&gt;";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String s = filterString(maliciousInput);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// s = &lt;scr?ipt&gt;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}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5220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121" name="Table 3"/>
          <p:cNvGraphicFramePr/>
          <p:nvPr/>
        </p:nvGraphicFramePr>
        <p:xfrm>
          <a:off x="539640" y="1825560"/>
          <a:ext cx="5181120" cy="4098600"/>
        </p:xfrm>
        <a:graphic>
          <a:graphicData uri="http://schemas.openxmlformats.org/drawingml/2006/table">
            <a:tbl>
              <a:tblPr/>
              <a:tblGrid>
                <a:gridCol w="5181480"/>
              </a:tblGrid>
              <a:tr h="4098960">
                <a:tc>
                  <a:txBody>
                    <a:bodyPr lIns="52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import java.text.Normalizer;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import java.text.Normalizer.Form;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import java.util.regex.Matcher;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import java.util.regex.Pattern;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public class TagFilter {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public static String filterString(String str) {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String s = Normalizer.normalize(str, Form.NFKC);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// Validate input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Pattern pattern = Pattern.compile("&lt;script&gt;");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Matcher matcher = pattern.matcher(s);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if (matcher.find()) {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throw new IllegalArgumentException("Invalid input");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}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// Deletes noncharacter code points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s = s.replaceAll("[\\p{Cn}]", "");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return s;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}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public static void main(String[] args) {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// "\uFDEF" is a noncharacter code point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String maliciousInput = "&lt;scr" + "\uFDEF" + "ipt&gt;";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String sb = filterString(maliciousInput);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// sb = "&lt;script&gt;"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}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}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52200" marR="91440"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287640" y="1517040"/>
            <a:ext cx="11352960" cy="3978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DS13-J (Deprecated moved to STR04-J)</a:t>
            </a:r>
            <a:br/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https://wiki.sei.cmu.edu/confluence/display/java/STR04-J.+Use+compatible+character+encodings+when+communicating+string+data+between+JVMs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WHAT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 Use compatible character encodings when communicating string data between JVMs. (Java Virtual Machines)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WHY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Incompatible encoding of strings can result in corrupted data when communicating between JVMs. This is data integrity violation.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HOW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Be sure to encode the data the same way and not make any assumptions (be explicit) in how the data is encoded when sending data between JVMs.</a:t>
            </a:r>
            <a:br/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IDS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25" name="Table 2"/>
          <p:cNvGraphicFramePr/>
          <p:nvPr/>
        </p:nvGraphicFramePr>
        <p:xfrm>
          <a:off x="838080" y="2167200"/>
          <a:ext cx="10515240" cy="3668040"/>
        </p:xfrm>
        <a:graphic>
          <a:graphicData uri="http://schemas.openxmlformats.org/drawingml/2006/table">
            <a:tbl>
              <a:tblPr/>
              <a:tblGrid>
                <a:gridCol w="10515600"/>
              </a:tblGrid>
              <a:tr h="3668400">
                <a:tc>
                  <a:txBody>
                    <a:bodyPr lIns="1058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FileInputStream fis = null;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try {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fis = new FileInputStream("SomeFile");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DataInputStream dis = new DataInputStream(fis);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byte[] data = new byte[1024];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dis.readFully(data);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  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//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String result = new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String(data);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String result = new String(data, "UTF-16LE");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} catch (IOException x) {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// Handle error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} finally {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if (fis != null) {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try {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  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fis.close();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} catch (IOException x) {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  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// Forward to handler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}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}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}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105840" marR="91440"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47840" y="2012040"/>
            <a:ext cx="11531880" cy="3978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IDS14-J</a:t>
            </a:r>
            <a:br/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https://wiki.sei.cmu.edu/confluence/display/java/IDS14-J.+Do+not+trust+the+contents+of+hidden+form+fields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WHAT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Both the hidden and visible forms need to be sanitized or checked.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WHY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In this case if the hidden form field is not checked for strings that are sensitive HTML then</a:t>
            </a:r>
            <a:br/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user can be directed to an unexpected website or witness an unexpected result.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HOW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Check the Hidden form field as well as the Visible Form field for sensitive or manipulative strings that can cause issues in HTML.</a:t>
            </a:r>
            <a:br/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38080" y="914760"/>
            <a:ext cx="5000760" cy="617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336699"/>
                </a:solidFill>
                <a:latin typeface="Consolas"/>
                <a:ea typeface="DejaVu Sans"/>
              </a:rPr>
              <a:t>public</a:t>
            </a: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1" lang="en-US" sz="900" spc="-1" strike="noStrike">
                <a:solidFill>
                  <a:srgbClr val="336699"/>
                </a:solidFill>
                <a:latin typeface="Consolas"/>
                <a:ea typeface="DejaVu Sans"/>
              </a:rPr>
              <a:t>class</a:t>
            </a: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SampleServlet </a:t>
            </a:r>
            <a:r>
              <a:rPr b="1" lang="en-US" sz="900" spc="-1" strike="noStrike">
                <a:solidFill>
                  <a:srgbClr val="336699"/>
                </a:solidFill>
                <a:latin typeface="Consolas"/>
                <a:ea typeface="DejaVu Sans"/>
              </a:rPr>
              <a:t>extends</a:t>
            </a: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HttpServlet {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</a:t>
            </a:r>
            <a:r>
              <a:rPr b="1" lang="en-US" sz="900" spc="-1" strike="noStrike">
                <a:solidFill>
                  <a:srgbClr val="336699"/>
                </a:solidFill>
                <a:latin typeface="Consolas"/>
                <a:ea typeface="DejaVu Sans"/>
              </a:rPr>
              <a:t>public</a:t>
            </a: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1" lang="en-US" sz="900" spc="-1" strike="noStrike">
                <a:solidFill>
                  <a:srgbClr val="336699"/>
                </a:solidFill>
                <a:latin typeface="Consolas"/>
                <a:ea typeface="DejaVu Sans"/>
              </a:rPr>
              <a:t>void</a:t>
            </a: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doGet(HttpServletRequest request, HttpServletResponse response)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b="1" lang="en-US" sz="900" spc="-1" strike="noStrike">
                <a:solidFill>
                  <a:srgbClr val="336699"/>
                </a:solidFill>
                <a:latin typeface="Consolas"/>
                <a:ea typeface="DejaVu Sans"/>
              </a:rPr>
              <a:t>throws</a:t>
            </a: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IOException, ServletException {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response.setContentType(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  <a:ea typeface="DejaVu Sans"/>
              </a:rPr>
              <a:t>"text/html"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PrintWriter out = response.getWriter();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out.println(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  <a:ea typeface="DejaVu Sans"/>
              </a:rPr>
              <a:t>"&lt;html&gt;"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String visible = request.getParameter(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  <a:ea typeface="DejaVu Sans"/>
              </a:rPr>
              <a:t>"visible"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String hidden = request.getParameter(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  <a:ea typeface="DejaVu Sans"/>
              </a:rPr>
              <a:t>"hidden"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b="1" lang="en-US" sz="900" spc="-1" strike="noStrike">
                <a:solidFill>
                  <a:srgbClr val="336699"/>
                </a:solidFill>
                <a:latin typeface="Consolas"/>
                <a:ea typeface="DejaVu Sans"/>
              </a:rPr>
              <a:t>if</a:t>
            </a: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(visible != </a:t>
            </a:r>
            <a:r>
              <a:rPr b="1" lang="en-US" sz="900" spc="-1" strike="noStrike">
                <a:solidFill>
                  <a:srgbClr val="336699"/>
                </a:solidFill>
                <a:latin typeface="Consolas"/>
                <a:ea typeface="DejaVu Sans"/>
              </a:rPr>
              <a:t>null</a:t>
            </a: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|| hidden != </a:t>
            </a:r>
            <a:r>
              <a:rPr b="1" lang="en-US" sz="900" spc="-1" strike="noStrike">
                <a:solidFill>
                  <a:srgbClr val="336699"/>
                </a:solidFill>
                <a:latin typeface="Consolas"/>
                <a:ea typeface="DejaVu Sans"/>
              </a:rPr>
              <a:t>null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out.println(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  <a:ea typeface="DejaVu Sans"/>
              </a:rPr>
              <a:t>"Visible Parameter:"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out.println( sanitize(visible));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out.println(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  <a:ea typeface="DejaVu Sans"/>
              </a:rPr>
              <a:t>"&lt;br&gt;Hidden Parameter:"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out.println( sanitize(hidden));          </a:t>
            </a:r>
            <a:r>
              <a:rPr b="0" lang="en-US" sz="900" spc="-1" strike="noStrike">
                <a:solidFill>
                  <a:srgbClr val="008200"/>
                </a:solidFill>
                <a:latin typeface="Consolas"/>
                <a:ea typeface="DejaVu Sans"/>
              </a:rPr>
              <a:t>// Hidden variable sanitized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} </a:t>
            </a:r>
            <a:r>
              <a:rPr b="1" lang="en-US" sz="900" spc="-1" strike="noStrike">
                <a:solidFill>
                  <a:srgbClr val="336699"/>
                </a:solidFill>
                <a:latin typeface="Consolas"/>
                <a:ea typeface="DejaVu Sans"/>
              </a:rPr>
              <a:t>else</a:t>
            </a: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{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out.println(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  <a:ea typeface="DejaVu Sans"/>
              </a:rPr>
              <a:t>"&lt;p&gt;"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out.print(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  <a:ea typeface="DejaVu Sans"/>
              </a:rPr>
              <a:t>"&lt;form action=\""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out.print(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  <a:ea typeface="DejaVu Sans"/>
              </a:rPr>
              <a:t>"SampleServlet\" 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out.println(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  <a:ea typeface="DejaVu Sans"/>
              </a:rPr>
              <a:t>"method=POST&gt;"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out.println(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  <a:ea typeface="DejaVu Sans"/>
              </a:rPr>
              <a:t>"Parameter:"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out.println(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  <a:ea typeface="DejaVu Sans"/>
              </a:rPr>
              <a:t>"&lt;input type=text size=20 name=visible&gt;"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out.println(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  <a:ea typeface="DejaVu Sans"/>
              </a:rPr>
              <a:t>"&lt;br&gt;"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out.println(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  <a:ea typeface="DejaVu Sans"/>
              </a:rPr>
              <a:t>"&lt;input type=hidden name=hidden value=\'a benign value\'&gt;"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out.println(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  <a:ea typeface="DejaVu Sans"/>
              </a:rPr>
              <a:t>"&lt;input type=submit&gt;"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out.println(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  <a:ea typeface="DejaVu Sans"/>
              </a:rPr>
              <a:t>"&lt;/form&gt;"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</a:t>
            </a:r>
            <a:r>
              <a:rPr b="1" lang="en-US" sz="900" spc="-1" strike="noStrike">
                <a:solidFill>
                  <a:srgbClr val="336699"/>
                </a:solidFill>
                <a:latin typeface="Consolas"/>
                <a:ea typeface="DejaVu Sans"/>
              </a:rPr>
              <a:t>public</a:t>
            </a: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1" lang="en-US" sz="900" spc="-1" strike="noStrike">
                <a:solidFill>
                  <a:srgbClr val="336699"/>
                </a:solidFill>
                <a:latin typeface="Consolas"/>
                <a:ea typeface="DejaVu Sans"/>
              </a:rPr>
              <a:t>void</a:t>
            </a: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doPost(HttpServletRequest request, HttpServletResponse response)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b="1" lang="en-US" sz="900" spc="-1" strike="noStrike">
                <a:solidFill>
                  <a:srgbClr val="336699"/>
                </a:solidFill>
                <a:latin typeface="Consolas"/>
                <a:ea typeface="DejaVu Sans"/>
              </a:rPr>
              <a:t>throws</a:t>
            </a: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IOException, ServletException {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doGet(request, response);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</a:t>
            </a:r>
            <a:r>
              <a:rPr b="0" lang="en-US" sz="900" spc="-1" strike="noStrike">
                <a:solidFill>
                  <a:srgbClr val="008200"/>
                </a:solidFill>
                <a:latin typeface="Consolas"/>
                <a:ea typeface="DejaVu Sans"/>
              </a:rPr>
              <a:t>// Filter the specified message string for characters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</a:t>
            </a:r>
            <a:r>
              <a:rPr b="0" lang="en-US" sz="900" spc="-1" strike="noStrike">
                <a:solidFill>
                  <a:srgbClr val="008200"/>
                </a:solidFill>
                <a:latin typeface="Consolas"/>
                <a:ea typeface="DejaVu Sans"/>
              </a:rPr>
              <a:t>// that are sensitive in HTML.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</a:t>
            </a:r>
            <a:r>
              <a:rPr b="1" lang="en-US" sz="900" spc="-1" strike="noStrike">
                <a:solidFill>
                  <a:srgbClr val="336699"/>
                </a:solidFill>
                <a:latin typeface="Consolas"/>
                <a:ea typeface="DejaVu Sans"/>
              </a:rPr>
              <a:t>public</a:t>
            </a: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1" lang="en-US" sz="900" spc="-1" strike="noStrike">
                <a:solidFill>
                  <a:srgbClr val="336699"/>
                </a:solidFill>
                <a:latin typeface="Consolas"/>
                <a:ea typeface="DejaVu Sans"/>
              </a:rPr>
              <a:t>static</a:t>
            </a: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String sanitize(String message) {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b="0" lang="en-US" sz="900" spc="-1" strike="noStrike">
                <a:solidFill>
                  <a:srgbClr val="008200"/>
                </a:solidFill>
                <a:latin typeface="Consolas"/>
                <a:ea typeface="DejaVu Sans"/>
              </a:rPr>
              <a:t>// ...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8080" y="1825560"/>
            <a:ext cx="10514880" cy="259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IDS54-J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https://wiki.sei.cmu.edu/confluence/display/java/IDS54-J.+Prevent+LDAP+injection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br/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WHAT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 Prevent LDAP injection</a:t>
            </a:r>
            <a:br/>
            <a:br/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 It is important to not allow LDAP injection since doing so will grant user access privileges that the user should not have access to.</a:t>
            </a:r>
            <a:br/>
            <a:br/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HOW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 Perform validation on the username and password entered by user against the whitelist.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8080" y="1183680"/>
            <a:ext cx="5180760" cy="56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8200"/>
                </a:solidFill>
                <a:latin typeface="Consolas"/>
                <a:ea typeface="DejaVu Sans"/>
              </a:rPr>
              <a:t>// String userSN = "S*"; // Invalid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8200"/>
                </a:solidFill>
                <a:latin typeface="Consolas"/>
                <a:ea typeface="DejaVu Sans"/>
              </a:rPr>
              <a:t>// String userPassword = "*"; // Invalid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336699"/>
                </a:solidFill>
                <a:latin typeface="Consolas"/>
                <a:ea typeface="DejaVu Sans"/>
              </a:rPr>
              <a:t>public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1" lang="en-US" sz="1000" spc="-1" strike="noStrike">
                <a:solidFill>
                  <a:srgbClr val="336699"/>
                </a:solidFill>
                <a:latin typeface="Consolas"/>
                <a:ea typeface="DejaVu Sans"/>
              </a:rPr>
              <a:t>class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LDAPInjection {       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</a:t>
            </a:r>
            <a:r>
              <a:rPr b="1" lang="en-US" sz="1000" spc="-1" strike="noStrike">
                <a:solidFill>
                  <a:srgbClr val="336699"/>
                </a:solidFill>
                <a:latin typeface="Consolas"/>
                <a:ea typeface="DejaVu Sans"/>
              </a:rPr>
              <a:t>private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1" lang="en-US" sz="1000" spc="-1" strike="noStrike">
                <a:solidFill>
                  <a:srgbClr val="336699"/>
                </a:solidFill>
                <a:latin typeface="Consolas"/>
                <a:ea typeface="DejaVu Sans"/>
              </a:rPr>
              <a:t>void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searchRecord(String userSN, String userPassword) </a:t>
            </a:r>
            <a:r>
              <a:rPr b="1" lang="en-US" sz="1000" spc="-1" strike="noStrike">
                <a:solidFill>
                  <a:srgbClr val="336699"/>
                </a:solidFill>
                <a:latin typeface="Consolas"/>
                <a:ea typeface="DejaVu Sans"/>
              </a:rPr>
              <a:t>throws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NamingException {        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Hashtable&lt;String, String&gt;  env = </a:t>
            </a:r>
            <a:r>
              <a:rPr b="1" lang="en-US" sz="1000" spc="-1" strike="noStrike">
                <a:solidFill>
                  <a:srgbClr val="336699"/>
                </a:solidFill>
                <a:latin typeface="Consolas"/>
                <a:ea typeface="DejaVu Sans"/>
              </a:rPr>
              <a:t>new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Hashtable&lt;String, String&gt;();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env.put(Context.INITIAL_CONTEXT_FACTORY, 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  <a:ea typeface="DejaVu Sans"/>
              </a:rPr>
              <a:t>"com.sun.jndi.ldap.LdapCtxFactory"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b="1" lang="en-US" sz="1000" spc="-1" strike="noStrike">
                <a:solidFill>
                  <a:srgbClr val="336699"/>
                </a:solidFill>
                <a:latin typeface="Consolas"/>
                <a:ea typeface="DejaVu Sans"/>
              </a:rPr>
              <a:t>try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DirContext dctx = </a:t>
            </a:r>
            <a:r>
              <a:rPr b="1" lang="en-US" sz="1000" spc="-1" strike="noStrike">
                <a:solidFill>
                  <a:srgbClr val="336699"/>
                </a:solidFill>
                <a:latin typeface="Consolas"/>
                <a:ea typeface="DejaVu Sans"/>
              </a:rPr>
              <a:t>new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InitialDirContext(env);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        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SearchControls sc = </a:t>
            </a:r>
            <a:r>
              <a:rPr b="1" lang="en-US" sz="1000" spc="-1" strike="noStrike">
                <a:solidFill>
                  <a:srgbClr val="336699"/>
                </a:solidFill>
                <a:latin typeface="Consolas"/>
                <a:ea typeface="DejaVu Sans"/>
              </a:rPr>
              <a:t>new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SearchControls();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String[] attributeFilter = {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  <a:ea typeface="DejaVu Sans"/>
              </a:rPr>
              <a:t>"cn"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, 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  <a:ea typeface="DejaVu Sans"/>
              </a:rPr>
              <a:t>"mail"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};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sc.setReturningAttributes(attributeFilter);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sc.setSearchScope(SearchControls.SUBTREE_SCOPE);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String base = 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  <a:ea typeface="DejaVu Sans"/>
              </a:rPr>
              <a:t>"dc=example,dc=com"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1000" spc="-1" strike="noStrike">
                <a:solidFill>
                  <a:srgbClr val="008200"/>
                </a:solidFill>
                <a:latin typeface="Consolas"/>
                <a:ea typeface="DejaVu Sans"/>
              </a:rPr>
              <a:t>// The following resolves to (&amp;(sn=S*)(userPassword=*))     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String filter = 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  <a:ea typeface="DejaVu Sans"/>
              </a:rPr>
              <a:t>"(&amp;(sn="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+ userSN + 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  <a:ea typeface="DejaVu Sans"/>
              </a:rPr>
              <a:t>")(userPassword="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+ userPassword + 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  <a:ea typeface="DejaVu Sans"/>
              </a:rPr>
              <a:t>"))"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NamingEnumeration&lt;?&gt; results = dctx.search(base, filter, sc);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1" lang="en-US" sz="1000" spc="-1" strike="noStrike">
                <a:solidFill>
                  <a:srgbClr val="336699"/>
                </a:solidFill>
                <a:latin typeface="Consolas"/>
                <a:ea typeface="DejaVu Sans"/>
              </a:rPr>
              <a:t>while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(results.hasMore())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SearchResult sr = (SearchResult) results.next();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Attributes attrs = (Attributes) sr.getAttributes();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Attribute attr = (Attribute) attrs.get(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  <a:ea typeface="DejaVu Sans"/>
              </a:rPr>
              <a:t>"cn"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System.out.println(attr);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attr = (Attribute) attrs.get(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  <a:ea typeface="DejaVu Sans"/>
              </a:rPr>
              <a:t>"mail"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System.out.println(attr);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}    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dctx.close();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} </a:t>
            </a:r>
            <a:r>
              <a:rPr b="1" lang="en-US" sz="1000" spc="-1" strike="noStrike">
                <a:solidFill>
                  <a:srgbClr val="336699"/>
                </a:solidFill>
                <a:latin typeface="Consolas"/>
                <a:ea typeface="DejaVu Sans"/>
              </a:rPr>
              <a:t>catch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(NamingException e)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1000" spc="-1" strike="noStrike">
                <a:solidFill>
                  <a:srgbClr val="008200"/>
                </a:solidFill>
                <a:latin typeface="Consolas"/>
                <a:ea typeface="DejaVu Sans"/>
              </a:rPr>
              <a:t>// Forward to handler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} 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6917400" y="1485360"/>
            <a:ext cx="5500800" cy="38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sc.setSearchScope(SearchControls.SUBTREE_SCOPE);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String base = 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  <a:ea typeface="DejaVu Sans"/>
              </a:rPr>
              <a:t>"dc=example,dc=com"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      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336699"/>
                </a:solidFill>
                <a:latin typeface="Consolas"/>
                <a:ea typeface="DejaVu Sans"/>
              </a:rPr>
              <a:t>if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(!userSN.matches(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  <a:ea typeface="DejaVu Sans"/>
              </a:rPr>
              <a:t>"[\\w\\s]*"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) || !userPassword.matches(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  <a:ea typeface="DejaVu Sans"/>
              </a:rPr>
              <a:t>"[\\w]*"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))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</a:t>
            </a:r>
            <a:r>
              <a:rPr b="1" lang="en-US" sz="1000" spc="-1" strike="noStrike">
                <a:solidFill>
                  <a:srgbClr val="336699"/>
                </a:solidFill>
                <a:latin typeface="Consolas"/>
                <a:ea typeface="DejaVu Sans"/>
              </a:rPr>
              <a:t>throw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1" lang="en-US" sz="1000" spc="-1" strike="noStrike">
                <a:solidFill>
                  <a:srgbClr val="336699"/>
                </a:solidFill>
                <a:latin typeface="Consolas"/>
                <a:ea typeface="DejaVu Sans"/>
              </a:rPr>
              <a:t>new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IllegalArgumentException(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  <a:ea typeface="DejaVu Sans"/>
              </a:rPr>
              <a:t>"Invalid input"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           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String filter = 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  <a:ea typeface="DejaVu Sans"/>
              </a:rPr>
              <a:t>"(&amp;(sn = "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+ userSN + 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  <a:ea typeface="DejaVu Sans"/>
              </a:rPr>
              <a:t>")(userPassword="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+ userPassword + 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  <a:ea typeface="DejaVu Sans"/>
              </a:rPr>
              <a:t>"))"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2020-11-07T06:13:36Z</dcterms:created>
  <dc:creator>Nathan</dc:creator>
  <dc:description/>
  <dc:language>en-US</dc:language>
  <cp:lastModifiedBy/>
  <dcterms:modified xsi:type="dcterms:W3CDTF">2020-11-16T14:53:20Z</dcterms:modified>
  <cp:revision>18</cp:revision>
  <dc:subject/>
  <dc:title>Project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