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ppt/_rels/presentation.xml.rels" ContentType="application/vnd.openxmlformats-package.relationships+xml"/>
  <Override PartName="/ppt/slideLayouts/slideLayout6.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43.xml" ContentType="application/vnd.openxmlformats-officedocument.presentationml.slideLayout+xml"/>
  <Override PartName="/ppt/slideLayouts/slideLayout19.xml" ContentType="application/vnd.openxmlformats-officedocument.presentationml.slideLayout+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45.xml.rels" ContentType="application/vnd.openxmlformats-package.relationships+xml"/>
  <Override PartName="/ppt/slideLayouts/_rels/slideLayout36.xml.rels" ContentType="application/vnd.openxmlformats-package.relationships+xml"/>
  <Override PartName="/ppt/slideLayouts/_rels/slideLayout11.xml.rels" ContentType="application/vnd.openxmlformats-package.relationships+xml"/>
  <Override PartName="/ppt/slideLayouts/_rels/slideLayout35.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34.xml.rels" ContentType="application/vnd.openxmlformats-package.relationships+xml"/>
  <Override PartName="/ppt/slideLayouts/_rels/slideLayout9.xml.rels" ContentType="application/vnd.openxmlformats-package.relationships+xml"/>
  <Override PartName="/ppt/slideLayouts/_rels/slideLayout33.xml.rels" ContentType="application/vnd.openxmlformats-package.relationships+xml"/>
  <Override PartName="/ppt/slideLayouts/_rels/slideLayout8.xml.rels" ContentType="application/vnd.openxmlformats-package.relationships+xml"/>
  <Override PartName="/ppt/slideLayouts/_rels/slideLayout44.xml.rels" ContentType="application/vnd.openxmlformats-package.relationships+xml"/>
  <Override PartName="/ppt/slideLayouts/_rels/slideLayout38.xml.rels" ContentType="application/vnd.openxmlformats-package.relationships+xml"/>
  <Override PartName="/ppt/slideLayouts/_rels/slideLayout16.xml.rels" ContentType="application/vnd.openxmlformats-package.relationships+xml"/>
  <Override PartName="/ppt/slideLayouts/_rels/slideLayout12.xml.rels" ContentType="application/vnd.openxmlformats-package.relationships+xml"/>
  <Override PartName="/ppt/slideLayouts/_rels/slideLayout22.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7.xml.rels" ContentType="application/vnd.openxmlformats-package.relationships+xml"/>
  <Override PartName="/ppt/slideLayouts/_rels/slideLayout19.xml.rels" ContentType="application/vnd.openxmlformats-package.relationships+xml"/>
  <Override PartName="/ppt/slideLayouts/_rels/slideLayout3.xml.rels" ContentType="application/vnd.openxmlformats-package.relationships+xml"/>
  <Override PartName="/ppt/slideLayouts/_rels/slideLayout43.xml.rels" ContentType="application/vnd.openxmlformats-package.relationships+xml"/>
  <Override PartName="/ppt/slideLayouts/_rels/slideLayout37.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7.xml.rels" ContentType="application/vnd.openxmlformats-package.relationships+xml"/>
  <Override PartName="/ppt/slideLayouts/_rels/slideLayout2.xml.rels" ContentType="application/vnd.openxmlformats-package.relationships+xml"/>
  <Override PartName="/ppt/slideLayouts/_rels/slideLayout46.xml.rels" ContentType="application/vnd.openxmlformats-package.relationships+xml"/>
  <Override PartName="/ppt/slideLayouts/_rels/slideLayout18.xml.rels" ContentType="application/vnd.openxmlformats-package.relationships+xml"/>
  <Override PartName="/ppt/slideLayouts/_rels/slideLayout21.xml.rels" ContentType="application/vnd.openxmlformats-package.relationships+xml"/>
  <Override PartName="/ppt/slideLayouts/_rels/slideLayout15.xml.rels" ContentType="application/vnd.openxmlformats-package.relationships+xml"/>
  <Override PartName="/ppt/slideLayouts/_rels/slideLayout17.xml.rels" ContentType="application/vnd.openxmlformats-package.relationships+xml"/>
  <Override PartName="/ppt/slideLayouts/_rels/slideLayout1.xml.rels" ContentType="application/vnd.openxmlformats-package.relationships+xml"/>
  <Override PartName="/ppt/slideLayouts/_rels/slideLayout4.xml.rels" ContentType="application/vnd.openxmlformats-package.relationships+xml"/>
  <Override PartName="/ppt/slideLayouts/_rels/slideLayout48.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15.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12.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8.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s/_rels/slide34.xml.rels" ContentType="application/vnd.openxmlformats-package.relationships+xml"/>
  <Override PartName="/ppt/slides/_rels/slide2.xml.rels" ContentType="application/vnd.openxmlformats-package.relationships+xml"/>
  <Override PartName="/ppt/slides/_rels/slide29.xml.rels" ContentType="application/vnd.openxmlformats-package.relationships+xml"/>
  <Override PartName="/ppt/slides/_rels/slide3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30.xml.rels" ContentType="application/vnd.openxmlformats-package.relationships+xml"/>
  <Override PartName="/ppt/slides/_rels/slide24.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33.xml.rels" ContentType="application/vnd.openxmlformats-package.relationships+xml"/>
  <Override PartName="/ppt/slides/_rels/slide1.xml.rels" ContentType="application/vnd.openxmlformats-package.relationships+xml"/>
  <Override PartName="/ppt/slides/_rels/slide31.xml.rels" ContentType="application/vnd.openxmlformats-package.relationships+xml"/>
  <Override PartName="/ppt/slides/_rels/slide25.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19.xml.rels" ContentType="application/vnd.openxmlformats-package.relationships+xml"/>
  <Override PartName="/ppt/slides/_rels/slide12.xml.rels" ContentType="application/vnd.openxmlformats-package.relationships+xml"/>
  <Override PartName="/ppt/slides/_rels/slide32.xml.rels" ContentType="application/vnd.openxmlformats-package.relationships+xml"/>
  <Override PartName="/ppt/slides/_rels/slide27.xml.rels" ContentType="application/vnd.openxmlformats-package.relationships+xml"/>
  <Override PartName="/ppt/slides/_rels/slide26.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0.xml.rels" ContentType="application/vnd.openxmlformats-package.relationships+xml"/>
  <Override PartName="/ppt/slides/_rels/slide28.xml.rels" ContentType="application/vnd.openxmlformats-package.relationships+xml"/>
  <Override PartName="/ppt/slides/_rels/slide16.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21.xml.rels" ContentType="application/vnd.openxmlformats-package.relationships+xml"/>
  <Override PartName="/ppt/slides/_rels/slide10.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23.xml.rels" ContentType="application/vnd.openxmlformats-package.relationships+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theme/theme2.xml" ContentType="application/vnd.openxmlformats-officedocument.theme+xml"/>
  <Override PartName="/ppt/theme/theme1.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media/image2.png" ContentType="image/png"/>
  <Override PartName="/ppt/media/image1.png" ContentType="image/png"/>
  <Override PartName="/ppt/media/image3.png" ContentType="image/png"/>
  <Override PartName="/ppt/media/image4.png" ContentType="image/png"/>
  <Override PartName="/ppt/media/image6.png" ContentType="image/png"/>
  <Override PartName="/ppt/media/image5.png" ContentType="image/png"/>
  <Override PartName="/ppt/media/image7.png" ContentType="image/png"/>
  <Override PartName="/ppt/media/image8.png" ContentType="image/png"/>
  <Override PartName="/ppt/media/image9.png" ContentType="image/png"/>
  <Override PartName="/ppt/media/image14.png" ContentType="image/png"/>
  <Override PartName="/ppt/media/image13.png" ContentType="image/png"/>
  <Override PartName="/ppt/media/image12.png" ContentType="image/png"/>
  <Override PartName="/ppt/media/image11.png" ContentType="image/png"/>
  <Override PartName="/ppt/media/image10.png" ContentType="image/png"/>
  <Override PartName="/ppt/media/image16.png" ContentType="image/png"/>
  <Override PartName="/ppt/media/image15.png" ContentType="image/png"/>
  <Override PartName="/ppt/media/image17.png" ContentType="image/png"/>
  <Override PartName="/ppt/media/image23.png" ContentType="image/png"/>
  <Override PartName="/ppt/media/image22.png" ContentType="image/png"/>
  <Override PartName="/ppt/media/image24.png" ContentType="image/png"/>
  <Override PartName="/ppt/media/image18.png" ContentType="image/png"/>
  <Override PartName="/ppt/media/image19.png" ContentType="image/png"/>
  <Override PartName="/ppt/media/image21.png" ContentType="image/png"/>
  <Override PartName="/ppt/media/image20.png" ContentType="image/png"/>
  <Override PartName="/ppt/presentation.xml" ContentType="application/vnd.openxmlformats-officedocument.presentationml.presentation.main+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_rels/slideMaster4.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_rels/.rels" ContentType="application/vnd.openxmlformats-package.relationships+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080" cy="114444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080" cy="114444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080" cy="114444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080" cy="114444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080" cy="114444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080" cy="114444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080" cy="114444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080" cy="5306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080" cy="114444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080" cy="114444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080" cy="114444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080" cy="114444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080" cy="114444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080" cy="114444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080" cy="114444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080" cy="114444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80"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080" cy="114444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8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3600"/>
            <a:ext cx="10972080" cy="114444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8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8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6" name="PlaceHolder 1"/>
          <p:cNvSpPr>
            <a:spLocks noGrp="1"/>
          </p:cNvSpPr>
          <p:nvPr>
            <p:ph type="title"/>
          </p:nvPr>
        </p:nvSpPr>
        <p:spPr>
          <a:xfrm>
            <a:off x="609480" y="273600"/>
            <a:ext cx="10972080" cy="114444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080" cy="114444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7" name="PlaceHolder 1"/>
          <p:cNvSpPr>
            <a:spLocks noGrp="1"/>
          </p:cNvSpPr>
          <p:nvPr>
            <p:ph type="subTitle"/>
          </p:nvPr>
        </p:nvSpPr>
        <p:spPr>
          <a:xfrm>
            <a:off x="609480" y="273600"/>
            <a:ext cx="10972080" cy="5306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273600"/>
            <a:ext cx="10972080" cy="114444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8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9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91"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080" cy="114444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9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9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9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080" cy="114444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9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9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9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080" cy="114444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0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0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080" cy="114444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0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0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06"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0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080" cy="114444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09"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1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1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12"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1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1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080" cy="114444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18"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080" cy="114444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20"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080" cy="114444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609480" y="273600"/>
            <a:ext cx="10972080" cy="114444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2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12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4" name="PlaceHolder 1"/>
          <p:cNvSpPr>
            <a:spLocks noGrp="1"/>
          </p:cNvSpPr>
          <p:nvPr>
            <p:ph type="title"/>
          </p:nvPr>
        </p:nvSpPr>
        <p:spPr>
          <a:xfrm>
            <a:off x="609480" y="273600"/>
            <a:ext cx="10972080" cy="114444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5" name="PlaceHolder 1"/>
          <p:cNvSpPr>
            <a:spLocks noGrp="1"/>
          </p:cNvSpPr>
          <p:nvPr>
            <p:ph type="subTitle"/>
          </p:nvPr>
        </p:nvSpPr>
        <p:spPr>
          <a:xfrm>
            <a:off x="609480" y="273600"/>
            <a:ext cx="10972080" cy="5306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609480" y="273600"/>
            <a:ext cx="10972080" cy="114444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2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1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609480" y="273600"/>
            <a:ext cx="10972080" cy="114444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3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13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33"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080" cy="114444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3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3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37"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609480" y="273600"/>
            <a:ext cx="10972080" cy="114444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39"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40"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609480" y="273600"/>
            <a:ext cx="10972080" cy="114444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4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4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4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45"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609480" y="273600"/>
            <a:ext cx="10972080" cy="114444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47"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48"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49"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50"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51"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52"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080" cy="114444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080" cy="5306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080" cy="114444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080" cy="114444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080" cy="114444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080" cy="1144440"/>
          </a:xfrm>
          <a:prstGeom prst="rect">
            <a:avLst/>
          </a:prstGeom>
        </p:spPr>
        <p:txBody>
          <a:bodyPr lIns="0" rIns="0" tIns="0" bIns="0" anchor="ctr">
            <a:noAutofit/>
          </a:bodyPr>
          <a:p>
            <a:pPr algn="ct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1" name="PlaceHolder 2"/>
          <p:cNvSpPr>
            <a:spLocks noGrp="1"/>
          </p:cNvSpPr>
          <p:nvPr>
            <p:ph type="body"/>
          </p:nvPr>
        </p:nvSpPr>
        <p:spPr>
          <a:xfrm>
            <a:off x="609480" y="1604520"/>
            <a:ext cx="10972080" cy="3976920"/>
          </a:xfrm>
          <a:prstGeom prst="rect">
            <a:avLst/>
          </a:prstGeom>
        </p:spPr>
        <p:txBody>
          <a:bodyPr lIns="0" rIns="0" tIns="0" bIns="0">
            <a:normAutofit/>
          </a:bodyPr>
          <a:p>
            <a:pPr marL="432000" indent="-324000" algn="ctr">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lgn="ctr">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lgn="ctr">
              <a:spcBef>
                <a:spcPts val="850"/>
              </a:spcBef>
              <a:buClr>
                <a:srgbClr val="000000"/>
              </a:buClr>
              <a:buSzPct val="45000"/>
              <a:buFont typeface="Wingdings" charset="2"/>
              <a:buChar char=""/>
            </a:pPr>
            <a:r>
              <a:rPr b="0" lang="en-US" sz="2800" spc="-1" strike="noStrike">
                <a:solidFill>
                  <a:srgbClr val="000000"/>
                </a:solidFill>
                <a:latin typeface="Arial"/>
              </a:rPr>
              <a:t>Third Outline Level</a:t>
            </a:r>
            <a:endParaRPr b="0" lang="en-US" sz="2800" spc="-1" strike="noStrike">
              <a:solidFill>
                <a:srgbClr val="000000"/>
              </a:solidFill>
              <a:latin typeface="Arial"/>
            </a:endParaRPr>
          </a:p>
          <a:p>
            <a:pPr lvl="3" marL="1728000" indent="-216000" algn="ctr">
              <a:spcBef>
                <a:spcPts val="567"/>
              </a:spcBef>
              <a:buClr>
                <a:srgbClr val="000000"/>
              </a:buClr>
              <a:buSzPct val="75000"/>
              <a:buFont typeface="Symbol" charset="2"/>
              <a:buChar char=""/>
            </a:pPr>
            <a:r>
              <a:rPr b="0" lang="en-US" sz="2800" spc="-1" strike="noStrike">
                <a:solidFill>
                  <a:srgbClr val="000000"/>
                </a:solidFill>
                <a:latin typeface="Arial"/>
              </a:rPr>
              <a:t>Fourth Outline Level</a:t>
            </a:r>
            <a:endParaRPr b="0" lang="en-US" sz="2800" spc="-1" strike="noStrike">
              <a:solidFill>
                <a:srgbClr val="000000"/>
              </a:solidFill>
              <a:latin typeface="Arial"/>
            </a:endParaRPr>
          </a:p>
          <a:p>
            <a:pPr lvl="4" marL="2160000" indent="-216000" algn="ctr">
              <a:spcBef>
                <a:spcPts val="283"/>
              </a:spcBef>
              <a:buClr>
                <a:srgbClr val="000000"/>
              </a:buClr>
              <a:buSzPct val="45000"/>
              <a:buFont typeface="Wingdings" charset="2"/>
              <a:buChar char=""/>
            </a:pPr>
            <a:r>
              <a:rPr b="0" lang="en-US" sz="2800" spc="-1" strike="noStrike">
                <a:solidFill>
                  <a:srgbClr val="000000"/>
                </a:solidFill>
                <a:latin typeface="Arial"/>
              </a:rPr>
              <a:t>Fifth Outline Level</a:t>
            </a:r>
            <a:endParaRPr b="0" lang="en-US" sz="2800" spc="-1" strike="noStrike">
              <a:solidFill>
                <a:srgbClr val="000000"/>
              </a:solidFill>
              <a:latin typeface="Arial"/>
            </a:endParaRPr>
          </a:p>
          <a:p>
            <a:pPr lvl="5" marL="2592000" indent="-216000" algn="ctr">
              <a:spcBef>
                <a:spcPts val="283"/>
              </a:spcBef>
              <a:buClr>
                <a:srgbClr val="000000"/>
              </a:buClr>
              <a:buSzPct val="45000"/>
              <a:buFont typeface="Wingdings" charset="2"/>
              <a:buChar char=""/>
            </a:pPr>
            <a:r>
              <a:rPr b="0" lang="en-US" sz="2800" spc="-1" strike="noStrike">
                <a:solidFill>
                  <a:srgbClr val="000000"/>
                </a:solidFill>
                <a:latin typeface="Arial"/>
              </a:rPr>
              <a:t>Sixth Outline Level</a:t>
            </a:r>
            <a:endParaRPr b="0" lang="en-US" sz="2800" spc="-1" strike="noStrike">
              <a:solidFill>
                <a:srgbClr val="000000"/>
              </a:solidFill>
              <a:latin typeface="Arial"/>
            </a:endParaRPr>
          </a:p>
          <a:p>
            <a:pPr lvl="6" marL="3024000" indent="-216000" algn="ctr">
              <a:spcBef>
                <a:spcPts val="283"/>
              </a:spcBef>
              <a:buClr>
                <a:srgbClr val="000000"/>
              </a:buClr>
              <a:buSzPct val="45000"/>
              <a:buFont typeface="Wingdings" charset="2"/>
              <a:buChar char=""/>
            </a:pPr>
            <a:r>
              <a:rPr b="0" lang="en-US" sz="2800" spc="-1" strike="noStrike">
                <a:solidFill>
                  <a:srgbClr val="000000"/>
                </a:solidFill>
                <a:latin typeface="Arial"/>
              </a:rPr>
              <a:t>Seventh Outline Level</a:t>
            </a:r>
            <a:endParaRPr b="0" lang="en-US" sz="2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080" cy="1144440"/>
          </a:xfrm>
          <a:prstGeom prst="rect">
            <a:avLst/>
          </a:prstGeom>
        </p:spPr>
        <p:txBody>
          <a:bodyPr lIns="0" rIns="0" tIns="0" bIns="0" anchor="ctr">
            <a:noAutofit/>
          </a:bodyPr>
          <a:p>
            <a:pPr algn="ct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77" name="PlaceHolder 2"/>
          <p:cNvSpPr>
            <a:spLocks noGrp="1"/>
          </p:cNvSpPr>
          <p:nvPr>
            <p:ph type="body"/>
          </p:nvPr>
        </p:nvSpPr>
        <p:spPr>
          <a:xfrm>
            <a:off x="609480" y="1604520"/>
            <a:ext cx="5353920" cy="3976920"/>
          </a:xfrm>
          <a:prstGeom prst="rect">
            <a:avLst/>
          </a:prstGeom>
        </p:spPr>
        <p:txBody>
          <a:bodyPr lIns="0" rIns="0" tIns="0" bIns="0">
            <a:normAutofit fontScale="97000"/>
          </a:bodyPr>
          <a:p>
            <a:pPr marL="432000" indent="-324000" algn="ctr">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lgn="ctr">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lgn="ctr">
              <a:spcBef>
                <a:spcPts val="850"/>
              </a:spcBef>
              <a:buClr>
                <a:srgbClr val="000000"/>
              </a:buClr>
              <a:buSzPct val="45000"/>
              <a:buFont typeface="Wingdings" charset="2"/>
              <a:buChar char=""/>
            </a:pPr>
            <a:r>
              <a:rPr b="0" lang="en-US" sz="2800" spc="-1" strike="noStrike">
                <a:solidFill>
                  <a:srgbClr val="000000"/>
                </a:solidFill>
                <a:latin typeface="Arial"/>
              </a:rPr>
              <a:t>Third Outline Level</a:t>
            </a:r>
            <a:endParaRPr b="0" lang="en-US" sz="2800" spc="-1" strike="noStrike">
              <a:solidFill>
                <a:srgbClr val="000000"/>
              </a:solidFill>
              <a:latin typeface="Arial"/>
            </a:endParaRPr>
          </a:p>
          <a:p>
            <a:pPr lvl="3" marL="1728000" indent="-216000" algn="ctr">
              <a:spcBef>
                <a:spcPts val="567"/>
              </a:spcBef>
              <a:buClr>
                <a:srgbClr val="000000"/>
              </a:buClr>
              <a:buSzPct val="75000"/>
              <a:buFont typeface="Symbol" charset="2"/>
              <a:buChar char=""/>
            </a:pPr>
            <a:r>
              <a:rPr b="0" lang="en-US" sz="2800" spc="-1" strike="noStrike">
                <a:solidFill>
                  <a:srgbClr val="000000"/>
                </a:solidFill>
                <a:latin typeface="Arial"/>
              </a:rPr>
              <a:t>Fourth Outline Level</a:t>
            </a:r>
            <a:endParaRPr b="0" lang="en-US" sz="2800" spc="-1" strike="noStrike">
              <a:solidFill>
                <a:srgbClr val="000000"/>
              </a:solidFill>
              <a:latin typeface="Arial"/>
            </a:endParaRPr>
          </a:p>
          <a:p>
            <a:pPr lvl="4" marL="2160000" indent="-216000" algn="ctr">
              <a:spcBef>
                <a:spcPts val="283"/>
              </a:spcBef>
              <a:buClr>
                <a:srgbClr val="000000"/>
              </a:buClr>
              <a:buSzPct val="45000"/>
              <a:buFont typeface="Wingdings" charset="2"/>
              <a:buChar char=""/>
            </a:pPr>
            <a:r>
              <a:rPr b="0" lang="en-US" sz="2800" spc="-1" strike="noStrike">
                <a:solidFill>
                  <a:srgbClr val="000000"/>
                </a:solidFill>
                <a:latin typeface="Arial"/>
              </a:rPr>
              <a:t>Fifth Outline Level</a:t>
            </a:r>
            <a:endParaRPr b="0" lang="en-US" sz="2800" spc="-1" strike="noStrike">
              <a:solidFill>
                <a:srgbClr val="000000"/>
              </a:solidFill>
              <a:latin typeface="Arial"/>
            </a:endParaRPr>
          </a:p>
          <a:p>
            <a:pPr lvl="5" marL="2592000" indent="-216000" algn="ctr">
              <a:spcBef>
                <a:spcPts val="283"/>
              </a:spcBef>
              <a:buClr>
                <a:srgbClr val="000000"/>
              </a:buClr>
              <a:buSzPct val="45000"/>
              <a:buFont typeface="Wingdings" charset="2"/>
              <a:buChar char=""/>
            </a:pPr>
            <a:r>
              <a:rPr b="0" lang="en-US" sz="2800" spc="-1" strike="noStrike">
                <a:solidFill>
                  <a:srgbClr val="000000"/>
                </a:solidFill>
                <a:latin typeface="Arial"/>
              </a:rPr>
              <a:t>Sixth Outline Level</a:t>
            </a:r>
            <a:endParaRPr b="0" lang="en-US" sz="2800" spc="-1" strike="noStrike">
              <a:solidFill>
                <a:srgbClr val="000000"/>
              </a:solidFill>
              <a:latin typeface="Arial"/>
            </a:endParaRPr>
          </a:p>
          <a:p>
            <a:pPr lvl="6" marL="3024000" indent="-216000" algn="ctr">
              <a:spcBef>
                <a:spcPts val="283"/>
              </a:spcBef>
              <a:buClr>
                <a:srgbClr val="000000"/>
              </a:buClr>
              <a:buSzPct val="45000"/>
              <a:buFont typeface="Wingdings" charset="2"/>
              <a:buChar char=""/>
            </a:pPr>
            <a:r>
              <a:rPr b="0" lang="en-US" sz="2800" spc="-1" strike="noStrike">
                <a:solidFill>
                  <a:srgbClr val="000000"/>
                </a:solidFill>
                <a:latin typeface="Arial"/>
              </a:rPr>
              <a:t>Seventh Outline Level</a:t>
            </a:r>
            <a:endParaRPr b="0" lang="en-US" sz="2800" spc="-1" strike="noStrike">
              <a:solidFill>
                <a:srgbClr val="000000"/>
              </a:solidFill>
              <a:latin typeface="Arial"/>
            </a:endParaRPr>
          </a:p>
        </p:txBody>
      </p:sp>
      <p:sp>
        <p:nvSpPr>
          <p:cNvPr id="78" name="PlaceHolder 3"/>
          <p:cNvSpPr>
            <a:spLocks noGrp="1"/>
          </p:cNvSpPr>
          <p:nvPr>
            <p:ph type="body"/>
          </p:nvPr>
        </p:nvSpPr>
        <p:spPr>
          <a:xfrm>
            <a:off x="6231960" y="1604520"/>
            <a:ext cx="5353920" cy="3976920"/>
          </a:xfrm>
          <a:prstGeom prst="rect">
            <a:avLst/>
          </a:prstGeom>
        </p:spPr>
        <p:txBody>
          <a:bodyPr lIns="0" rIns="0" tIns="0" bIns="0">
            <a:normAutofit fontScale="97000"/>
          </a:bodyPr>
          <a:p>
            <a:pPr marL="432000" indent="-324000" algn="ctr">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lgn="ctr">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lgn="ctr">
              <a:spcBef>
                <a:spcPts val="850"/>
              </a:spcBef>
              <a:buClr>
                <a:srgbClr val="000000"/>
              </a:buClr>
              <a:buSzPct val="45000"/>
              <a:buFont typeface="Wingdings" charset="2"/>
              <a:buChar char=""/>
            </a:pPr>
            <a:r>
              <a:rPr b="0" lang="en-US" sz="2800" spc="-1" strike="noStrike">
                <a:solidFill>
                  <a:srgbClr val="000000"/>
                </a:solidFill>
                <a:latin typeface="Arial"/>
              </a:rPr>
              <a:t>Third Outline Level</a:t>
            </a:r>
            <a:endParaRPr b="0" lang="en-US" sz="2800" spc="-1" strike="noStrike">
              <a:solidFill>
                <a:srgbClr val="000000"/>
              </a:solidFill>
              <a:latin typeface="Arial"/>
            </a:endParaRPr>
          </a:p>
          <a:p>
            <a:pPr lvl="3" marL="1728000" indent="-216000" algn="ctr">
              <a:spcBef>
                <a:spcPts val="567"/>
              </a:spcBef>
              <a:buClr>
                <a:srgbClr val="000000"/>
              </a:buClr>
              <a:buSzPct val="75000"/>
              <a:buFont typeface="Symbol" charset="2"/>
              <a:buChar char=""/>
            </a:pPr>
            <a:r>
              <a:rPr b="0" lang="en-US" sz="2800" spc="-1" strike="noStrike">
                <a:solidFill>
                  <a:srgbClr val="000000"/>
                </a:solidFill>
                <a:latin typeface="Arial"/>
              </a:rPr>
              <a:t>Fourth Outline Level</a:t>
            </a:r>
            <a:endParaRPr b="0" lang="en-US" sz="2800" spc="-1" strike="noStrike">
              <a:solidFill>
                <a:srgbClr val="000000"/>
              </a:solidFill>
              <a:latin typeface="Arial"/>
            </a:endParaRPr>
          </a:p>
          <a:p>
            <a:pPr lvl="4" marL="2160000" indent="-216000" algn="ctr">
              <a:spcBef>
                <a:spcPts val="283"/>
              </a:spcBef>
              <a:buClr>
                <a:srgbClr val="000000"/>
              </a:buClr>
              <a:buSzPct val="45000"/>
              <a:buFont typeface="Wingdings" charset="2"/>
              <a:buChar char=""/>
            </a:pPr>
            <a:r>
              <a:rPr b="0" lang="en-US" sz="2800" spc="-1" strike="noStrike">
                <a:solidFill>
                  <a:srgbClr val="000000"/>
                </a:solidFill>
                <a:latin typeface="Arial"/>
              </a:rPr>
              <a:t>Fifth Outline Level</a:t>
            </a:r>
            <a:endParaRPr b="0" lang="en-US" sz="2800" spc="-1" strike="noStrike">
              <a:solidFill>
                <a:srgbClr val="000000"/>
              </a:solidFill>
              <a:latin typeface="Arial"/>
            </a:endParaRPr>
          </a:p>
          <a:p>
            <a:pPr lvl="5" marL="2592000" indent="-216000" algn="ctr">
              <a:spcBef>
                <a:spcPts val="283"/>
              </a:spcBef>
              <a:buClr>
                <a:srgbClr val="000000"/>
              </a:buClr>
              <a:buSzPct val="45000"/>
              <a:buFont typeface="Wingdings" charset="2"/>
              <a:buChar char=""/>
            </a:pPr>
            <a:r>
              <a:rPr b="0" lang="en-US" sz="2800" spc="-1" strike="noStrike">
                <a:solidFill>
                  <a:srgbClr val="000000"/>
                </a:solidFill>
                <a:latin typeface="Arial"/>
              </a:rPr>
              <a:t>Sixth Outline Level</a:t>
            </a:r>
            <a:endParaRPr b="0" lang="en-US" sz="2800" spc="-1" strike="noStrike">
              <a:solidFill>
                <a:srgbClr val="000000"/>
              </a:solidFill>
              <a:latin typeface="Arial"/>
            </a:endParaRPr>
          </a:p>
          <a:p>
            <a:pPr lvl="6" marL="3024000" indent="-216000" algn="ctr">
              <a:spcBef>
                <a:spcPts val="283"/>
              </a:spcBef>
              <a:buClr>
                <a:srgbClr val="000000"/>
              </a:buClr>
              <a:buSzPct val="45000"/>
              <a:buFont typeface="Wingdings" charset="2"/>
              <a:buChar char=""/>
            </a:pPr>
            <a:r>
              <a:rPr b="0" lang="en-US" sz="2800" spc="-1" strike="noStrike">
                <a:solidFill>
                  <a:srgbClr val="000000"/>
                </a:solidFill>
                <a:latin typeface="Arial"/>
              </a:rPr>
              <a:t>Seventh Outline Level</a:t>
            </a:r>
            <a:endParaRPr b="0" lang="en-US" sz="2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5" name="PlaceHolder 1"/>
          <p:cNvSpPr>
            <a:spLocks noGrp="1"/>
          </p:cNvSpPr>
          <p:nvPr>
            <p:ph type="title"/>
          </p:nvPr>
        </p:nvSpPr>
        <p:spPr>
          <a:xfrm>
            <a:off x="609480" y="273600"/>
            <a:ext cx="10972080" cy="1144440"/>
          </a:xfrm>
          <a:prstGeom prst="rect">
            <a:avLst/>
          </a:prstGeom>
        </p:spPr>
        <p:txBody>
          <a:bodyPr lIns="0" rIns="0" tIns="0" bIns="0" anchor="ctr">
            <a:noAutofit/>
          </a:bodyPr>
          <a:p>
            <a:pPr algn="ct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116"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hyperlink" Target="https://wiki.sei.cmu.edu/confluence/display/java/IDS55-J.+Understand+how+escape+characters+are+interpreted+when+strings+are+loaded" TargetMode="External"/><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8.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slideLayout" Target="../slideLayouts/slideLayout28.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28.xml"/>
</Relationships>
</file>

<file path=ppt/slides/_rels/slide1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2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hyperlink" Target="https://wiki.sei.cmu.edu/confluence/display/java/IDS11-J.+Perform+any+string+modifications+before+validation" TargetMode="External"/><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hyperlink" Target="https://wiki.sei.cmu.edu/confluence/display/java/OBJ08-J" TargetMode="External"/><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30.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hyperlink" Target="https://wiki.sei.cmu.edu/confluence/display/java/OBJ56-J.+Provide" TargetMode="External"/><Relationship Id="rId2"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hyperlink" Target="https://wiki.sei.cmu.edu/confluence/display/java/OBJ57-J" TargetMode="External"/><Relationship Id="rId2"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3.png"/><Relationship Id="rId6" Type="http://schemas.openxmlformats.org/officeDocument/2006/relationships/image" Target="../media/image24.png"/><Relationship Id="rId7"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4.xml.rels><?xml version="1.0" encoding="UTF-8"?>
<Relationships xmlns="http://schemas.openxmlformats.org/package/2006/relationships"><Relationship Id="rId1" Type="http://schemas.openxmlformats.org/officeDocument/2006/relationships/hyperlink" Target="https://wiki.sei.cmu.edu/confluence/display/java/STR04-J.+Use+compatible+character+encodings+when+communicating+string+data+between+JVMs" TargetMode="External"/><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hyperlink" Target="https://wiki.sei.cmu.edu/confluence/display/java/IDS14-J.+Do+not+trust+the+contents+of+hidden+form+fields" TargetMode="External"/><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hyperlink" Target="https://wiki.sei.cmu.edu/confluence/display/java/IDS54-J.+Prevent+LDAP+injection" TargetMode="External"/><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8.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6f8fc"/>
            </a:gs>
            <a:gs pos="100000">
              <a:srgbClr val="abc0e4"/>
            </a:gs>
          </a:gsLst>
          <a:lin ang="5400000"/>
        </a:gradFill>
      </p:bgPr>
    </p:bg>
    <p:spTree>
      <p:nvGrpSpPr>
        <p:cNvPr id="1" name=""/>
        <p:cNvGrpSpPr/>
        <p:nvPr/>
      </p:nvGrpSpPr>
      <p:grpSpPr>
        <a:xfrm>
          <a:off x="0" y="0"/>
          <a:ext cx="0" cy="0"/>
          <a:chOff x="0" y="0"/>
          <a:chExt cx="0" cy="0"/>
        </a:xfrm>
      </p:grpSpPr>
      <p:sp>
        <p:nvSpPr>
          <p:cNvPr id="153" name="CustomShape 1"/>
          <p:cNvSpPr/>
          <p:nvPr/>
        </p:nvSpPr>
        <p:spPr>
          <a:xfrm>
            <a:off x="1523880" y="1122480"/>
            <a:ext cx="9142920" cy="2386440"/>
          </a:xfrm>
          <a:prstGeom prst="rect">
            <a:avLst/>
          </a:prstGeom>
          <a:noFill/>
          <a:ln>
            <a:noFill/>
          </a:ln>
        </p:spPr>
        <p:style>
          <a:lnRef idx="0"/>
          <a:fillRef idx="0"/>
          <a:effectRef idx="0"/>
          <a:fontRef idx="minor"/>
        </p:style>
        <p:txBody>
          <a:bodyPr lIns="90000" rIns="90000" tIns="45000" bIns="45000" anchor="b">
            <a:noAutofit/>
          </a:bodyPr>
          <a:p>
            <a:pPr algn="ctr">
              <a:lnSpc>
                <a:spcPct val="90000"/>
              </a:lnSpc>
            </a:pPr>
            <a:r>
              <a:rPr b="0" lang="en-US" sz="6000" spc="-1" strike="noStrike">
                <a:solidFill>
                  <a:srgbClr val="000000"/>
                </a:solidFill>
                <a:latin typeface="Calibri Light"/>
                <a:ea typeface="DejaVu Sans"/>
              </a:rPr>
              <a:t>Project 2</a:t>
            </a:r>
            <a:endParaRPr b="0" lang="en-US" sz="6000" spc="-1" strike="noStrike">
              <a:latin typeface="Arial"/>
            </a:endParaRPr>
          </a:p>
        </p:txBody>
      </p:sp>
      <p:sp>
        <p:nvSpPr>
          <p:cNvPr id="154" name="CustomShape 2"/>
          <p:cNvSpPr/>
          <p:nvPr/>
        </p:nvSpPr>
        <p:spPr>
          <a:xfrm>
            <a:off x="1523880" y="3602160"/>
            <a:ext cx="9142920" cy="1654560"/>
          </a:xfrm>
          <a:prstGeom prst="rect">
            <a:avLst/>
          </a:prstGeom>
          <a:noFill/>
          <a:ln>
            <a:noFill/>
          </a:ln>
        </p:spPr>
        <p:style>
          <a:lnRef idx="0"/>
          <a:fillRef idx="0"/>
          <a:effectRef idx="0"/>
          <a:fontRef idx="minor"/>
        </p:style>
        <p:txBody>
          <a:bodyPr lIns="90000" rIns="90000" tIns="45000" bIns="45000">
            <a:normAutofit fontScale="75000"/>
          </a:bodyPr>
          <a:p>
            <a:pPr algn="ctr">
              <a:lnSpc>
                <a:spcPct val="90000"/>
              </a:lnSpc>
              <a:spcBef>
                <a:spcPts val="1001"/>
              </a:spcBef>
            </a:pPr>
            <a:r>
              <a:rPr b="0" lang="en-US" sz="2400" spc="-1" strike="noStrike">
                <a:solidFill>
                  <a:srgbClr val="000000"/>
                </a:solidFill>
                <a:latin typeface="Calibri"/>
                <a:ea typeface="DejaVu Sans"/>
              </a:rPr>
              <a:t>CSC 201 Section 3, Team 4</a:t>
            </a:r>
            <a:endParaRPr b="0" lang="en-US" sz="2400" spc="-1" strike="noStrike">
              <a:latin typeface="Arial"/>
            </a:endParaRPr>
          </a:p>
          <a:p>
            <a:pPr algn="ctr">
              <a:lnSpc>
                <a:spcPct val="90000"/>
              </a:lnSpc>
              <a:spcBef>
                <a:spcPts val="1001"/>
              </a:spcBef>
            </a:pPr>
            <a:r>
              <a:rPr b="0" lang="en-US" sz="2400" spc="-1" strike="noStrike">
                <a:solidFill>
                  <a:srgbClr val="000000"/>
                </a:solidFill>
                <a:latin typeface="Calibri"/>
                <a:ea typeface="DejaVu Sans"/>
              </a:rPr>
              <a:t>Alex Nosenko - </a:t>
            </a:r>
            <a:r>
              <a:rPr b="1" lang="en-US" sz="2400" spc="-1" strike="noStrike">
                <a:solidFill>
                  <a:srgbClr val="000000"/>
                </a:solidFill>
                <a:latin typeface="Calibri"/>
                <a:ea typeface="DejaVu Sans"/>
              </a:rPr>
              <a:t>OBJ</a:t>
            </a:r>
            <a:endParaRPr b="0" lang="en-US" sz="2400" spc="-1" strike="noStrike">
              <a:latin typeface="Arial"/>
            </a:endParaRPr>
          </a:p>
          <a:p>
            <a:pPr algn="ctr">
              <a:lnSpc>
                <a:spcPct val="90000"/>
              </a:lnSpc>
              <a:spcBef>
                <a:spcPts val="1001"/>
              </a:spcBef>
            </a:pPr>
            <a:r>
              <a:rPr b="0" lang="en-US" sz="2400" spc="-1" strike="noStrike">
                <a:solidFill>
                  <a:srgbClr val="000000"/>
                </a:solidFill>
                <a:latin typeface="Calibri"/>
                <a:ea typeface="DejaVu Sans"/>
              </a:rPr>
              <a:t>Jeffrey Byrnes - </a:t>
            </a:r>
            <a:r>
              <a:rPr b="1" lang="en-US" sz="2400" spc="-1" strike="noStrike">
                <a:solidFill>
                  <a:srgbClr val="000000"/>
                </a:solidFill>
                <a:latin typeface="Calibri"/>
                <a:ea typeface="DejaVu Sans"/>
              </a:rPr>
              <a:t>NUM</a:t>
            </a:r>
            <a:endParaRPr b="0" lang="en-US" sz="2400" spc="-1" strike="noStrike">
              <a:latin typeface="Arial"/>
            </a:endParaRPr>
          </a:p>
          <a:p>
            <a:pPr algn="ctr">
              <a:lnSpc>
                <a:spcPct val="90000"/>
              </a:lnSpc>
              <a:spcBef>
                <a:spcPts val="1001"/>
              </a:spcBef>
            </a:pPr>
            <a:r>
              <a:rPr b="0" lang="en-US" sz="2400" spc="-1" strike="noStrike">
                <a:solidFill>
                  <a:srgbClr val="000000"/>
                </a:solidFill>
                <a:latin typeface="Calibri"/>
                <a:ea typeface="DejaVu Sans"/>
              </a:rPr>
              <a:t>Nitin Nath - </a:t>
            </a:r>
            <a:r>
              <a:rPr b="1" lang="en-US" sz="2400" spc="-1" strike="noStrike">
                <a:solidFill>
                  <a:srgbClr val="000000"/>
                </a:solidFill>
                <a:latin typeface="Calibri"/>
                <a:ea typeface="DejaVu Sans"/>
              </a:rPr>
              <a:t>IDS</a:t>
            </a:r>
            <a:endParaRPr b="0" lang="en-US" sz="2400" spc="-1" strike="noStrike">
              <a:latin typeface="Arial"/>
            </a:endParaRPr>
          </a:p>
          <a:p>
            <a:pPr algn="ctr">
              <a:lnSpc>
                <a:spcPct val="90000"/>
              </a:lnSpc>
              <a:spcBef>
                <a:spcPts val="1001"/>
              </a:spcBef>
            </a:pPr>
            <a:r>
              <a:rPr b="0" lang="en-US" sz="2400" spc="-1" strike="noStrike">
                <a:solidFill>
                  <a:srgbClr val="000000"/>
                </a:solidFill>
                <a:latin typeface="Calibri"/>
                <a:ea typeface="DejaVu Sans"/>
              </a:rPr>
              <a:t>Steven Mackey - </a:t>
            </a:r>
            <a:r>
              <a:rPr b="1" lang="en-US" sz="2400" spc="-1" strike="noStrike">
                <a:solidFill>
                  <a:srgbClr val="000000"/>
                </a:solidFill>
                <a:latin typeface="Calibri"/>
                <a:ea typeface="DejaVu Sans"/>
              </a:rPr>
              <a:t>SEC</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6f8fc"/>
            </a:gs>
            <a:gs pos="100000">
              <a:srgbClr val="abc0e4"/>
            </a:gs>
          </a:gsLst>
          <a:lin ang="5400000"/>
        </a:gradFill>
      </p:bgPr>
    </p:bg>
    <p:spTree>
      <p:nvGrpSpPr>
        <p:cNvPr id="1" name=""/>
        <p:cNvGrpSpPr/>
        <p:nvPr/>
      </p:nvGrpSpPr>
      <p:grpSpPr>
        <a:xfrm>
          <a:off x="0" y="0"/>
          <a:ext cx="0" cy="0"/>
          <a:chOff x="0" y="0"/>
          <a:chExt cx="0" cy="0"/>
        </a:xfrm>
      </p:grpSpPr>
      <p:sp>
        <p:nvSpPr>
          <p:cNvPr id="173" name="CustomShape 1"/>
          <p:cNvSpPr/>
          <p:nvPr/>
        </p:nvSpPr>
        <p:spPr>
          <a:xfrm>
            <a:off x="838080" y="365040"/>
            <a:ext cx="10514520" cy="60444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0" lang="en-US" sz="4400" spc="-1" strike="noStrike">
                <a:solidFill>
                  <a:srgbClr val="000000"/>
                </a:solidFill>
                <a:latin typeface="Calibri Light"/>
                <a:ea typeface="DejaVu Sans"/>
              </a:rPr>
              <a:t>IDS</a:t>
            </a:r>
            <a:endParaRPr b="0" lang="en-US" sz="4400" spc="-1" strike="noStrike">
              <a:latin typeface="Arial"/>
            </a:endParaRPr>
          </a:p>
        </p:txBody>
      </p:sp>
      <p:sp>
        <p:nvSpPr>
          <p:cNvPr id="174" name="CustomShape 2"/>
          <p:cNvSpPr/>
          <p:nvPr/>
        </p:nvSpPr>
        <p:spPr>
          <a:xfrm>
            <a:off x="455040" y="1610640"/>
            <a:ext cx="11281320" cy="39780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1" lang="en-US" sz="1800" spc="-1" strike="noStrike">
                <a:solidFill>
                  <a:srgbClr val="222222"/>
                </a:solidFill>
                <a:latin typeface="Arial"/>
                <a:ea typeface="DejaVu Sans"/>
              </a:rPr>
              <a:t>IDS55-J</a:t>
            </a:r>
            <a:br/>
            <a:r>
              <a:rPr b="0" lang="en-US" sz="1800" spc="-1" strike="noStrike" u="sng">
                <a:solidFill>
                  <a:srgbClr val="0563c1"/>
                </a:solidFill>
                <a:uFillTx/>
                <a:latin typeface="Arial"/>
                <a:ea typeface="DejaVu Sans"/>
                <a:hlinkClick r:id="rId1"/>
              </a:rPr>
              <a:t>https://wiki.sei.cmu.edu/confluence/display/java/IDS55-J.+Understand+how+escape+characters+are+interpreted+when+strings+are+loaded</a:t>
            </a:r>
            <a:br/>
            <a:r>
              <a:rPr b="1" lang="en-US" sz="1800" spc="-1" strike="noStrike">
                <a:solidFill>
                  <a:srgbClr val="222222"/>
                </a:solidFill>
                <a:latin typeface="Arial"/>
                <a:ea typeface="DejaVu Sans"/>
              </a:rPr>
              <a:t>WHAT</a:t>
            </a:r>
            <a:r>
              <a:rPr b="0" lang="en-US" sz="1800" spc="-1" strike="noStrike">
                <a:solidFill>
                  <a:srgbClr val="222222"/>
                </a:solidFill>
                <a:latin typeface="Arial"/>
                <a:ea typeface="DejaVu Sans"/>
              </a:rPr>
              <a:t>: Understand how escape characters are interpreted when strings are loaded.</a:t>
            </a:r>
            <a:br/>
            <a:br/>
            <a:r>
              <a:rPr b="1" lang="en-US" sz="1800" spc="-1" strike="noStrike">
                <a:solidFill>
                  <a:srgbClr val="222222"/>
                </a:solidFill>
                <a:latin typeface="Arial"/>
                <a:ea typeface="DejaVu Sans"/>
              </a:rPr>
              <a:t>WHY</a:t>
            </a:r>
            <a:r>
              <a:rPr b="0" lang="en-US" sz="1800" spc="-1" strike="noStrike">
                <a:solidFill>
                  <a:srgbClr val="222222"/>
                </a:solidFill>
                <a:latin typeface="Arial"/>
                <a:ea typeface="DejaVu Sans"/>
              </a:rPr>
              <a:t>: Incorrect use of escape characters in string inputs can result in misinterpretation and potential corruption of data</a:t>
            </a:r>
            <a:br/>
            <a:br/>
            <a:r>
              <a:rPr b="1" lang="en-US" sz="1800" spc="-1" strike="noStrike">
                <a:solidFill>
                  <a:srgbClr val="222222"/>
                </a:solidFill>
                <a:latin typeface="Arial"/>
                <a:ea typeface="DejaVu Sans"/>
              </a:rPr>
              <a:t>HOW</a:t>
            </a:r>
            <a:r>
              <a:rPr b="0" lang="en-US" sz="1800" spc="-1" strike="noStrike">
                <a:solidFill>
                  <a:srgbClr val="222222"/>
                </a:solidFill>
                <a:latin typeface="Arial"/>
                <a:ea typeface="DejaVu Sans"/>
              </a:rPr>
              <a:t>: When there is a '\' followed by t or r or n or b then you need to escape the sequence with an additional \ (backslash) otherwise the java compiler will see it as</a:t>
            </a:r>
            <a:br/>
            <a:r>
              <a:rPr b="0" lang="en-US" sz="1800" spc="-1" strike="noStrike">
                <a:solidFill>
                  <a:srgbClr val="222222"/>
                </a:solidFill>
                <a:latin typeface="Arial"/>
                <a:ea typeface="DejaVu Sans"/>
              </a:rPr>
              <a:t>a special character i.e newline or tab or backspace etc.</a:t>
            </a:r>
            <a:r>
              <a:rPr b="0" lang="en-US" sz="1800" spc="-1" strike="noStrike">
                <a:solidFill>
                  <a:srgbClr val="000000"/>
                </a:solidFill>
                <a:latin typeface="Arial"/>
                <a:ea typeface="DejaVu Sans"/>
              </a:rPr>
              <a:t>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6f8fc"/>
            </a:gs>
            <a:gs pos="100000">
              <a:srgbClr val="abc0e4"/>
            </a:gs>
          </a:gsLst>
          <a:lin ang="5400000"/>
        </a:gradFill>
      </p:bgPr>
    </p:bg>
    <p:spTree>
      <p:nvGrpSpPr>
        <p:cNvPr id="1" name=""/>
        <p:cNvGrpSpPr/>
        <p:nvPr/>
      </p:nvGrpSpPr>
      <p:grpSpPr>
        <a:xfrm>
          <a:off x="0" y="0"/>
          <a:ext cx="0" cy="0"/>
          <a:chOff x="0" y="0"/>
          <a:chExt cx="0" cy="0"/>
        </a:xfrm>
      </p:grpSpPr>
      <p:sp>
        <p:nvSpPr>
          <p:cNvPr id="175" name="CustomShape 1"/>
          <p:cNvSpPr/>
          <p:nvPr/>
        </p:nvSpPr>
        <p:spPr>
          <a:xfrm>
            <a:off x="838080" y="365040"/>
            <a:ext cx="10514520" cy="66924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0" lang="en-US" sz="4400" spc="-1" strike="noStrike">
                <a:solidFill>
                  <a:srgbClr val="000000"/>
                </a:solidFill>
                <a:latin typeface="Calibri Light"/>
                <a:ea typeface="DejaVu Sans"/>
              </a:rPr>
              <a:t>IDS</a:t>
            </a:r>
            <a:endParaRPr b="0" lang="en-US" sz="4400" spc="-1" strike="noStrike">
              <a:latin typeface="Arial"/>
            </a:endParaRPr>
          </a:p>
        </p:txBody>
      </p:sp>
      <p:graphicFrame>
        <p:nvGraphicFramePr>
          <p:cNvPr id="176" name="Table 2"/>
          <p:cNvGraphicFramePr/>
          <p:nvPr/>
        </p:nvGraphicFramePr>
        <p:xfrm>
          <a:off x="838080" y="1806120"/>
          <a:ext cx="5181120" cy="3589200"/>
        </p:xfrm>
        <a:graphic>
          <a:graphicData uri="http://schemas.openxmlformats.org/drawingml/2006/table">
            <a:tbl>
              <a:tblPr/>
              <a:tblGrid>
                <a:gridCol w="5181480"/>
              </a:tblGrid>
              <a:tr h="3589560">
                <a:tc>
                  <a:txBody>
                    <a:bodyPr lIns="52200">
                      <a:noAutofit/>
                    </a:bodyPr>
                    <a:p>
                      <a:pPr>
                        <a:lnSpc>
                          <a:spcPct val="100000"/>
                        </a:lnSpc>
                      </a:pPr>
                      <a:r>
                        <a:rPr b="0" lang="en-US" sz="1600" spc="-1" strike="noStrike">
                          <a:solidFill>
                            <a:srgbClr val="000000"/>
                          </a:solidFill>
                          <a:latin typeface="Consolas"/>
                          <a:ea typeface="DejaVu Sans"/>
                        </a:rPr>
                        <a:t>public class Splitter {</a:t>
                      </a:r>
                      <a:endParaRPr b="0" lang="en-US" sz="1600" spc="-1" strike="noStrike">
                        <a:latin typeface="Arial"/>
                      </a:endParaRPr>
                    </a:p>
                    <a:p>
                      <a:pPr>
                        <a:lnSpc>
                          <a:spcPct val="100000"/>
                        </a:lnSpc>
                      </a:pPr>
                      <a:r>
                        <a:rPr b="0" lang="en-US" sz="1600" spc="-1" strike="noStrike">
                          <a:solidFill>
                            <a:srgbClr val="000000"/>
                          </a:solidFill>
                          <a:latin typeface="Consolas"/>
                          <a:ea typeface="DejaVu Sans"/>
                        </a:rPr>
                        <a:t>  </a:t>
                      </a:r>
                      <a:r>
                        <a:rPr b="0" lang="en-US" sz="1600" spc="-1" strike="noStrike">
                          <a:solidFill>
                            <a:srgbClr val="000000"/>
                          </a:solidFill>
                          <a:latin typeface="Consolas"/>
                          <a:ea typeface="DejaVu Sans"/>
                        </a:rPr>
                        <a:t>// Interpreted as backspace</a:t>
                      </a:r>
                      <a:endParaRPr b="0" lang="en-US" sz="1600" spc="-1" strike="noStrike">
                        <a:latin typeface="Arial"/>
                      </a:endParaRPr>
                    </a:p>
                    <a:p>
                      <a:pPr>
                        <a:lnSpc>
                          <a:spcPct val="100000"/>
                        </a:lnSpc>
                      </a:pPr>
                      <a:r>
                        <a:rPr b="0" lang="en-US" sz="1600" spc="-1" strike="noStrike">
                          <a:solidFill>
                            <a:srgbClr val="000000"/>
                          </a:solidFill>
                          <a:latin typeface="Consolas"/>
                          <a:ea typeface="DejaVu Sans"/>
                        </a:rPr>
                        <a:t>  </a:t>
                      </a:r>
                      <a:r>
                        <a:rPr b="0" lang="en-US" sz="1600" spc="-1" strike="noStrike">
                          <a:solidFill>
                            <a:srgbClr val="000000"/>
                          </a:solidFill>
                          <a:latin typeface="Consolas"/>
                          <a:ea typeface="DejaVu Sans"/>
                        </a:rPr>
                        <a:t>// Fails to split on word boundaries</a:t>
                      </a:r>
                      <a:endParaRPr b="0" lang="en-US" sz="1600" spc="-1" strike="noStrike">
                        <a:latin typeface="Arial"/>
                      </a:endParaRPr>
                    </a:p>
                    <a:p>
                      <a:pPr>
                        <a:lnSpc>
                          <a:spcPct val="100000"/>
                        </a:lnSpc>
                      </a:pPr>
                      <a:r>
                        <a:rPr b="0" lang="en-US" sz="1600" spc="-1" strike="noStrike">
                          <a:solidFill>
                            <a:srgbClr val="000000"/>
                          </a:solidFill>
                          <a:latin typeface="Consolas"/>
                          <a:ea typeface="DejaVu Sans"/>
                        </a:rPr>
                        <a:t>  </a:t>
                      </a:r>
                      <a:r>
                        <a:rPr b="0" lang="en-US" sz="1600" spc="-1" strike="noStrike">
                          <a:solidFill>
                            <a:srgbClr val="000000"/>
                          </a:solidFill>
                          <a:latin typeface="Consolas"/>
                          <a:ea typeface="DejaVu Sans"/>
                        </a:rPr>
                        <a:t>private final String WORDS = "\b";</a:t>
                      </a:r>
                      <a:endParaRPr b="0" lang="en-US" sz="1600" spc="-1" strike="noStrike">
                        <a:latin typeface="Arial"/>
                      </a:endParaRPr>
                    </a:p>
                    <a:p>
                      <a:pPr>
                        <a:lnSpc>
                          <a:spcPct val="100000"/>
                        </a:lnSpc>
                      </a:pPr>
                      <a:r>
                        <a:rPr b="0" lang="en-US" sz="1600" spc="-1" strike="noStrike">
                          <a:solidFill>
                            <a:srgbClr val="000000"/>
                          </a:solidFill>
                          <a:latin typeface="Consolas"/>
                          <a:ea typeface="DejaVu Sans"/>
                        </a:rPr>
                        <a:t> </a:t>
                      </a:r>
                      <a:endParaRPr b="0" lang="en-US" sz="1600" spc="-1" strike="noStrike">
                        <a:latin typeface="Arial"/>
                      </a:endParaRPr>
                    </a:p>
                    <a:p>
                      <a:pPr>
                        <a:lnSpc>
                          <a:spcPct val="100000"/>
                        </a:lnSpc>
                      </a:pPr>
                      <a:r>
                        <a:rPr b="0" lang="en-US" sz="1600" spc="-1" strike="noStrike">
                          <a:solidFill>
                            <a:srgbClr val="000000"/>
                          </a:solidFill>
                          <a:latin typeface="Consolas"/>
                          <a:ea typeface="DejaVu Sans"/>
                        </a:rPr>
                        <a:t>  </a:t>
                      </a:r>
                      <a:r>
                        <a:rPr b="0" lang="en-US" sz="1600" spc="-1" strike="noStrike">
                          <a:solidFill>
                            <a:srgbClr val="000000"/>
                          </a:solidFill>
                          <a:latin typeface="Consolas"/>
                          <a:ea typeface="DejaVu Sans"/>
                        </a:rPr>
                        <a:t>public String[] splitWords(String input) {</a:t>
                      </a:r>
                      <a:endParaRPr b="0" lang="en-US" sz="1600" spc="-1" strike="noStrike">
                        <a:latin typeface="Arial"/>
                      </a:endParaRPr>
                    </a:p>
                    <a:p>
                      <a:pPr>
                        <a:lnSpc>
                          <a:spcPct val="100000"/>
                        </a:lnSpc>
                      </a:pPr>
                      <a:r>
                        <a:rPr b="0" lang="en-US" sz="1600" spc="-1" strike="noStrike">
                          <a:solidFill>
                            <a:srgbClr val="000000"/>
                          </a:solidFill>
                          <a:latin typeface="Consolas"/>
                          <a:ea typeface="DejaVu Sans"/>
                        </a:rPr>
                        <a:t>    </a:t>
                      </a:r>
                      <a:r>
                        <a:rPr b="0" lang="en-US" sz="1600" spc="-1" strike="noStrike">
                          <a:solidFill>
                            <a:srgbClr val="000000"/>
                          </a:solidFill>
                          <a:latin typeface="Consolas"/>
                          <a:ea typeface="DejaVu Sans"/>
                        </a:rPr>
                        <a:t>Pattern pattern = Pattern.compile(WORDS);</a:t>
                      </a:r>
                      <a:endParaRPr b="0" lang="en-US" sz="1600" spc="-1" strike="noStrike">
                        <a:latin typeface="Arial"/>
                      </a:endParaRPr>
                    </a:p>
                    <a:p>
                      <a:pPr>
                        <a:lnSpc>
                          <a:spcPct val="100000"/>
                        </a:lnSpc>
                      </a:pPr>
                      <a:r>
                        <a:rPr b="0" lang="en-US" sz="1600" spc="-1" strike="noStrike">
                          <a:solidFill>
                            <a:srgbClr val="000000"/>
                          </a:solidFill>
                          <a:latin typeface="Consolas"/>
                          <a:ea typeface="DejaVu Sans"/>
                        </a:rPr>
                        <a:t>    </a:t>
                      </a:r>
                      <a:r>
                        <a:rPr b="0" lang="en-US" sz="1600" spc="-1" strike="noStrike">
                          <a:solidFill>
                            <a:srgbClr val="000000"/>
                          </a:solidFill>
                          <a:latin typeface="Consolas"/>
                          <a:ea typeface="DejaVu Sans"/>
                        </a:rPr>
                        <a:t>String[] input_array = pattern.split(input);</a:t>
                      </a:r>
                      <a:endParaRPr b="0" lang="en-US" sz="1600" spc="-1" strike="noStrike">
                        <a:latin typeface="Arial"/>
                      </a:endParaRPr>
                    </a:p>
                    <a:p>
                      <a:pPr>
                        <a:lnSpc>
                          <a:spcPct val="100000"/>
                        </a:lnSpc>
                      </a:pPr>
                      <a:r>
                        <a:rPr b="0" lang="en-US" sz="1600" spc="-1" strike="noStrike">
                          <a:solidFill>
                            <a:srgbClr val="000000"/>
                          </a:solidFill>
                          <a:latin typeface="Consolas"/>
                          <a:ea typeface="DejaVu Sans"/>
                        </a:rPr>
                        <a:t>    </a:t>
                      </a:r>
                      <a:r>
                        <a:rPr b="0" lang="en-US" sz="1600" spc="-1" strike="noStrike">
                          <a:solidFill>
                            <a:srgbClr val="000000"/>
                          </a:solidFill>
                          <a:latin typeface="Consolas"/>
                          <a:ea typeface="DejaVu Sans"/>
                        </a:rPr>
                        <a:t>return input_array;</a:t>
                      </a:r>
                      <a:endParaRPr b="0" lang="en-US" sz="1600" spc="-1" strike="noStrike">
                        <a:latin typeface="Arial"/>
                      </a:endParaRPr>
                    </a:p>
                    <a:p>
                      <a:pPr>
                        <a:lnSpc>
                          <a:spcPct val="100000"/>
                        </a:lnSpc>
                      </a:pPr>
                      <a:r>
                        <a:rPr b="0" lang="en-US" sz="1600" spc="-1" strike="noStrike">
                          <a:solidFill>
                            <a:srgbClr val="000000"/>
                          </a:solidFill>
                          <a:latin typeface="Consolas"/>
                          <a:ea typeface="DejaVu Sans"/>
                        </a:rPr>
                        <a:t>  </a:t>
                      </a:r>
                      <a:r>
                        <a:rPr b="0" lang="en-US" sz="1600" spc="-1" strike="noStrike">
                          <a:solidFill>
                            <a:srgbClr val="000000"/>
                          </a:solidFill>
                          <a:latin typeface="Consolas"/>
                          <a:ea typeface="DejaVu Sans"/>
                        </a:rPr>
                        <a:t>}</a:t>
                      </a:r>
                      <a:endParaRPr b="0" lang="en-US" sz="1600" spc="-1" strike="noStrike">
                        <a:latin typeface="Arial"/>
                      </a:endParaRPr>
                    </a:p>
                    <a:p>
                      <a:pPr>
                        <a:lnSpc>
                          <a:spcPct val="100000"/>
                        </a:lnSpc>
                      </a:pPr>
                      <a:r>
                        <a:rPr b="0" lang="en-US" sz="1600" spc="-1" strike="noStrike">
                          <a:solidFill>
                            <a:srgbClr val="000000"/>
                          </a:solidFill>
                          <a:latin typeface="Consolas"/>
                          <a:ea typeface="DejaVu Sans"/>
                        </a:rPr>
                        <a:t>}</a:t>
                      </a:r>
                      <a:endParaRPr b="0" lang="en-US" sz="1600" spc="-1" strike="noStrike">
                        <a:latin typeface="Arial"/>
                      </a:endParaRPr>
                    </a:p>
                  </a:txBody>
                  <a:tcPr marL="52200" marR="91440">
                    <a:noFill/>
                  </a:tcPr>
                </a:tc>
              </a:tr>
            </a:tbl>
          </a:graphicData>
        </a:graphic>
      </p:graphicFrame>
      <p:graphicFrame>
        <p:nvGraphicFramePr>
          <p:cNvPr id="177" name="Table 3"/>
          <p:cNvGraphicFramePr/>
          <p:nvPr/>
        </p:nvGraphicFramePr>
        <p:xfrm>
          <a:off x="6095520" y="1806120"/>
          <a:ext cx="5181120" cy="2920320"/>
        </p:xfrm>
        <a:graphic>
          <a:graphicData uri="http://schemas.openxmlformats.org/drawingml/2006/table">
            <a:tbl>
              <a:tblPr/>
              <a:tblGrid>
                <a:gridCol w="5181480"/>
              </a:tblGrid>
              <a:tr h="2920680">
                <a:tc>
                  <a:txBody>
                    <a:bodyPr lIns="52200">
                      <a:noAutofit/>
                    </a:bodyPr>
                    <a:p>
                      <a:pPr>
                        <a:lnSpc>
                          <a:spcPct val="100000"/>
                        </a:lnSpc>
                      </a:pPr>
                      <a:r>
                        <a:rPr b="0" lang="en-US" sz="1600" spc="-1" strike="noStrike">
                          <a:solidFill>
                            <a:srgbClr val="000000"/>
                          </a:solidFill>
                          <a:latin typeface="Consolas"/>
                          <a:ea typeface="DejaVu Sans"/>
                        </a:rPr>
                        <a:t>public class Splitter {</a:t>
                      </a:r>
                      <a:endParaRPr b="0" lang="en-US" sz="1600" spc="-1" strike="noStrike">
                        <a:latin typeface="Arial"/>
                      </a:endParaRPr>
                    </a:p>
                    <a:p>
                      <a:pPr>
                        <a:lnSpc>
                          <a:spcPct val="100000"/>
                        </a:lnSpc>
                      </a:pPr>
                      <a:r>
                        <a:rPr b="0" lang="en-US" sz="1600" spc="-1" strike="noStrike">
                          <a:solidFill>
                            <a:srgbClr val="000000"/>
                          </a:solidFill>
                          <a:latin typeface="Consolas"/>
                          <a:ea typeface="DejaVu Sans"/>
                        </a:rPr>
                        <a:t>  </a:t>
                      </a:r>
                      <a:r>
                        <a:rPr b="0" lang="en-US" sz="1600" spc="-1" strike="noStrike">
                          <a:solidFill>
                            <a:srgbClr val="000000"/>
                          </a:solidFill>
                          <a:latin typeface="Consolas"/>
                          <a:ea typeface="DejaVu Sans"/>
                        </a:rPr>
                        <a:t>// Interpreted as two chars, '\' and 'b'</a:t>
                      </a:r>
                      <a:endParaRPr b="0" lang="en-US" sz="1600" spc="-1" strike="noStrike">
                        <a:latin typeface="Arial"/>
                      </a:endParaRPr>
                    </a:p>
                    <a:p>
                      <a:pPr>
                        <a:lnSpc>
                          <a:spcPct val="100000"/>
                        </a:lnSpc>
                      </a:pPr>
                      <a:r>
                        <a:rPr b="0" lang="en-US" sz="1600" spc="-1" strike="noStrike">
                          <a:solidFill>
                            <a:srgbClr val="000000"/>
                          </a:solidFill>
                          <a:latin typeface="Consolas"/>
                          <a:ea typeface="DejaVu Sans"/>
                        </a:rPr>
                        <a:t>  </a:t>
                      </a:r>
                      <a:r>
                        <a:rPr b="0" lang="en-US" sz="1600" spc="-1" strike="noStrike">
                          <a:solidFill>
                            <a:srgbClr val="000000"/>
                          </a:solidFill>
                          <a:latin typeface="Consolas"/>
                          <a:ea typeface="DejaVu Sans"/>
                        </a:rPr>
                        <a:t>// Correctly splits on word boundaries</a:t>
                      </a:r>
                      <a:endParaRPr b="0" lang="en-US" sz="1600" spc="-1" strike="noStrike">
                        <a:latin typeface="Arial"/>
                      </a:endParaRPr>
                    </a:p>
                    <a:p>
                      <a:pPr>
                        <a:lnSpc>
                          <a:spcPct val="100000"/>
                        </a:lnSpc>
                      </a:pPr>
                      <a:r>
                        <a:rPr b="0" lang="en-US" sz="1600" spc="-1" strike="noStrike">
                          <a:solidFill>
                            <a:srgbClr val="000000"/>
                          </a:solidFill>
                          <a:latin typeface="Consolas"/>
                          <a:ea typeface="DejaVu Sans"/>
                        </a:rPr>
                        <a:t>  </a:t>
                      </a:r>
                      <a:r>
                        <a:rPr b="0" lang="en-US" sz="1600" spc="-1" strike="noStrike">
                          <a:solidFill>
                            <a:srgbClr val="000000"/>
                          </a:solidFill>
                          <a:latin typeface="Consolas"/>
                          <a:ea typeface="DejaVu Sans"/>
                        </a:rPr>
                        <a:t>private final String WORDS = "\\b";</a:t>
                      </a:r>
                      <a:endParaRPr b="0" lang="en-US" sz="1600" spc="-1" strike="noStrike">
                        <a:latin typeface="Arial"/>
                      </a:endParaRPr>
                    </a:p>
                    <a:p>
                      <a:pPr>
                        <a:lnSpc>
                          <a:spcPct val="100000"/>
                        </a:lnSpc>
                      </a:pPr>
                      <a:r>
                        <a:rPr b="0" lang="en-US" sz="1600" spc="-1" strike="noStrike">
                          <a:solidFill>
                            <a:srgbClr val="000000"/>
                          </a:solidFill>
                          <a:latin typeface="Consolas"/>
                          <a:ea typeface="DejaVu Sans"/>
                        </a:rPr>
                        <a:t> </a:t>
                      </a:r>
                      <a:endParaRPr b="0" lang="en-US" sz="1600" spc="-1" strike="noStrike">
                        <a:latin typeface="Arial"/>
                      </a:endParaRPr>
                    </a:p>
                    <a:p>
                      <a:pPr>
                        <a:lnSpc>
                          <a:spcPct val="100000"/>
                        </a:lnSpc>
                      </a:pPr>
                      <a:r>
                        <a:rPr b="0" lang="en-US" sz="1600" spc="-1" strike="noStrike">
                          <a:solidFill>
                            <a:srgbClr val="000000"/>
                          </a:solidFill>
                          <a:latin typeface="Consolas"/>
                          <a:ea typeface="DejaVu Sans"/>
                        </a:rPr>
                        <a:t>  </a:t>
                      </a:r>
                      <a:r>
                        <a:rPr b="0" lang="en-US" sz="1600" spc="-1" strike="noStrike">
                          <a:solidFill>
                            <a:srgbClr val="000000"/>
                          </a:solidFill>
                          <a:latin typeface="Consolas"/>
                          <a:ea typeface="DejaVu Sans"/>
                        </a:rPr>
                        <a:t>public String[] split(String input){</a:t>
                      </a:r>
                      <a:endParaRPr b="0" lang="en-US" sz="1600" spc="-1" strike="noStrike">
                        <a:latin typeface="Arial"/>
                      </a:endParaRPr>
                    </a:p>
                    <a:p>
                      <a:pPr>
                        <a:lnSpc>
                          <a:spcPct val="100000"/>
                        </a:lnSpc>
                      </a:pPr>
                      <a:r>
                        <a:rPr b="0" lang="en-US" sz="1600" spc="-1" strike="noStrike">
                          <a:solidFill>
                            <a:srgbClr val="000000"/>
                          </a:solidFill>
                          <a:latin typeface="Consolas"/>
                          <a:ea typeface="DejaVu Sans"/>
                        </a:rPr>
                        <a:t>    </a:t>
                      </a:r>
                      <a:r>
                        <a:rPr b="0" lang="en-US" sz="1600" spc="-1" strike="noStrike">
                          <a:solidFill>
                            <a:srgbClr val="000000"/>
                          </a:solidFill>
                          <a:latin typeface="Consolas"/>
                          <a:ea typeface="DejaVu Sans"/>
                        </a:rPr>
                        <a:t>Pattern pattern = Pattern.compile(WORDS);</a:t>
                      </a:r>
                      <a:endParaRPr b="0" lang="en-US" sz="1600" spc="-1" strike="noStrike">
                        <a:latin typeface="Arial"/>
                      </a:endParaRPr>
                    </a:p>
                    <a:p>
                      <a:pPr>
                        <a:lnSpc>
                          <a:spcPct val="100000"/>
                        </a:lnSpc>
                      </a:pPr>
                      <a:r>
                        <a:rPr b="0" lang="en-US" sz="1600" spc="-1" strike="noStrike">
                          <a:solidFill>
                            <a:srgbClr val="000000"/>
                          </a:solidFill>
                          <a:latin typeface="Consolas"/>
                          <a:ea typeface="DejaVu Sans"/>
                        </a:rPr>
                        <a:t>    </a:t>
                      </a:r>
                      <a:r>
                        <a:rPr b="0" lang="en-US" sz="1600" spc="-1" strike="noStrike">
                          <a:solidFill>
                            <a:srgbClr val="000000"/>
                          </a:solidFill>
                          <a:latin typeface="Consolas"/>
                          <a:ea typeface="DejaVu Sans"/>
                        </a:rPr>
                        <a:t>String[] input_array = pattern.split(input);</a:t>
                      </a:r>
                      <a:endParaRPr b="0" lang="en-US" sz="1600" spc="-1" strike="noStrike">
                        <a:latin typeface="Arial"/>
                      </a:endParaRPr>
                    </a:p>
                    <a:p>
                      <a:pPr>
                        <a:lnSpc>
                          <a:spcPct val="100000"/>
                        </a:lnSpc>
                      </a:pPr>
                      <a:r>
                        <a:rPr b="0" lang="en-US" sz="1600" spc="-1" strike="noStrike">
                          <a:solidFill>
                            <a:srgbClr val="000000"/>
                          </a:solidFill>
                          <a:latin typeface="Consolas"/>
                          <a:ea typeface="DejaVu Sans"/>
                        </a:rPr>
                        <a:t>    </a:t>
                      </a:r>
                      <a:r>
                        <a:rPr b="0" lang="en-US" sz="1600" spc="-1" strike="noStrike">
                          <a:solidFill>
                            <a:srgbClr val="000000"/>
                          </a:solidFill>
                          <a:latin typeface="Consolas"/>
                          <a:ea typeface="DejaVu Sans"/>
                        </a:rPr>
                        <a:t>return input_array;</a:t>
                      </a:r>
                      <a:endParaRPr b="0" lang="en-US" sz="1600" spc="-1" strike="noStrike">
                        <a:latin typeface="Arial"/>
                      </a:endParaRPr>
                    </a:p>
                    <a:p>
                      <a:pPr>
                        <a:lnSpc>
                          <a:spcPct val="100000"/>
                        </a:lnSpc>
                      </a:pPr>
                      <a:r>
                        <a:rPr b="0" lang="en-US" sz="1600" spc="-1" strike="noStrike">
                          <a:solidFill>
                            <a:srgbClr val="000000"/>
                          </a:solidFill>
                          <a:latin typeface="Consolas"/>
                          <a:ea typeface="DejaVu Sans"/>
                        </a:rPr>
                        <a:t>  </a:t>
                      </a:r>
                      <a:r>
                        <a:rPr b="0" lang="en-US" sz="1600" spc="-1" strike="noStrike">
                          <a:solidFill>
                            <a:srgbClr val="000000"/>
                          </a:solidFill>
                          <a:latin typeface="Consolas"/>
                          <a:ea typeface="DejaVu Sans"/>
                        </a:rPr>
                        <a:t>}</a:t>
                      </a:r>
                      <a:endParaRPr b="0" lang="en-US" sz="1600" spc="-1" strike="noStrike">
                        <a:latin typeface="Arial"/>
                      </a:endParaRPr>
                    </a:p>
                    <a:p>
                      <a:pPr>
                        <a:lnSpc>
                          <a:spcPct val="100000"/>
                        </a:lnSpc>
                      </a:pPr>
                      <a:r>
                        <a:rPr b="0" lang="en-US" sz="700" spc="-1" strike="noStrike">
                          <a:solidFill>
                            <a:srgbClr val="000000"/>
                          </a:solidFill>
                          <a:latin typeface="Consolas"/>
                          <a:ea typeface="DejaVu Sans"/>
                        </a:rPr>
                        <a:t>}</a:t>
                      </a:r>
                      <a:endParaRPr b="0" lang="en-US" sz="700" spc="-1" strike="noStrike">
                        <a:latin typeface="Arial"/>
                      </a:endParaRPr>
                    </a:p>
                  </a:txBody>
                  <a:tcPr marL="52200" marR="91440">
                    <a:noFill/>
                  </a:tcPr>
                </a:tc>
              </a:tr>
            </a:tbl>
          </a:graphicData>
        </a:graphic>
      </p:graphicFrame>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6f8fc"/>
            </a:gs>
            <a:gs pos="100000">
              <a:srgbClr val="abc0e4"/>
            </a:gs>
          </a:gsLst>
          <a:lin ang="5400000"/>
        </a:gradFill>
      </p:bgPr>
    </p:bg>
    <p:spTree>
      <p:nvGrpSpPr>
        <p:cNvPr id="1" name=""/>
        <p:cNvGrpSpPr/>
        <p:nvPr/>
      </p:nvGrpSpPr>
      <p:grpSpPr>
        <a:xfrm>
          <a:off x="0" y="0"/>
          <a:ext cx="0" cy="0"/>
          <a:chOff x="0" y="0"/>
          <a:chExt cx="0" cy="0"/>
        </a:xfrm>
      </p:grpSpPr>
      <p:sp>
        <p:nvSpPr>
          <p:cNvPr id="178"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0" lang="en-US" sz="4400" spc="-1" strike="noStrike">
                <a:solidFill>
                  <a:srgbClr val="000000"/>
                </a:solidFill>
                <a:latin typeface="Calibri Light"/>
                <a:ea typeface="DejaVu Sans"/>
              </a:rPr>
              <a:t>NUM</a:t>
            </a:r>
            <a:endParaRPr b="0" lang="en-US" sz="4400" spc="-1" strike="noStrike">
              <a:latin typeface="Arial"/>
            </a:endParaRPr>
          </a:p>
        </p:txBody>
      </p:sp>
      <p:sp>
        <p:nvSpPr>
          <p:cNvPr id="179" name="CustomShape 2"/>
          <p:cNvSpPr/>
          <p:nvPr/>
        </p:nvSpPr>
        <p:spPr>
          <a:xfrm>
            <a:off x="503280" y="1780200"/>
            <a:ext cx="11616120" cy="39780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1" lang="en-US" sz="1800" spc="-1" strike="noStrike">
                <a:solidFill>
                  <a:srgbClr val="222222"/>
                </a:solidFill>
                <a:latin typeface="Arial"/>
                <a:ea typeface="DejaVu Sans"/>
              </a:rPr>
              <a:t>NUM08-J</a:t>
            </a:r>
            <a:br/>
            <a:r>
              <a:rPr b="0" lang="en-US" sz="1800" spc="-1" strike="noStrike" u="sng">
                <a:solidFill>
                  <a:srgbClr val="0563c1"/>
                </a:solidFill>
                <a:uFillTx/>
                <a:latin typeface="Arial"/>
                <a:ea typeface="DejaVu Sans"/>
              </a:rPr>
              <a:t>https://wiki.sei.cmu.edu/confluence/display/java/NUM08-J.+Check+floating-point+inputs+for+exceptional+values</a:t>
            </a:r>
            <a:endParaRPr b="0" lang="en-US" sz="1800" spc="-1" strike="noStrike">
              <a:latin typeface="Arial"/>
            </a:endParaRPr>
          </a:p>
          <a:p>
            <a:pPr>
              <a:lnSpc>
                <a:spcPct val="100000"/>
              </a:lnSpc>
            </a:pPr>
            <a:br/>
            <a:r>
              <a:rPr b="1" lang="en-US" sz="1800" spc="-1" strike="noStrike">
                <a:solidFill>
                  <a:srgbClr val="222222"/>
                </a:solidFill>
                <a:latin typeface="Arial"/>
                <a:ea typeface="DejaVu Sans"/>
              </a:rPr>
              <a:t>WHAT</a:t>
            </a:r>
            <a:r>
              <a:rPr b="0" lang="en-US" sz="1800" spc="-1" strike="noStrike">
                <a:solidFill>
                  <a:srgbClr val="222222"/>
                </a:solidFill>
                <a:latin typeface="Arial"/>
                <a:ea typeface="DejaVu Sans"/>
              </a:rPr>
              <a:t>: Check floating-point inputs for exceptional (infinity, -infinity, NaN) values</a:t>
            </a:r>
            <a:br/>
            <a:br/>
            <a:r>
              <a:rPr b="1" lang="en-US" sz="1800" spc="-1" strike="noStrike">
                <a:solidFill>
                  <a:srgbClr val="222222"/>
                </a:solidFill>
                <a:latin typeface="Arial"/>
                <a:ea typeface="DejaVu Sans"/>
              </a:rPr>
              <a:t>WHY</a:t>
            </a:r>
            <a:r>
              <a:rPr b="0" lang="en-US" sz="1800" spc="-1" strike="noStrike">
                <a:solidFill>
                  <a:srgbClr val="222222"/>
                </a:solidFill>
                <a:latin typeface="Arial"/>
                <a:ea typeface="DejaVu Sans"/>
              </a:rPr>
              <a:t>: Failure to detect and handle exceptional values can cause unexpected and inconsistent program execution</a:t>
            </a:r>
            <a:br/>
            <a:br/>
            <a:r>
              <a:rPr b="1" lang="en-US" sz="1800" spc="-1" strike="noStrike">
                <a:solidFill>
                  <a:srgbClr val="222222"/>
                </a:solidFill>
                <a:latin typeface="Arial"/>
                <a:ea typeface="DejaVu Sans"/>
              </a:rPr>
              <a:t>HOW</a:t>
            </a:r>
            <a:r>
              <a:rPr b="0" lang="en-US" sz="1800" spc="-1" strike="noStrike">
                <a:solidFill>
                  <a:srgbClr val="222222"/>
                </a:solidFill>
                <a:latin typeface="Arial"/>
                <a:ea typeface="DejaVu Sans"/>
              </a:rPr>
              <a:t>: After accepting double or float values from user input, write handlers for the cases of exceptional values</a:t>
            </a:r>
            <a:r>
              <a:rPr b="0" lang="en-US" sz="1800" spc="-1" strike="noStrike">
                <a:solidFill>
                  <a:srgbClr val="000000"/>
                </a:solidFill>
                <a:latin typeface="Arial"/>
                <a:ea typeface="DejaVu Sans"/>
              </a:rPr>
              <a:t> </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6f8fc"/>
            </a:gs>
            <a:gs pos="100000">
              <a:srgbClr val="abc0e4"/>
            </a:gs>
          </a:gsLst>
          <a:lin ang="5400000"/>
        </a:gradFill>
      </p:bgPr>
    </p:bg>
    <p:spTree>
      <p:nvGrpSpPr>
        <p:cNvPr id="1" name=""/>
        <p:cNvGrpSpPr/>
        <p:nvPr/>
      </p:nvGrpSpPr>
      <p:grpSpPr>
        <a:xfrm>
          <a:off x="0" y="0"/>
          <a:ext cx="0" cy="0"/>
          <a:chOff x="0" y="0"/>
          <a:chExt cx="0" cy="0"/>
        </a:xfrm>
      </p:grpSpPr>
      <p:sp>
        <p:nvSpPr>
          <p:cNvPr id="180"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0" lang="en-US" sz="4400" spc="-1" strike="noStrike">
                <a:solidFill>
                  <a:srgbClr val="000000"/>
                </a:solidFill>
                <a:latin typeface="Calibri Light"/>
                <a:ea typeface="DejaVu Sans"/>
              </a:rPr>
              <a:t>NUM</a:t>
            </a:r>
            <a:endParaRPr b="0" lang="en-US" sz="4400" spc="-1" strike="noStrike">
              <a:latin typeface="Arial"/>
            </a:endParaRPr>
          </a:p>
        </p:txBody>
      </p:sp>
      <p:pic>
        <p:nvPicPr>
          <p:cNvPr id="181" name="Picture 142" descr=""/>
          <p:cNvPicPr/>
          <p:nvPr/>
        </p:nvPicPr>
        <p:blipFill>
          <a:blip r:embed="rId1"/>
          <a:stretch/>
        </p:blipFill>
        <p:spPr>
          <a:xfrm>
            <a:off x="786960" y="2011680"/>
            <a:ext cx="4333320" cy="3295080"/>
          </a:xfrm>
          <a:prstGeom prst="rect">
            <a:avLst/>
          </a:prstGeom>
          <a:ln>
            <a:noFill/>
          </a:ln>
        </p:spPr>
      </p:pic>
      <p:pic>
        <p:nvPicPr>
          <p:cNvPr id="182" name="Picture 143" descr=""/>
          <p:cNvPicPr/>
          <p:nvPr/>
        </p:nvPicPr>
        <p:blipFill>
          <a:blip r:embed="rId2"/>
          <a:stretch/>
        </p:blipFill>
        <p:spPr>
          <a:xfrm>
            <a:off x="6286680" y="1779480"/>
            <a:ext cx="4228560" cy="443808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6f8fc"/>
            </a:gs>
            <a:gs pos="100000">
              <a:srgbClr val="abc0e4"/>
            </a:gs>
          </a:gsLst>
          <a:lin ang="5400000"/>
        </a:gradFill>
      </p:bgPr>
    </p:bg>
    <p:spTree>
      <p:nvGrpSpPr>
        <p:cNvPr id="1" name=""/>
        <p:cNvGrpSpPr/>
        <p:nvPr/>
      </p:nvGrpSpPr>
      <p:grpSpPr>
        <a:xfrm>
          <a:off x="0" y="0"/>
          <a:ext cx="0" cy="0"/>
          <a:chOff x="0" y="0"/>
          <a:chExt cx="0" cy="0"/>
        </a:xfrm>
      </p:grpSpPr>
      <p:sp>
        <p:nvSpPr>
          <p:cNvPr id="183"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0" lang="en-US" sz="4400" spc="-1" strike="noStrike">
                <a:solidFill>
                  <a:srgbClr val="000000"/>
                </a:solidFill>
                <a:latin typeface="Calibri Light"/>
                <a:ea typeface="DejaVu Sans"/>
              </a:rPr>
              <a:t>NUM</a:t>
            </a:r>
            <a:endParaRPr b="0" lang="en-US" sz="4400" spc="-1" strike="noStrike">
              <a:latin typeface="Arial"/>
            </a:endParaRPr>
          </a:p>
        </p:txBody>
      </p:sp>
      <p:sp>
        <p:nvSpPr>
          <p:cNvPr id="184" name="CustomShape 2"/>
          <p:cNvSpPr/>
          <p:nvPr/>
        </p:nvSpPr>
        <p:spPr>
          <a:xfrm>
            <a:off x="503280" y="1780200"/>
            <a:ext cx="11616120" cy="39780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1" lang="en-US" sz="1800" spc="-1" strike="noStrike">
                <a:solidFill>
                  <a:srgbClr val="222222"/>
                </a:solidFill>
                <a:latin typeface="Arial"/>
                <a:ea typeface="DejaVu Sans"/>
              </a:rPr>
              <a:t>NUM09-J</a:t>
            </a:r>
            <a:br/>
            <a:r>
              <a:rPr b="0" lang="en-US" sz="1800" spc="-1" strike="noStrike" u="sng">
                <a:solidFill>
                  <a:srgbClr val="0563c1"/>
                </a:solidFill>
                <a:uFillTx/>
                <a:latin typeface="Arial"/>
                <a:ea typeface="DejaVu Sans"/>
              </a:rPr>
              <a:t>https://wiki.sei.cmu.edu/confluence/display/java/NUM09-J.+Do+not+use+floating-point+variables+as+loop+counters</a:t>
            </a:r>
            <a:endParaRPr b="0" lang="en-US" sz="1800" spc="-1" strike="noStrike">
              <a:latin typeface="Arial"/>
            </a:endParaRPr>
          </a:p>
          <a:p>
            <a:pPr>
              <a:lnSpc>
                <a:spcPct val="100000"/>
              </a:lnSpc>
            </a:pPr>
            <a:br/>
            <a:r>
              <a:rPr b="1" lang="en-US" sz="1800" spc="-1" strike="noStrike">
                <a:solidFill>
                  <a:srgbClr val="222222"/>
                </a:solidFill>
                <a:latin typeface="Arial"/>
                <a:ea typeface="DejaVu Sans"/>
              </a:rPr>
              <a:t>WHAT</a:t>
            </a:r>
            <a:r>
              <a:rPr b="0" lang="en-US" sz="1800" spc="-1" strike="noStrike">
                <a:solidFill>
                  <a:srgbClr val="222222"/>
                </a:solidFill>
                <a:latin typeface="Arial"/>
                <a:ea typeface="DejaVu Sans"/>
              </a:rPr>
              <a:t>: Don’t use floating point variables as loop counters (loop counter – formally defined in rule, intuitively, it is a variable controlling the execution of a loop)</a:t>
            </a:r>
            <a:br/>
            <a:br/>
            <a:r>
              <a:rPr b="1" lang="en-US" sz="1800" spc="-1" strike="noStrike">
                <a:solidFill>
                  <a:srgbClr val="222222"/>
                </a:solidFill>
                <a:latin typeface="Arial"/>
                <a:ea typeface="DejaVu Sans"/>
              </a:rPr>
              <a:t>WHY</a:t>
            </a:r>
            <a:r>
              <a:rPr b="0" lang="en-US" sz="1800" spc="-1" strike="noStrike">
                <a:solidFill>
                  <a:srgbClr val="222222"/>
                </a:solidFill>
                <a:latin typeface="Arial"/>
                <a:ea typeface="DejaVu Sans"/>
              </a:rPr>
              <a:t>: Due to lack of precision, floats are sometimes given a binary value that closely approximates the intended value. A result of this is that exact comparisons may not always be accurate, and, if used as a loop counter, could result in unintended behavior</a:t>
            </a:r>
            <a:br/>
            <a:br/>
            <a:r>
              <a:rPr b="1" lang="en-US" sz="1800" spc="-1" strike="noStrike">
                <a:solidFill>
                  <a:srgbClr val="222222"/>
                </a:solidFill>
                <a:latin typeface="Arial"/>
                <a:ea typeface="DejaVu Sans"/>
              </a:rPr>
              <a:t>HOW</a:t>
            </a:r>
            <a:r>
              <a:rPr b="0" lang="en-US" sz="1800" spc="-1" strike="noStrike">
                <a:solidFill>
                  <a:srgbClr val="222222"/>
                </a:solidFill>
                <a:latin typeface="Arial"/>
                <a:ea typeface="DejaVu Sans"/>
              </a:rPr>
              <a:t>: Express the loop controlling logic in integers, or some other non-approximated data type (e.g. char) as appropriate for problems</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6f8fc"/>
            </a:gs>
            <a:gs pos="100000">
              <a:srgbClr val="abc0e4"/>
            </a:gs>
          </a:gsLst>
          <a:lin ang="5400000"/>
        </a:gradFill>
      </p:bgPr>
    </p:bg>
    <p:spTree>
      <p:nvGrpSpPr>
        <p:cNvPr id="1" name=""/>
        <p:cNvGrpSpPr/>
        <p:nvPr/>
      </p:nvGrpSpPr>
      <p:grpSpPr>
        <a:xfrm>
          <a:off x="0" y="0"/>
          <a:ext cx="0" cy="0"/>
          <a:chOff x="0" y="0"/>
          <a:chExt cx="0" cy="0"/>
        </a:xfrm>
      </p:grpSpPr>
      <p:sp>
        <p:nvSpPr>
          <p:cNvPr id="185"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0" lang="en-US" sz="4400" spc="-1" strike="noStrike">
                <a:solidFill>
                  <a:srgbClr val="000000"/>
                </a:solidFill>
                <a:latin typeface="Calibri Light"/>
                <a:ea typeface="DejaVu Sans"/>
              </a:rPr>
              <a:t>NUM</a:t>
            </a:r>
            <a:endParaRPr b="0" lang="en-US" sz="4400" spc="-1" strike="noStrike">
              <a:latin typeface="Arial"/>
            </a:endParaRPr>
          </a:p>
        </p:txBody>
      </p:sp>
      <p:pic>
        <p:nvPicPr>
          <p:cNvPr id="186" name="Picture 148" descr=""/>
          <p:cNvPicPr/>
          <p:nvPr/>
        </p:nvPicPr>
        <p:blipFill>
          <a:blip r:embed="rId1"/>
          <a:stretch/>
        </p:blipFill>
        <p:spPr>
          <a:xfrm>
            <a:off x="7130880" y="1838520"/>
            <a:ext cx="3933000" cy="904320"/>
          </a:xfrm>
          <a:prstGeom prst="rect">
            <a:avLst/>
          </a:prstGeom>
          <a:ln>
            <a:noFill/>
          </a:ln>
        </p:spPr>
      </p:pic>
      <p:pic>
        <p:nvPicPr>
          <p:cNvPr id="187" name="Picture 149" descr=""/>
          <p:cNvPicPr/>
          <p:nvPr/>
        </p:nvPicPr>
        <p:blipFill>
          <a:blip r:embed="rId2"/>
          <a:stretch/>
        </p:blipFill>
        <p:spPr>
          <a:xfrm>
            <a:off x="636480" y="4480560"/>
            <a:ext cx="5123880" cy="713520"/>
          </a:xfrm>
          <a:prstGeom prst="rect">
            <a:avLst/>
          </a:prstGeom>
          <a:ln>
            <a:noFill/>
          </a:ln>
        </p:spPr>
      </p:pic>
      <p:pic>
        <p:nvPicPr>
          <p:cNvPr id="188" name="Picture 150" descr=""/>
          <p:cNvPicPr/>
          <p:nvPr/>
        </p:nvPicPr>
        <p:blipFill>
          <a:blip r:embed="rId3"/>
          <a:stretch/>
        </p:blipFill>
        <p:spPr>
          <a:xfrm>
            <a:off x="7132320" y="4480560"/>
            <a:ext cx="4028400" cy="894600"/>
          </a:xfrm>
          <a:prstGeom prst="rect">
            <a:avLst/>
          </a:prstGeom>
          <a:ln>
            <a:noFill/>
          </a:ln>
        </p:spPr>
      </p:pic>
      <p:pic>
        <p:nvPicPr>
          <p:cNvPr id="189" name="" descr=""/>
          <p:cNvPicPr/>
          <p:nvPr/>
        </p:nvPicPr>
        <p:blipFill>
          <a:blip r:embed="rId4"/>
          <a:stretch/>
        </p:blipFill>
        <p:spPr>
          <a:xfrm>
            <a:off x="915120" y="1829160"/>
            <a:ext cx="4114440" cy="112356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6f8fc"/>
            </a:gs>
            <a:gs pos="100000">
              <a:srgbClr val="abc0e4"/>
            </a:gs>
          </a:gsLst>
          <a:lin ang="5400000"/>
        </a:gradFill>
      </p:bgPr>
    </p:bg>
    <p:spTree>
      <p:nvGrpSpPr>
        <p:cNvPr id="1" name=""/>
        <p:cNvGrpSpPr/>
        <p:nvPr/>
      </p:nvGrpSpPr>
      <p:grpSpPr>
        <a:xfrm>
          <a:off x="0" y="0"/>
          <a:ext cx="0" cy="0"/>
          <a:chOff x="0" y="0"/>
          <a:chExt cx="0" cy="0"/>
        </a:xfrm>
      </p:grpSpPr>
      <p:sp>
        <p:nvSpPr>
          <p:cNvPr id="190"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0" lang="en-US" sz="4400" spc="-1" strike="noStrike">
                <a:solidFill>
                  <a:srgbClr val="000000"/>
                </a:solidFill>
                <a:latin typeface="Calibri Light"/>
                <a:ea typeface="DejaVu Sans"/>
              </a:rPr>
              <a:t>NUM</a:t>
            </a:r>
            <a:endParaRPr b="0" lang="en-US" sz="4400" spc="-1" strike="noStrike">
              <a:latin typeface="Arial"/>
            </a:endParaRPr>
          </a:p>
        </p:txBody>
      </p:sp>
      <p:sp>
        <p:nvSpPr>
          <p:cNvPr id="191" name="CustomShape 2"/>
          <p:cNvSpPr/>
          <p:nvPr/>
        </p:nvSpPr>
        <p:spPr>
          <a:xfrm>
            <a:off x="503280" y="1780200"/>
            <a:ext cx="11616120" cy="39780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1" lang="en-US" sz="1800" spc="-1" strike="noStrike">
                <a:solidFill>
                  <a:srgbClr val="222222"/>
                </a:solidFill>
                <a:latin typeface="Arial"/>
                <a:ea typeface="DejaVu Sans"/>
              </a:rPr>
              <a:t>NUM53-J</a:t>
            </a:r>
            <a:br/>
            <a:r>
              <a:rPr b="0" lang="en-US" sz="1800" spc="-1" strike="noStrike" u="sng">
                <a:solidFill>
                  <a:srgbClr val="0563c1"/>
                </a:solidFill>
                <a:uFillTx/>
                <a:latin typeface="Arial"/>
                <a:ea typeface="DejaVu Sans"/>
              </a:rPr>
              <a:t>https://wiki.sei.cmu.edu/confluence/display/java/NUM53-J.+Use+the+strictfp+modifier+for+floating-point+calculation+consistency+across+platforms</a:t>
            </a:r>
            <a:endParaRPr b="0" lang="en-US" sz="1800" spc="-1" strike="noStrike">
              <a:latin typeface="Arial"/>
            </a:endParaRPr>
          </a:p>
          <a:p>
            <a:pPr>
              <a:lnSpc>
                <a:spcPct val="100000"/>
              </a:lnSpc>
            </a:pPr>
            <a:br/>
            <a:r>
              <a:rPr b="1" lang="en-US" sz="1800" spc="-1" strike="noStrike">
                <a:solidFill>
                  <a:srgbClr val="222222"/>
                </a:solidFill>
                <a:latin typeface="Arial"/>
                <a:ea typeface="DejaVu Sans"/>
              </a:rPr>
              <a:t>WHAT</a:t>
            </a:r>
            <a:r>
              <a:rPr b="0" lang="en-US" sz="1800" spc="-1" strike="noStrike">
                <a:solidFill>
                  <a:srgbClr val="222222"/>
                </a:solidFill>
                <a:latin typeface="Arial"/>
                <a:ea typeface="DejaVu Sans"/>
              </a:rPr>
              <a:t>: Use the strictfp modifier for floating-point calculation consistency across platforms</a:t>
            </a:r>
            <a:br/>
            <a:br/>
            <a:r>
              <a:rPr b="1" lang="en-US" sz="1800" spc="-1" strike="noStrike">
                <a:solidFill>
                  <a:srgbClr val="222222"/>
                </a:solidFill>
                <a:latin typeface="Arial"/>
                <a:ea typeface="DejaVu Sans"/>
              </a:rPr>
              <a:t>WHY</a:t>
            </a:r>
            <a:r>
              <a:rPr b="0" lang="en-US" sz="1800" spc="-1" strike="noStrike">
                <a:solidFill>
                  <a:srgbClr val="222222"/>
                </a:solidFill>
                <a:latin typeface="Arial"/>
                <a:ea typeface="DejaVu Sans"/>
              </a:rPr>
              <a:t>: Java allows platforms with extended floating point support to make use of such, so some platforms have access to a superset of floating point representations compared to what is available via Java’s primitive types. Thus, the same code will behave differently on different platforms (due to floating point architecture)</a:t>
            </a:r>
            <a:br/>
            <a:br/>
            <a:r>
              <a:rPr b="1" lang="en-US" sz="1800" spc="-1" strike="noStrike">
                <a:solidFill>
                  <a:srgbClr val="222222"/>
                </a:solidFill>
                <a:latin typeface="Arial"/>
                <a:ea typeface="DejaVu Sans"/>
              </a:rPr>
              <a:t>HOW</a:t>
            </a:r>
            <a:r>
              <a:rPr b="0" lang="en-US" sz="1800" spc="-1" strike="noStrike">
                <a:solidFill>
                  <a:srgbClr val="222222"/>
                </a:solidFill>
                <a:latin typeface="Arial"/>
                <a:ea typeface="DejaVu Sans"/>
              </a:rPr>
              <a:t>: Prefix a class, method or interface with the strictfp modifier</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6f8fc"/>
            </a:gs>
            <a:gs pos="100000">
              <a:srgbClr val="abc0e4"/>
            </a:gs>
          </a:gsLst>
          <a:lin ang="5400000"/>
        </a:gradFill>
      </p:bgPr>
    </p:bg>
    <p:spTree>
      <p:nvGrpSpPr>
        <p:cNvPr id="1" name=""/>
        <p:cNvGrpSpPr/>
        <p:nvPr/>
      </p:nvGrpSpPr>
      <p:grpSpPr>
        <a:xfrm>
          <a:off x="0" y="0"/>
          <a:ext cx="0" cy="0"/>
          <a:chOff x="0" y="0"/>
          <a:chExt cx="0" cy="0"/>
        </a:xfrm>
      </p:grpSpPr>
      <p:sp>
        <p:nvSpPr>
          <p:cNvPr id="192"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0" lang="en-US" sz="4400" spc="-1" strike="noStrike">
                <a:solidFill>
                  <a:srgbClr val="000000"/>
                </a:solidFill>
                <a:latin typeface="Calibri Light"/>
                <a:ea typeface="DejaVu Sans"/>
              </a:rPr>
              <a:t>NUM</a:t>
            </a:r>
            <a:endParaRPr b="0" lang="en-US" sz="4400" spc="-1" strike="noStrike">
              <a:latin typeface="Arial"/>
            </a:endParaRPr>
          </a:p>
        </p:txBody>
      </p:sp>
      <p:pic>
        <p:nvPicPr>
          <p:cNvPr id="193" name="Picture 154" descr=""/>
          <p:cNvPicPr/>
          <p:nvPr/>
        </p:nvPicPr>
        <p:blipFill>
          <a:blip r:embed="rId1"/>
          <a:stretch/>
        </p:blipFill>
        <p:spPr>
          <a:xfrm>
            <a:off x="640080" y="1591200"/>
            <a:ext cx="7514640" cy="1151640"/>
          </a:xfrm>
          <a:prstGeom prst="rect">
            <a:avLst/>
          </a:prstGeom>
          <a:ln>
            <a:noFill/>
          </a:ln>
        </p:spPr>
      </p:pic>
      <p:pic>
        <p:nvPicPr>
          <p:cNvPr id="194" name="Picture 155" descr=""/>
          <p:cNvPicPr/>
          <p:nvPr/>
        </p:nvPicPr>
        <p:blipFill>
          <a:blip r:embed="rId2"/>
          <a:stretch/>
        </p:blipFill>
        <p:spPr>
          <a:xfrm>
            <a:off x="640080" y="3182040"/>
            <a:ext cx="7485840" cy="1075680"/>
          </a:xfrm>
          <a:prstGeom prst="rect">
            <a:avLst/>
          </a:prstGeom>
          <a:ln>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6f8fc"/>
            </a:gs>
            <a:gs pos="100000">
              <a:srgbClr val="abc0e4"/>
            </a:gs>
          </a:gsLst>
          <a:lin ang="5400000"/>
        </a:gradFill>
      </p:bgPr>
    </p:bg>
    <p:spTree>
      <p:nvGrpSpPr>
        <p:cNvPr id="1" name=""/>
        <p:cNvGrpSpPr/>
        <p:nvPr/>
      </p:nvGrpSpPr>
      <p:grpSpPr>
        <a:xfrm>
          <a:off x="0" y="0"/>
          <a:ext cx="0" cy="0"/>
          <a:chOff x="0" y="0"/>
          <a:chExt cx="0" cy="0"/>
        </a:xfrm>
      </p:grpSpPr>
      <p:sp>
        <p:nvSpPr>
          <p:cNvPr id="195"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0" lang="en-US" sz="4400" spc="-1" strike="noStrike">
                <a:solidFill>
                  <a:srgbClr val="000000"/>
                </a:solidFill>
                <a:latin typeface="Calibri Light"/>
                <a:ea typeface="DejaVu Sans"/>
              </a:rPr>
              <a:t>NUM</a:t>
            </a:r>
            <a:endParaRPr b="0" lang="en-US" sz="4400" spc="-1" strike="noStrike">
              <a:latin typeface="Arial"/>
            </a:endParaRPr>
          </a:p>
        </p:txBody>
      </p:sp>
      <p:pic>
        <p:nvPicPr>
          <p:cNvPr id="196" name="Picture 157" descr=""/>
          <p:cNvPicPr/>
          <p:nvPr/>
        </p:nvPicPr>
        <p:blipFill>
          <a:blip r:embed="rId1"/>
          <a:stretch/>
        </p:blipFill>
        <p:spPr>
          <a:xfrm>
            <a:off x="838080" y="1554480"/>
            <a:ext cx="5076000" cy="2856960"/>
          </a:xfrm>
          <a:prstGeom prst="rect">
            <a:avLst/>
          </a:prstGeom>
          <a:ln>
            <a:noFill/>
          </a:ln>
        </p:spPr>
      </p:pic>
      <p:pic>
        <p:nvPicPr>
          <p:cNvPr id="197" name="Picture 158" descr=""/>
          <p:cNvPicPr/>
          <p:nvPr/>
        </p:nvPicPr>
        <p:blipFill>
          <a:blip r:embed="rId2"/>
          <a:stretch/>
        </p:blipFill>
        <p:spPr>
          <a:xfrm>
            <a:off x="6189840" y="1554480"/>
            <a:ext cx="5056920" cy="281880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6f8fc"/>
            </a:gs>
            <a:gs pos="100000">
              <a:srgbClr val="abc0e4"/>
            </a:gs>
          </a:gsLst>
          <a:lin ang="5400000"/>
        </a:gradFill>
      </p:bgPr>
    </p:bg>
    <p:spTree>
      <p:nvGrpSpPr>
        <p:cNvPr id="1" name=""/>
        <p:cNvGrpSpPr/>
        <p:nvPr/>
      </p:nvGrpSpPr>
      <p:grpSpPr>
        <a:xfrm>
          <a:off x="0" y="0"/>
          <a:ext cx="0" cy="0"/>
          <a:chOff x="0" y="0"/>
          <a:chExt cx="0" cy="0"/>
        </a:xfrm>
      </p:grpSpPr>
      <p:sp>
        <p:nvSpPr>
          <p:cNvPr id="198"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1" lang="en-US" sz="5400" spc="-1" strike="noStrike">
                <a:solidFill>
                  <a:srgbClr val="000000"/>
                </a:solidFill>
                <a:latin typeface="Arial"/>
                <a:ea typeface="DejaVu Sans"/>
              </a:rPr>
              <a:t>SEC06-J</a:t>
            </a:r>
            <a:endParaRPr b="0" lang="en-US" sz="5400" spc="-1" strike="noStrike">
              <a:latin typeface="Arial"/>
            </a:endParaRPr>
          </a:p>
        </p:txBody>
      </p:sp>
      <p:sp>
        <p:nvSpPr>
          <p:cNvPr id="199" name="CustomShape 2"/>
          <p:cNvSpPr/>
          <p:nvPr/>
        </p:nvSpPr>
        <p:spPr>
          <a:xfrm>
            <a:off x="455040" y="1610640"/>
            <a:ext cx="11281320" cy="39780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Do not rely on the default automatic signature verification provided by URLClassLoader and java.util.jar”</a:t>
            </a:r>
            <a:br/>
            <a:br/>
            <a:r>
              <a:rPr b="1" lang="en-US" sz="1800" spc="-1" strike="noStrike">
                <a:solidFill>
                  <a:srgbClr val="222222"/>
                </a:solidFill>
                <a:latin typeface="Arial"/>
                <a:ea typeface="DejaVu Sans"/>
              </a:rPr>
              <a:t>WHAT</a:t>
            </a:r>
            <a:r>
              <a:rPr b="0" lang="en-US" sz="1800" spc="-1" strike="noStrike">
                <a:solidFill>
                  <a:srgbClr val="222222"/>
                </a:solidFill>
                <a:latin typeface="Arial"/>
                <a:ea typeface="DejaVu Sans"/>
              </a:rPr>
              <a:t>: URLClassLoader and java.util.jar load classes from external sources. Integrity checks are performed on the JAR, but authenticity is not verified (IE, the PKI chain is not followed).</a:t>
            </a:r>
            <a:br/>
            <a:br/>
            <a:r>
              <a:rPr b="1" lang="en-US" sz="1800" spc="-1" strike="noStrike">
                <a:solidFill>
                  <a:srgbClr val="222222"/>
                </a:solidFill>
                <a:latin typeface="Arial"/>
                <a:ea typeface="DejaVu Sans"/>
              </a:rPr>
              <a:t>WHY</a:t>
            </a:r>
            <a:r>
              <a:rPr b="0" lang="en-US" sz="1800" spc="-1" strike="noStrike">
                <a:solidFill>
                  <a:srgbClr val="222222"/>
                </a:solidFill>
                <a:latin typeface="Arial"/>
                <a:ea typeface="DejaVu Sans"/>
              </a:rPr>
              <a:t>: A malicious third party (Man in the middle) could inject code that passes integrity checks, but is not the code you thought you were running.</a:t>
            </a:r>
            <a:br/>
            <a:br/>
            <a:r>
              <a:rPr b="1" lang="en-US" sz="1800" spc="-1" strike="noStrike">
                <a:solidFill>
                  <a:srgbClr val="222222"/>
                </a:solidFill>
                <a:latin typeface="Arial"/>
                <a:ea typeface="DejaVu Sans"/>
              </a:rPr>
              <a:t>HOW</a:t>
            </a:r>
            <a:r>
              <a:rPr b="0" lang="en-US" sz="1800" spc="-1" strike="noStrike">
                <a:solidFill>
                  <a:srgbClr val="222222"/>
                </a:solidFill>
                <a:latin typeface="Arial"/>
                <a:ea typeface="DejaVu Sans"/>
              </a:rPr>
              <a:t>: One of the following:</a:t>
            </a:r>
            <a:endParaRPr b="0" lang="en-US" sz="1800" spc="-1" strike="noStrike">
              <a:latin typeface="Arial"/>
            </a:endParaRPr>
          </a:p>
          <a:p>
            <a:pPr>
              <a:lnSpc>
                <a:spcPct val="100000"/>
              </a:lnSpc>
            </a:pPr>
            <a:r>
              <a:rPr b="0" lang="en-US" sz="1800" spc="-1" strike="noStrike">
                <a:solidFill>
                  <a:srgbClr val="222222"/>
                </a:solidFill>
                <a:latin typeface="Arial"/>
                <a:ea typeface="DejaVu Sans"/>
              </a:rPr>
              <a:t>- Check the JARs manually at runtime with jarsigner -verify signed-updates-jar-file.jar</a:t>
            </a:r>
            <a:endParaRPr b="0" lang="en-US" sz="1800" spc="-1" strike="noStrike">
              <a:latin typeface="Arial"/>
            </a:endParaRPr>
          </a:p>
          <a:p>
            <a:pPr>
              <a:lnSpc>
                <a:spcPct val="100000"/>
              </a:lnSpc>
            </a:pPr>
            <a:r>
              <a:rPr b="0" lang="en-US" sz="1800" spc="-1" strike="noStrike">
                <a:solidFill>
                  <a:srgbClr val="222222"/>
                </a:solidFill>
                <a:latin typeface="Arial"/>
                <a:ea typeface="DejaVu Sans"/>
              </a:rPr>
              <a:t>- Programatically follow the PKI certficate chain until you hit a trusted cert (Or reject the code if no cert found).</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6f8fc"/>
            </a:gs>
            <a:gs pos="100000">
              <a:srgbClr val="abc0e4"/>
            </a:gs>
          </a:gsLst>
          <a:lin ang="5400000"/>
        </a:gradFill>
      </p:bgPr>
    </p:bg>
    <p:spTree>
      <p:nvGrpSpPr>
        <p:cNvPr id="1" name=""/>
        <p:cNvGrpSpPr/>
        <p:nvPr/>
      </p:nvGrpSpPr>
      <p:grpSpPr>
        <a:xfrm>
          <a:off x="0" y="0"/>
          <a:ext cx="0" cy="0"/>
          <a:chOff x="0" y="0"/>
          <a:chExt cx="0" cy="0"/>
        </a:xfrm>
      </p:grpSpPr>
      <p:sp>
        <p:nvSpPr>
          <p:cNvPr id="155" name="CustomShape 1"/>
          <p:cNvSpPr/>
          <p:nvPr/>
        </p:nvSpPr>
        <p:spPr>
          <a:xfrm>
            <a:off x="838440" y="257040"/>
            <a:ext cx="10514520" cy="60372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0" lang="en-US" sz="4400" spc="-1" strike="noStrike">
                <a:solidFill>
                  <a:srgbClr val="000000"/>
                </a:solidFill>
                <a:latin typeface="Calibri Light"/>
                <a:ea typeface="DejaVu Sans"/>
              </a:rPr>
              <a:t>IDS</a:t>
            </a:r>
            <a:endParaRPr b="0" lang="en-US" sz="4400" spc="-1" strike="noStrike">
              <a:latin typeface="Arial"/>
            </a:endParaRPr>
          </a:p>
        </p:txBody>
      </p:sp>
      <p:sp>
        <p:nvSpPr>
          <p:cNvPr id="156" name="CustomShape 2"/>
          <p:cNvSpPr/>
          <p:nvPr/>
        </p:nvSpPr>
        <p:spPr>
          <a:xfrm>
            <a:off x="503280" y="861120"/>
            <a:ext cx="11616120" cy="48970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1" lang="en-US" sz="1800" spc="-1" strike="noStrike">
                <a:solidFill>
                  <a:srgbClr val="222222"/>
                </a:solidFill>
                <a:latin typeface="Arial"/>
                <a:ea typeface="DejaVu Sans"/>
              </a:rPr>
              <a:t>IDS11-J</a:t>
            </a:r>
            <a:br/>
            <a:r>
              <a:rPr b="0" lang="en-US" sz="1800" spc="-1" strike="noStrike" u="sng">
                <a:solidFill>
                  <a:srgbClr val="0563c1"/>
                </a:solidFill>
                <a:uFillTx/>
                <a:latin typeface="Arial"/>
                <a:ea typeface="DejaVu Sans"/>
                <a:hlinkClick r:id="rId1"/>
              </a:rPr>
              <a:t>https://wiki.sei.cmu.edu/confluence/display/java/IDS11-J.+Perform+any+string+modifications+before+validation</a:t>
            </a:r>
            <a:endParaRPr b="0" lang="en-US" sz="1800" spc="-1" strike="noStrike">
              <a:latin typeface="Arial"/>
            </a:endParaRPr>
          </a:p>
          <a:p>
            <a:pPr>
              <a:lnSpc>
                <a:spcPct val="100000"/>
              </a:lnSpc>
            </a:pPr>
            <a:br/>
            <a:r>
              <a:rPr b="1" lang="en-US" sz="1800" spc="-1" strike="noStrike">
                <a:solidFill>
                  <a:srgbClr val="222222"/>
                </a:solidFill>
                <a:latin typeface="Arial"/>
                <a:ea typeface="DejaVu Sans"/>
              </a:rPr>
              <a:t>WHAT</a:t>
            </a:r>
            <a:r>
              <a:rPr b="0" lang="en-US" sz="1800" spc="-1" strike="noStrike">
                <a:solidFill>
                  <a:srgbClr val="222222"/>
                </a:solidFill>
                <a:latin typeface="Arial"/>
                <a:ea typeface="DejaVu Sans"/>
              </a:rPr>
              <a:t>: Perform string modifications before validation.</a:t>
            </a:r>
            <a:br/>
            <a:br/>
            <a:r>
              <a:rPr b="1" lang="en-US" sz="1800" spc="-1" strike="noStrike">
                <a:solidFill>
                  <a:srgbClr val="222222"/>
                </a:solidFill>
                <a:latin typeface="Arial"/>
                <a:ea typeface="DejaVu Sans"/>
              </a:rPr>
              <a:t>WHY</a:t>
            </a:r>
            <a:r>
              <a:rPr b="0" lang="en-US" sz="1800" spc="-1" strike="noStrike">
                <a:solidFill>
                  <a:srgbClr val="222222"/>
                </a:solidFill>
                <a:latin typeface="Arial"/>
                <a:ea typeface="DejaVu Sans"/>
              </a:rPr>
              <a:t>: Do not correct a string after validation as it will cause the first check to not detect an HTML tag. In this case such as &lt;scr!ipt&gt; therefore the tag &lt;script&gt; went undetected the first time.</a:t>
            </a:r>
            <a:br/>
            <a:br/>
            <a:r>
              <a:rPr b="1" lang="en-US" sz="1800" spc="-1" strike="noStrike">
                <a:solidFill>
                  <a:srgbClr val="222222"/>
                </a:solidFill>
                <a:latin typeface="Arial"/>
                <a:ea typeface="DejaVu Sans"/>
              </a:rPr>
              <a:t>HOW</a:t>
            </a:r>
            <a:r>
              <a:rPr b="0" lang="en-US" sz="1800" spc="-1" strike="noStrike">
                <a:solidFill>
                  <a:srgbClr val="222222"/>
                </a:solidFill>
                <a:latin typeface="Arial"/>
                <a:ea typeface="DejaVu Sans"/>
              </a:rPr>
              <a:t>: After the first validation if the script tag is modified to be correct then now the tag &lt;script&gt; is valid in HTML which essentially went undetected during validation.</a:t>
            </a:r>
            <a:r>
              <a:rPr b="0" lang="en-US" sz="1800" spc="-1" strike="noStrike">
                <a:solidFill>
                  <a:srgbClr val="000000"/>
                </a:solidFill>
                <a:latin typeface="Arial"/>
                <a:ea typeface="DejaVu Sans"/>
              </a:rPr>
              <a:t> </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6f8fc"/>
            </a:gs>
            <a:gs pos="100000">
              <a:srgbClr val="abc0e4"/>
            </a:gs>
          </a:gsLst>
          <a:lin ang="5400000"/>
        </a:gradFill>
      </p:bgPr>
    </p:bg>
    <p:spTree>
      <p:nvGrpSpPr>
        <p:cNvPr id="1" name=""/>
        <p:cNvGrpSpPr/>
        <p:nvPr/>
      </p:nvGrpSpPr>
      <p:grpSpPr>
        <a:xfrm>
          <a:off x="0" y="0"/>
          <a:ext cx="0" cy="0"/>
          <a:chOff x="0" y="0"/>
          <a:chExt cx="0" cy="0"/>
        </a:xfrm>
      </p:grpSpPr>
      <p:sp>
        <p:nvSpPr>
          <p:cNvPr id="200"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1" lang="en-US" sz="5400" spc="-1" strike="noStrike">
                <a:solidFill>
                  <a:srgbClr val="000000"/>
                </a:solidFill>
                <a:latin typeface="Arial"/>
                <a:ea typeface="DejaVu Sans"/>
              </a:rPr>
              <a:t>SEC06-J</a:t>
            </a:r>
            <a:endParaRPr b="0" lang="en-US" sz="5400" spc="-1" strike="noStrike">
              <a:latin typeface="Arial"/>
            </a:endParaRPr>
          </a:p>
        </p:txBody>
      </p:sp>
      <p:pic>
        <p:nvPicPr>
          <p:cNvPr id="201" name="Picture 2" descr="A picture containing diagram&#10;&#10;Description automatically generated"/>
          <p:cNvPicPr/>
          <p:nvPr/>
        </p:nvPicPr>
        <p:blipFill>
          <a:blip r:embed="rId1"/>
          <a:stretch/>
        </p:blipFill>
        <p:spPr>
          <a:xfrm>
            <a:off x="2671560" y="1854360"/>
            <a:ext cx="6847920" cy="4528080"/>
          </a:xfrm>
          <a:prstGeom prst="rect">
            <a:avLst/>
          </a:prstGeom>
          <a:ln>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6f8fc"/>
            </a:gs>
            <a:gs pos="100000">
              <a:srgbClr val="abc0e4"/>
            </a:gs>
          </a:gsLst>
          <a:lin ang="5400000"/>
        </a:gradFill>
      </p:bgPr>
    </p:bg>
    <p:spTree>
      <p:nvGrpSpPr>
        <p:cNvPr id="1" name=""/>
        <p:cNvGrpSpPr/>
        <p:nvPr/>
      </p:nvGrpSpPr>
      <p:grpSpPr>
        <a:xfrm>
          <a:off x="0" y="0"/>
          <a:ext cx="0" cy="0"/>
          <a:chOff x="0" y="0"/>
          <a:chExt cx="0" cy="0"/>
        </a:xfrm>
      </p:grpSpPr>
      <p:sp>
        <p:nvSpPr>
          <p:cNvPr id="202"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1" lang="en-US" sz="5400" spc="-1" strike="noStrike">
                <a:solidFill>
                  <a:srgbClr val="222222"/>
                </a:solidFill>
                <a:latin typeface="Arial"/>
                <a:ea typeface="DejaVu Sans"/>
              </a:rPr>
              <a:t>SEC07-J</a:t>
            </a:r>
            <a:endParaRPr b="0" lang="en-US" sz="5400" spc="-1" strike="noStrike">
              <a:latin typeface="Arial"/>
            </a:endParaRPr>
          </a:p>
        </p:txBody>
      </p:sp>
      <p:sp>
        <p:nvSpPr>
          <p:cNvPr id="203" name="CustomShape 2"/>
          <p:cNvSpPr/>
          <p:nvPr/>
        </p:nvSpPr>
        <p:spPr>
          <a:xfrm>
            <a:off x="455040" y="1610640"/>
            <a:ext cx="11281320" cy="39780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Call the superclass's getPermissions() method when writing a custom class loader”</a:t>
            </a:r>
            <a:br/>
            <a:endParaRPr b="0" lang="en-US" sz="1800" spc="-1" strike="noStrike">
              <a:latin typeface="Arial"/>
            </a:endParaRPr>
          </a:p>
          <a:p>
            <a:pPr>
              <a:lnSpc>
                <a:spcPct val="100000"/>
              </a:lnSpc>
            </a:pPr>
            <a:r>
              <a:rPr b="1" lang="en-US" sz="1800" spc="-1" strike="noStrike">
                <a:solidFill>
                  <a:srgbClr val="222222"/>
                </a:solidFill>
                <a:latin typeface="Arial"/>
                <a:ea typeface="DejaVu Sans"/>
              </a:rPr>
              <a:t>BACKGROUND: </a:t>
            </a:r>
            <a:r>
              <a:rPr b="0" lang="en-US" sz="1800" spc="-1" strike="noStrike">
                <a:solidFill>
                  <a:srgbClr val="222222"/>
                </a:solidFill>
                <a:latin typeface="Arial"/>
                <a:ea typeface="DejaVu Sans"/>
              </a:rPr>
              <a:t>Java allows classes to be loaded into the JVM at runtime. Java provides default class loaders which developers may need to extend for their use case. The “getpermissions” method in a class loader returns the permissions context that the loaded class then runs in.</a:t>
            </a:r>
            <a:endParaRPr b="0" lang="en-US" sz="1800" spc="-1" strike="noStrike">
              <a:latin typeface="Arial"/>
            </a:endParaRPr>
          </a:p>
          <a:p>
            <a:pPr>
              <a:lnSpc>
                <a:spcPct val="100000"/>
              </a:lnSpc>
            </a:pPr>
            <a:br/>
            <a:r>
              <a:rPr b="1" lang="en-US" sz="1800" spc="-1" strike="noStrike">
                <a:solidFill>
                  <a:srgbClr val="222222"/>
                </a:solidFill>
                <a:latin typeface="Arial"/>
                <a:ea typeface="DejaVu Sans"/>
              </a:rPr>
              <a:t>WHAT</a:t>
            </a:r>
            <a:r>
              <a:rPr b="0" lang="en-US" sz="1800" spc="-1" strike="noStrike">
                <a:solidFill>
                  <a:srgbClr val="222222"/>
                </a:solidFill>
                <a:latin typeface="Arial"/>
                <a:ea typeface="DejaVu Sans"/>
              </a:rPr>
              <a:t>: If a developer extends a default class loader, and overrides the “getpermissions()” method, the developer may fail to call the superclass’s “getpermissions()”, effectively sidestepping system level policy.</a:t>
            </a:r>
            <a:br/>
            <a:br/>
            <a:r>
              <a:rPr b="1" lang="en-US" sz="1800" spc="-1" strike="noStrike">
                <a:solidFill>
                  <a:srgbClr val="222222"/>
                </a:solidFill>
                <a:latin typeface="Arial"/>
                <a:ea typeface="DejaVu Sans"/>
              </a:rPr>
              <a:t>WHY</a:t>
            </a:r>
            <a:r>
              <a:rPr b="0" lang="en-US" sz="1800" spc="-1" strike="noStrike">
                <a:solidFill>
                  <a:srgbClr val="222222"/>
                </a:solidFill>
                <a:latin typeface="Arial"/>
                <a:ea typeface="DejaVu Sans"/>
              </a:rPr>
              <a:t>: The permissions returned by the custom class loader may be more permissive than the system level policy, thereby giving the loaded class greater permissions than intended.</a:t>
            </a:r>
            <a:br/>
            <a:br/>
            <a:r>
              <a:rPr b="1" lang="en-US" sz="1800" spc="-1" strike="noStrike">
                <a:solidFill>
                  <a:srgbClr val="222222"/>
                </a:solidFill>
                <a:latin typeface="Arial"/>
                <a:ea typeface="DejaVu Sans"/>
              </a:rPr>
              <a:t>HOW</a:t>
            </a:r>
            <a:r>
              <a:rPr b="0" lang="en-US" sz="1800" spc="-1" strike="noStrike">
                <a:solidFill>
                  <a:srgbClr val="222222"/>
                </a:solidFill>
                <a:latin typeface="Arial"/>
                <a:ea typeface="DejaVu Sans"/>
              </a:rPr>
              <a:t>: Call the superclass’s “getpermissions()” and then append to that list any required permissions.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6f8fc"/>
            </a:gs>
            <a:gs pos="100000">
              <a:srgbClr val="abc0e4"/>
            </a:gs>
          </a:gsLst>
          <a:lin ang="5400000"/>
        </a:gradFill>
      </p:bgPr>
    </p:bg>
    <p:spTree>
      <p:nvGrpSpPr>
        <p:cNvPr id="1" name=""/>
        <p:cNvGrpSpPr/>
        <p:nvPr/>
      </p:nvGrpSpPr>
      <p:grpSpPr>
        <a:xfrm>
          <a:off x="0" y="0"/>
          <a:ext cx="0" cy="0"/>
          <a:chOff x="0" y="0"/>
          <a:chExt cx="0" cy="0"/>
        </a:xfrm>
      </p:grpSpPr>
      <p:sp>
        <p:nvSpPr>
          <p:cNvPr id="204"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1" lang="en-US" sz="5400" spc="-1" strike="noStrike">
                <a:solidFill>
                  <a:srgbClr val="222222"/>
                </a:solidFill>
                <a:latin typeface="Arial"/>
                <a:ea typeface="DejaVu Sans"/>
              </a:rPr>
              <a:t>SEC07-J</a:t>
            </a:r>
            <a:endParaRPr b="0" lang="en-US" sz="5400" spc="-1" strike="noStrike">
              <a:latin typeface="Arial"/>
            </a:endParaRPr>
          </a:p>
        </p:txBody>
      </p:sp>
      <p:sp>
        <p:nvSpPr>
          <p:cNvPr id="205" name="CustomShape 2"/>
          <p:cNvSpPr/>
          <p:nvPr/>
        </p:nvSpPr>
        <p:spPr>
          <a:xfrm>
            <a:off x="157680" y="2200320"/>
            <a:ext cx="5311800" cy="4052880"/>
          </a:xfrm>
          <a:prstGeom prst="rect">
            <a:avLst/>
          </a:prstGeom>
          <a:solidFill>
            <a:schemeClr val="tx2"/>
          </a:solidFill>
          <a:ln>
            <a:noFill/>
          </a:ln>
        </p:spPr>
        <p:style>
          <a:lnRef idx="0"/>
          <a:fillRef idx="0"/>
          <a:effectRef idx="0"/>
          <a:fontRef idx="minor"/>
        </p:style>
        <p:txBody>
          <a:bodyPr lIns="90000" rIns="90000" tIns="45000" bIns="45000">
            <a:noAutofit/>
          </a:bodyPr>
          <a:p>
            <a:pPr>
              <a:lnSpc>
                <a:spcPct val="100000"/>
              </a:lnSpc>
            </a:pPr>
            <a:r>
              <a:rPr b="0" lang="en-US" sz="1050" spc="-1" strike="noStrike">
                <a:solidFill>
                  <a:srgbClr val="569cd6"/>
                </a:solidFill>
                <a:latin typeface="Consolas"/>
                <a:ea typeface="DejaVu Sans"/>
              </a:rPr>
              <a:t>protected</a:t>
            </a:r>
            <a:r>
              <a:rPr b="0" lang="en-US" sz="1050" spc="-1" strike="noStrike">
                <a:solidFill>
                  <a:srgbClr val="d4d4d4"/>
                </a:solidFill>
                <a:latin typeface="Consolas"/>
                <a:ea typeface="DejaVu Sans"/>
              </a:rPr>
              <a:t> </a:t>
            </a:r>
            <a:r>
              <a:rPr b="0" lang="en-US" sz="1050" spc="-1" strike="noStrike">
                <a:solidFill>
                  <a:srgbClr val="4ec9b0"/>
                </a:solidFill>
                <a:latin typeface="Consolas"/>
                <a:ea typeface="DejaVu Sans"/>
              </a:rPr>
              <a:t>PermissionCollection</a:t>
            </a:r>
            <a:r>
              <a:rPr b="0" lang="en-US" sz="1050" spc="-1" strike="noStrike">
                <a:solidFill>
                  <a:srgbClr val="d4d4d4"/>
                </a:solidFill>
                <a:latin typeface="Consolas"/>
                <a:ea typeface="DejaVu Sans"/>
              </a:rPr>
              <a:t> </a:t>
            </a:r>
            <a:r>
              <a:rPr b="0" lang="en-US" sz="1050" spc="-1" strike="noStrike">
                <a:solidFill>
                  <a:srgbClr val="dcdcaa"/>
                </a:solidFill>
                <a:latin typeface="Consolas"/>
                <a:ea typeface="DejaVu Sans"/>
              </a:rPr>
              <a:t>getPermissions</a:t>
            </a:r>
            <a:r>
              <a:rPr b="0" lang="en-US" sz="1050" spc="-1" strike="noStrike">
                <a:solidFill>
                  <a:srgbClr val="d4d4d4"/>
                </a:solidFill>
                <a:latin typeface="Consolas"/>
                <a:ea typeface="DejaVu Sans"/>
              </a:rPr>
              <a:t>(</a:t>
            </a:r>
            <a:r>
              <a:rPr b="0" lang="en-US" sz="1050" spc="-1" strike="noStrike">
                <a:solidFill>
                  <a:srgbClr val="4ec9b0"/>
                </a:solidFill>
                <a:latin typeface="Consolas"/>
                <a:ea typeface="DejaVu Sans"/>
              </a:rPr>
              <a:t>CodeSource</a:t>
            </a:r>
            <a:r>
              <a:rPr b="0" lang="en-US" sz="1050" spc="-1" strike="noStrike">
                <a:solidFill>
                  <a:srgbClr val="d4d4d4"/>
                </a:solidFill>
                <a:latin typeface="Consolas"/>
                <a:ea typeface="DejaVu Sans"/>
              </a:rPr>
              <a:t> cs) {</a:t>
            </a:r>
            <a:endParaRPr b="0" lang="en-US" sz="1050" spc="-1" strike="noStrike">
              <a:latin typeface="Arial"/>
            </a:endParaRPr>
          </a:p>
          <a:p>
            <a:pPr>
              <a:lnSpc>
                <a:spcPct val="100000"/>
              </a:lnSpc>
            </a:pPr>
            <a:r>
              <a:rPr b="0" lang="en-US" sz="1050" spc="-1" strike="noStrike">
                <a:solidFill>
                  <a:srgbClr val="d4d4d4"/>
                </a:solidFill>
                <a:latin typeface="Consolas"/>
                <a:ea typeface="DejaVu Sans"/>
              </a:rPr>
              <a:t>  </a:t>
            </a:r>
            <a:r>
              <a:rPr b="0" lang="en-US" sz="1050" spc="-1" strike="noStrike">
                <a:solidFill>
                  <a:srgbClr val="6a9955"/>
                </a:solidFill>
                <a:latin typeface="Consolas"/>
                <a:ea typeface="DejaVu Sans"/>
              </a:rPr>
              <a:t>// Note how we are building an entirely new PermissionCollection</a:t>
            </a:r>
            <a:endParaRPr b="0" lang="en-US" sz="1050" spc="-1" strike="noStrike">
              <a:latin typeface="Arial"/>
            </a:endParaRPr>
          </a:p>
          <a:p>
            <a:pPr>
              <a:lnSpc>
                <a:spcPct val="100000"/>
              </a:lnSpc>
            </a:pPr>
            <a:r>
              <a:rPr b="0" lang="en-US" sz="1050" spc="-1" strike="noStrike">
                <a:solidFill>
                  <a:srgbClr val="d4d4d4"/>
                </a:solidFill>
                <a:latin typeface="Consolas"/>
                <a:ea typeface="DejaVu Sans"/>
              </a:rPr>
              <a:t>  </a:t>
            </a:r>
            <a:r>
              <a:rPr b="0" lang="en-US" sz="1050" spc="-1" strike="noStrike">
                <a:solidFill>
                  <a:srgbClr val="6a9955"/>
                </a:solidFill>
                <a:latin typeface="Consolas"/>
                <a:ea typeface="DejaVu Sans"/>
              </a:rPr>
              <a:t>// Effectively sidestepping the system's policy</a:t>
            </a:r>
            <a:endParaRPr b="0" lang="en-US" sz="1050" spc="-1" strike="noStrike">
              <a:latin typeface="Arial"/>
            </a:endParaRPr>
          </a:p>
          <a:p>
            <a:pPr>
              <a:lnSpc>
                <a:spcPct val="100000"/>
              </a:lnSpc>
            </a:pPr>
            <a:r>
              <a:rPr b="0" lang="en-US" sz="1050" spc="-1" strike="noStrike">
                <a:solidFill>
                  <a:srgbClr val="d4d4d4"/>
                </a:solidFill>
                <a:latin typeface="Consolas"/>
                <a:ea typeface="DejaVu Sans"/>
              </a:rPr>
              <a:t>  </a:t>
            </a:r>
            <a:r>
              <a:rPr b="0" lang="en-US" sz="1050" spc="-1" strike="noStrike">
                <a:solidFill>
                  <a:srgbClr val="4ec9b0"/>
                </a:solidFill>
                <a:latin typeface="Consolas"/>
                <a:ea typeface="DejaVu Sans"/>
              </a:rPr>
              <a:t>PermissionCollection</a:t>
            </a:r>
            <a:r>
              <a:rPr b="0" lang="en-US" sz="1050" spc="-1" strike="noStrike">
                <a:solidFill>
                  <a:srgbClr val="d4d4d4"/>
                </a:solidFill>
                <a:latin typeface="Consolas"/>
                <a:ea typeface="DejaVu Sans"/>
              </a:rPr>
              <a:t> </a:t>
            </a:r>
            <a:r>
              <a:rPr b="0" lang="en-US" sz="1050" spc="-1" strike="noStrike">
                <a:solidFill>
                  <a:srgbClr val="9cdcfe"/>
                </a:solidFill>
                <a:latin typeface="Consolas"/>
                <a:ea typeface="DejaVu Sans"/>
              </a:rPr>
              <a:t>pc</a:t>
            </a:r>
            <a:r>
              <a:rPr b="0" lang="en-US" sz="1050" spc="-1" strike="noStrike">
                <a:solidFill>
                  <a:srgbClr val="d4d4d4"/>
                </a:solidFill>
                <a:latin typeface="Consolas"/>
                <a:ea typeface="DejaVu Sans"/>
              </a:rPr>
              <a:t> = </a:t>
            </a:r>
            <a:r>
              <a:rPr b="0" lang="en-US" sz="1050" spc="-1" strike="noStrike">
                <a:solidFill>
                  <a:srgbClr val="c586c0"/>
                </a:solidFill>
                <a:latin typeface="Consolas"/>
                <a:ea typeface="DejaVu Sans"/>
              </a:rPr>
              <a:t>new</a:t>
            </a:r>
            <a:r>
              <a:rPr b="0" lang="en-US" sz="1050" spc="-1" strike="noStrike">
                <a:solidFill>
                  <a:srgbClr val="d4d4d4"/>
                </a:solidFill>
                <a:latin typeface="Consolas"/>
                <a:ea typeface="DejaVu Sans"/>
              </a:rPr>
              <a:t> </a:t>
            </a:r>
            <a:r>
              <a:rPr b="0" lang="en-US" sz="1050" spc="-1" strike="noStrike">
                <a:solidFill>
                  <a:srgbClr val="dcdcaa"/>
                </a:solidFill>
                <a:latin typeface="Consolas"/>
                <a:ea typeface="DejaVu Sans"/>
              </a:rPr>
              <a:t>Permissions</a:t>
            </a:r>
            <a:r>
              <a:rPr b="0" lang="en-US" sz="1050" spc="-1" strike="noStrike">
                <a:solidFill>
                  <a:srgbClr val="d4d4d4"/>
                </a:solidFill>
                <a:latin typeface="Consolas"/>
                <a:ea typeface="DejaVu Sans"/>
              </a:rPr>
              <a:t>();</a:t>
            </a:r>
            <a:endParaRPr b="0" lang="en-US" sz="1050" spc="-1" strike="noStrike">
              <a:latin typeface="Arial"/>
            </a:endParaRPr>
          </a:p>
          <a:p>
            <a:pPr>
              <a:lnSpc>
                <a:spcPct val="100000"/>
              </a:lnSpc>
            </a:pPr>
            <a:br/>
            <a:r>
              <a:rPr b="0" lang="en-US" sz="1050" spc="-1" strike="noStrike">
                <a:solidFill>
                  <a:srgbClr val="d4d4d4"/>
                </a:solidFill>
                <a:latin typeface="Consolas"/>
                <a:ea typeface="DejaVu Sans"/>
              </a:rPr>
              <a:t>  </a:t>
            </a:r>
            <a:r>
              <a:rPr b="0" lang="en-US" sz="1050" spc="-1" strike="noStrike">
                <a:solidFill>
                  <a:srgbClr val="6a9955"/>
                </a:solidFill>
                <a:latin typeface="Consolas"/>
                <a:ea typeface="DejaVu Sans"/>
              </a:rPr>
              <a:t>// Allow exit from the VM anytime</a:t>
            </a:r>
            <a:endParaRPr b="0" lang="en-US" sz="1050" spc="-1" strike="noStrike">
              <a:latin typeface="Arial"/>
            </a:endParaRPr>
          </a:p>
          <a:p>
            <a:pPr>
              <a:lnSpc>
                <a:spcPct val="100000"/>
              </a:lnSpc>
            </a:pPr>
            <a:r>
              <a:rPr b="0" lang="en-US" sz="1050" spc="-1" strike="noStrike">
                <a:solidFill>
                  <a:srgbClr val="d4d4d4"/>
                </a:solidFill>
                <a:latin typeface="Consolas"/>
                <a:ea typeface="DejaVu Sans"/>
              </a:rPr>
              <a:t>  </a:t>
            </a:r>
            <a:r>
              <a:rPr b="0" lang="en-US" sz="1050" spc="-1" strike="noStrike">
                <a:solidFill>
                  <a:srgbClr val="9cdcfe"/>
                </a:solidFill>
                <a:latin typeface="Consolas"/>
                <a:ea typeface="DejaVu Sans"/>
              </a:rPr>
              <a:t>pc</a:t>
            </a:r>
            <a:r>
              <a:rPr b="0" lang="en-US" sz="1050" spc="-1" strike="noStrike">
                <a:solidFill>
                  <a:srgbClr val="d4d4d4"/>
                </a:solidFill>
                <a:latin typeface="Consolas"/>
                <a:ea typeface="DejaVu Sans"/>
              </a:rPr>
              <a:t>.</a:t>
            </a:r>
            <a:r>
              <a:rPr b="0" lang="en-US" sz="1050" spc="-1" strike="noStrike">
                <a:solidFill>
                  <a:srgbClr val="dcdcaa"/>
                </a:solidFill>
                <a:latin typeface="Consolas"/>
                <a:ea typeface="DejaVu Sans"/>
              </a:rPr>
              <a:t>add</a:t>
            </a:r>
            <a:r>
              <a:rPr b="0" lang="en-US" sz="1050" spc="-1" strike="noStrike">
                <a:solidFill>
                  <a:srgbClr val="d4d4d4"/>
                </a:solidFill>
                <a:latin typeface="Consolas"/>
                <a:ea typeface="DejaVu Sans"/>
              </a:rPr>
              <a:t>(</a:t>
            </a:r>
            <a:r>
              <a:rPr b="0" lang="en-US" sz="1050" spc="-1" strike="noStrike">
                <a:solidFill>
                  <a:srgbClr val="c586c0"/>
                </a:solidFill>
                <a:latin typeface="Consolas"/>
                <a:ea typeface="DejaVu Sans"/>
              </a:rPr>
              <a:t>new</a:t>
            </a:r>
            <a:r>
              <a:rPr b="0" lang="en-US" sz="1050" spc="-1" strike="noStrike">
                <a:solidFill>
                  <a:srgbClr val="d4d4d4"/>
                </a:solidFill>
                <a:latin typeface="Consolas"/>
                <a:ea typeface="DejaVu Sans"/>
              </a:rPr>
              <a:t> </a:t>
            </a:r>
            <a:r>
              <a:rPr b="0" lang="en-US" sz="1050" spc="-1" strike="noStrike">
                <a:solidFill>
                  <a:srgbClr val="dcdcaa"/>
                </a:solidFill>
                <a:latin typeface="Consolas"/>
                <a:ea typeface="DejaVu Sans"/>
              </a:rPr>
              <a:t>RuntimePermission</a:t>
            </a:r>
            <a:r>
              <a:rPr b="0" lang="en-US" sz="1050" spc="-1" strike="noStrike">
                <a:solidFill>
                  <a:srgbClr val="d4d4d4"/>
                </a:solidFill>
                <a:latin typeface="Consolas"/>
                <a:ea typeface="DejaVu Sans"/>
              </a:rPr>
              <a:t>(</a:t>
            </a:r>
            <a:r>
              <a:rPr b="0" lang="en-US" sz="1050" spc="-1" strike="noStrike">
                <a:solidFill>
                  <a:srgbClr val="ce9178"/>
                </a:solidFill>
                <a:latin typeface="Consolas"/>
                <a:ea typeface="DejaVu Sans"/>
              </a:rPr>
              <a:t>"exitVM"</a:t>
            </a:r>
            <a:r>
              <a:rPr b="0" lang="en-US" sz="1050" spc="-1" strike="noStrike">
                <a:solidFill>
                  <a:srgbClr val="d4d4d4"/>
                </a:solidFill>
                <a:latin typeface="Consolas"/>
                <a:ea typeface="DejaVu Sans"/>
              </a:rPr>
              <a:t>));</a:t>
            </a:r>
            <a:endParaRPr b="0" lang="en-US" sz="1050" spc="-1" strike="noStrike">
              <a:latin typeface="Arial"/>
            </a:endParaRPr>
          </a:p>
          <a:p>
            <a:pPr>
              <a:lnSpc>
                <a:spcPct val="100000"/>
              </a:lnSpc>
            </a:pPr>
            <a:r>
              <a:rPr b="0" lang="en-US" sz="1050" spc="-1" strike="noStrike">
                <a:solidFill>
                  <a:srgbClr val="d4d4d4"/>
                </a:solidFill>
                <a:latin typeface="Consolas"/>
                <a:ea typeface="DejaVu Sans"/>
              </a:rPr>
              <a:t>  </a:t>
            </a:r>
            <a:r>
              <a:rPr b="0" lang="en-US" sz="1050" spc="-1" strike="noStrike">
                <a:solidFill>
                  <a:srgbClr val="c586c0"/>
                </a:solidFill>
                <a:latin typeface="Consolas"/>
                <a:ea typeface="DejaVu Sans"/>
              </a:rPr>
              <a:t>return</a:t>
            </a:r>
            <a:r>
              <a:rPr b="0" lang="en-US" sz="1050" spc="-1" strike="noStrike">
                <a:solidFill>
                  <a:srgbClr val="d4d4d4"/>
                </a:solidFill>
                <a:latin typeface="Consolas"/>
                <a:ea typeface="DejaVu Sans"/>
              </a:rPr>
              <a:t> pc;</a:t>
            </a:r>
            <a:endParaRPr b="0" lang="en-US" sz="1050" spc="-1" strike="noStrike">
              <a:latin typeface="Arial"/>
            </a:endParaRPr>
          </a:p>
          <a:p>
            <a:pPr>
              <a:lnSpc>
                <a:spcPct val="100000"/>
              </a:lnSpc>
            </a:pPr>
            <a:r>
              <a:rPr b="0" lang="en-US" sz="1050" spc="-1" strike="noStrike">
                <a:solidFill>
                  <a:srgbClr val="d4d4d4"/>
                </a:solidFill>
                <a:latin typeface="Consolas"/>
                <a:ea typeface="DejaVu Sans"/>
              </a:rPr>
              <a:t>}</a:t>
            </a:r>
            <a:endParaRPr b="0" lang="en-US" sz="1050" spc="-1" strike="noStrike">
              <a:latin typeface="Arial"/>
            </a:endParaRPr>
          </a:p>
        </p:txBody>
      </p:sp>
      <p:sp>
        <p:nvSpPr>
          <p:cNvPr id="206" name="CustomShape 3"/>
          <p:cNvSpPr/>
          <p:nvPr/>
        </p:nvSpPr>
        <p:spPr>
          <a:xfrm>
            <a:off x="6576480" y="1828440"/>
            <a:ext cx="2236320" cy="364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Compliant</a:t>
            </a:r>
            <a:endParaRPr b="0" lang="en-US" sz="1800" spc="-1" strike="noStrike">
              <a:latin typeface="Arial"/>
            </a:endParaRPr>
          </a:p>
        </p:txBody>
      </p:sp>
      <p:sp>
        <p:nvSpPr>
          <p:cNvPr id="207" name="CustomShape 4"/>
          <p:cNvSpPr/>
          <p:nvPr/>
        </p:nvSpPr>
        <p:spPr>
          <a:xfrm>
            <a:off x="6674040" y="2200320"/>
            <a:ext cx="5311800" cy="4052880"/>
          </a:xfrm>
          <a:prstGeom prst="rect">
            <a:avLst/>
          </a:prstGeom>
          <a:solidFill>
            <a:schemeClr val="tx2"/>
          </a:solidFill>
          <a:ln>
            <a:noFill/>
          </a:ln>
        </p:spPr>
        <p:style>
          <a:lnRef idx="0"/>
          <a:fillRef idx="0"/>
          <a:effectRef idx="0"/>
          <a:fontRef idx="minor"/>
        </p:style>
        <p:txBody>
          <a:bodyPr lIns="90000" rIns="90000" tIns="45000" bIns="45000">
            <a:noAutofit/>
          </a:bodyPr>
          <a:p>
            <a:pPr>
              <a:lnSpc>
                <a:spcPct val="100000"/>
              </a:lnSpc>
            </a:pPr>
            <a:r>
              <a:rPr b="0" lang="en-US" sz="1050" spc="-1" strike="noStrike">
                <a:solidFill>
                  <a:srgbClr val="569cd6"/>
                </a:solidFill>
                <a:latin typeface="Consolas"/>
                <a:ea typeface="DejaVu Sans"/>
              </a:rPr>
              <a:t>protected</a:t>
            </a:r>
            <a:r>
              <a:rPr b="0" lang="en-US" sz="1050" spc="-1" strike="noStrike">
                <a:solidFill>
                  <a:srgbClr val="d4d4d4"/>
                </a:solidFill>
                <a:latin typeface="Consolas"/>
                <a:ea typeface="DejaVu Sans"/>
              </a:rPr>
              <a:t> </a:t>
            </a:r>
            <a:r>
              <a:rPr b="0" lang="en-US" sz="1050" spc="-1" strike="noStrike">
                <a:solidFill>
                  <a:srgbClr val="4ec9b0"/>
                </a:solidFill>
                <a:latin typeface="Consolas"/>
                <a:ea typeface="DejaVu Sans"/>
              </a:rPr>
              <a:t>PermissionCollection</a:t>
            </a:r>
            <a:r>
              <a:rPr b="0" lang="en-US" sz="1050" spc="-1" strike="noStrike">
                <a:solidFill>
                  <a:srgbClr val="d4d4d4"/>
                </a:solidFill>
                <a:latin typeface="Consolas"/>
                <a:ea typeface="DejaVu Sans"/>
              </a:rPr>
              <a:t> </a:t>
            </a:r>
            <a:r>
              <a:rPr b="0" lang="en-US" sz="1050" spc="-1" strike="noStrike">
                <a:solidFill>
                  <a:srgbClr val="dcdcaa"/>
                </a:solidFill>
                <a:latin typeface="Consolas"/>
                <a:ea typeface="DejaVu Sans"/>
              </a:rPr>
              <a:t>getPermissions</a:t>
            </a:r>
            <a:r>
              <a:rPr b="0" lang="en-US" sz="1050" spc="-1" strike="noStrike">
                <a:solidFill>
                  <a:srgbClr val="d4d4d4"/>
                </a:solidFill>
                <a:latin typeface="Consolas"/>
                <a:ea typeface="DejaVu Sans"/>
              </a:rPr>
              <a:t>(</a:t>
            </a:r>
            <a:r>
              <a:rPr b="0" lang="en-US" sz="1050" spc="-1" strike="noStrike">
                <a:solidFill>
                  <a:srgbClr val="4ec9b0"/>
                </a:solidFill>
                <a:latin typeface="Consolas"/>
                <a:ea typeface="DejaVu Sans"/>
              </a:rPr>
              <a:t>CodeSource</a:t>
            </a:r>
            <a:r>
              <a:rPr b="0" lang="en-US" sz="1050" spc="-1" strike="noStrike">
                <a:solidFill>
                  <a:srgbClr val="d4d4d4"/>
                </a:solidFill>
                <a:latin typeface="Consolas"/>
                <a:ea typeface="DejaVu Sans"/>
              </a:rPr>
              <a:t> cs) {</a:t>
            </a:r>
            <a:endParaRPr b="0" lang="en-US" sz="1050" spc="-1" strike="noStrike">
              <a:latin typeface="Arial"/>
            </a:endParaRPr>
          </a:p>
          <a:p>
            <a:pPr>
              <a:lnSpc>
                <a:spcPct val="100000"/>
              </a:lnSpc>
            </a:pPr>
            <a:r>
              <a:rPr b="0" lang="en-US" sz="1050" spc="-1" strike="noStrike">
                <a:solidFill>
                  <a:srgbClr val="d4d4d4"/>
                </a:solidFill>
                <a:latin typeface="Consolas"/>
                <a:ea typeface="DejaVu Sans"/>
              </a:rPr>
              <a:t>  </a:t>
            </a:r>
            <a:r>
              <a:rPr b="0" lang="en-US" sz="1050" spc="-1" strike="noStrike">
                <a:solidFill>
                  <a:srgbClr val="6a9955"/>
                </a:solidFill>
                <a:latin typeface="Consolas"/>
                <a:ea typeface="DejaVu Sans"/>
              </a:rPr>
              <a:t>// We get the super class's permissions. </a:t>
            </a:r>
            <a:endParaRPr b="0" lang="en-US" sz="1050" spc="-1" strike="noStrike">
              <a:latin typeface="Arial"/>
            </a:endParaRPr>
          </a:p>
          <a:p>
            <a:pPr>
              <a:lnSpc>
                <a:spcPct val="100000"/>
              </a:lnSpc>
            </a:pPr>
            <a:r>
              <a:rPr b="0" lang="en-US" sz="1050" spc="-1" strike="noStrike">
                <a:solidFill>
                  <a:srgbClr val="d4d4d4"/>
                </a:solidFill>
                <a:latin typeface="Consolas"/>
                <a:ea typeface="DejaVu Sans"/>
              </a:rPr>
              <a:t>  </a:t>
            </a:r>
            <a:r>
              <a:rPr b="0" lang="en-US" sz="1050" spc="-1" strike="noStrike">
                <a:solidFill>
                  <a:srgbClr val="6a9955"/>
                </a:solidFill>
                <a:latin typeface="Consolas"/>
                <a:ea typeface="DejaVu Sans"/>
              </a:rPr>
              <a:t>// We are building off of the system's policy</a:t>
            </a:r>
            <a:endParaRPr b="0" lang="en-US" sz="1050" spc="-1" strike="noStrike">
              <a:latin typeface="Arial"/>
            </a:endParaRPr>
          </a:p>
          <a:p>
            <a:pPr>
              <a:lnSpc>
                <a:spcPct val="100000"/>
              </a:lnSpc>
            </a:pPr>
            <a:r>
              <a:rPr b="0" lang="en-US" sz="1050" spc="-1" strike="noStrike">
                <a:solidFill>
                  <a:srgbClr val="d4d4d4"/>
                </a:solidFill>
                <a:latin typeface="Consolas"/>
                <a:ea typeface="DejaVu Sans"/>
              </a:rPr>
              <a:t>  </a:t>
            </a:r>
            <a:r>
              <a:rPr b="0" lang="en-US" sz="1050" spc="-1" strike="noStrike">
                <a:solidFill>
                  <a:srgbClr val="4ec9b0"/>
                </a:solidFill>
                <a:latin typeface="Consolas"/>
                <a:ea typeface="DejaVu Sans"/>
              </a:rPr>
              <a:t>PermissionCollection</a:t>
            </a:r>
            <a:r>
              <a:rPr b="0" lang="en-US" sz="1050" spc="-1" strike="noStrike">
                <a:solidFill>
                  <a:srgbClr val="d4d4d4"/>
                </a:solidFill>
                <a:latin typeface="Consolas"/>
                <a:ea typeface="DejaVu Sans"/>
              </a:rPr>
              <a:t> </a:t>
            </a:r>
            <a:r>
              <a:rPr b="0" lang="en-US" sz="1050" spc="-1" strike="noStrike">
                <a:solidFill>
                  <a:srgbClr val="9cdcfe"/>
                </a:solidFill>
                <a:latin typeface="Consolas"/>
                <a:ea typeface="DejaVu Sans"/>
              </a:rPr>
              <a:t>pc</a:t>
            </a:r>
            <a:r>
              <a:rPr b="0" lang="en-US" sz="1050" spc="-1" strike="noStrike">
                <a:solidFill>
                  <a:srgbClr val="d4d4d4"/>
                </a:solidFill>
                <a:latin typeface="Consolas"/>
                <a:ea typeface="DejaVu Sans"/>
              </a:rPr>
              <a:t> = </a:t>
            </a:r>
            <a:r>
              <a:rPr b="0" lang="en-US" sz="1050" spc="-1" strike="noStrike">
                <a:solidFill>
                  <a:srgbClr val="569cd6"/>
                </a:solidFill>
                <a:latin typeface="Consolas"/>
                <a:ea typeface="DejaVu Sans"/>
              </a:rPr>
              <a:t>super</a:t>
            </a:r>
            <a:r>
              <a:rPr b="0" lang="en-US" sz="1050" spc="-1" strike="noStrike">
                <a:solidFill>
                  <a:srgbClr val="d4d4d4"/>
                </a:solidFill>
                <a:latin typeface="Consolas"/>
                <a:ea typeface="DejaVu Sans"/>
              </a:rPr>
              <a:t>.</a:t>
            </a:r>
            <a:r>
              <a:rPr b="0" lang="en-US" sz="1050" spc="-1" strike="noStrike">
                <a:solidFill>
                  <a:srgbClr val="dcdcaa"/>
                </a:solidFill>
                <a:latin typeface="Consolas"/>
                <a:ea typeface="DejaVu Sans"/>
              </a:rPr>
              <a:t>getPermissions</a:t>
            </a:r>
            <a:r>
              <a:rPr b="0" lang="en-US" sz="1050" spc="-1" strike="noStrike">
                <a:solidFill>
                  <a:srgbClr val="d4d4d4"/>
                </a:solidFill>
                <a:latin typeface="Consolas"/>
                <a:ea typeface="DejaVu Sans"/>
              </a:rPr>
              <a:t>(cs);</a:t>
            </a:r>
            <a:endParaRPr b="0" lang="en-US" sz="1050" spc="-1" strike="noStrike">
              <a:latin typeface="Arial"/>
            </a:endParaRPr>
          </a:p>
          <a:p>
            <a:pPr>
              <a:lnSpc>
                <a:spcPct val="100000"/>
              </a:lnSpc>
            </a:pPr>
            <a:br/>
            <a:r>
              <a:rPr b="0" lang="en-US" sz="1050" spc="-1" strike="noStrike">
                <a:solidFill>
                  <a:srgbClr val="d4d4d4"/>
                </a:solidFill>
                <a:latin typeface="Consolas"/>
                <a:ea typeface="DejaVu Sans"/>
              </a:rPr>
              <a:t>  </a:t>
            </a:r>
            <a:r>
              <a:rPr b="0" lang="en-US" sz="1050" spc="-1" strike="noStrike">
                <a:solidFill>
                  <a:srgbClr val="6a9955"/>
                </a:solidFill>
                <a:latin typeface="Consolas"/>
                <a:ea typeface="DejaVu Sans"/>
              </a:rPr>
              <a:t>// Allow exit from the VM anytime</a:t>
            </a:r>
            <a:endParaRPr b="0" lang="en-US" sz="1050" spc="-1" strike="noStrike">
              <a:latin typeface="Arial"/>
            </a:endParaRPr>
          </a:p>
          <a:p>
            <a:pPr>
              <a:lnSpc>
                <a:spcPct val="100000"/>
              </a:lnSpc>
            </a:pPr>
            <a:r>
              <a:rPr b="0" lang="en-US" sz="1050" spc="-1" strike="noStrike">
                <a:solidFill>
                  <a:srgbClr val="d4d4d4"/>
                </a:solidFill>
                <a:latin typeface="Consolas"/>
                <a:ea typeface="DejaVu Sans"/>
              </a:rPr>
              <a:t>  </a:t>
            </a:r>
            <a:r>
              <a:rPr b="0" lang="en-US" sz="1050" spc="-1" strike="noStrike">
                <a:solidFill>
                  <a:srgbClr val="9cdcfe"/>
                </a:solidFill>
                <a:latin typeface="Consolas"/>
                <a:ea typeface="DejaVu Sans"/>
              </a:rPr>
              <a:t>pc</a:t>
            </a:r>
            <a:r>
              <a:rPr b="0" lang="en-US" sz="1050" spc="-1" strike="noStrike">
                <a:solidFill>
                  <a:srgbClr val="d4d4d4"/>
                </a:solidFill>
                <a:latin typeface="Consolas"/>
                <a:ea typeface="DejaVu Sans"/>
              </a:rPr>
              <a:t>.</a:t>
            </a:r>
            <a:r>
              <a:rPr b="0" lang="en-US" sz="1050" spc="-1" strike="noStrike">
                <a:solidFill>
                  <a:srgbClr val="dcdcaa"/>
                </a:solidFill>
                <a:latin typeface="Consolas"/>
                <a:ea typeface="DejaVu Sans"/>
              </a:rPr>
              <a:t>add</a:t>
            </a:r>
            <a:r>
              <a:rPr b="0" lang="en-US" sz="1050" spc="-1" strike="noStrike">
                <a:solidFill>
                  <a:srgbClr val="d4d4d4"/>
                </a:solidFill>
                <a:latin typeface="Consolas"/>
                <a:ea typeface="DejaVu Sans"/>
              </a:rPr>
              <a:t>(</a:t>
            </a:r>
            <a:r>
              <a:rPr b="0" lang="en-US" sz="1050" spc="-1" strike="noStrike">
                <a:solidFill>
                  <a:srgbClr val="c586c0"/>
                </a:solidFill>
                <a:latin typeface="Consolas"/>
                <a:ea typeface="DejaVu Sans"/>
              </a:rPr>
              <a:t>new</a:t>
            </a:r>
            <a:r>
              <a:rPr b="0" lang="en-US" sz="1050" spc="-1" strike="noStrike">
                <a:solidFill>
                  <a:srgbClr val="d4d4d4"/>
                </a:solidFill>
                <a:latin typeface="Consolas"/>
                <a:ea typeface="DejaVu Sans"/>
              </a:rPr>
              <a:t> </a:t>
            </a:r>
            <a:r>
              <a:rPr b="0" lang="en-US" sz="1050" spc="-1" strike="noStrike">
                <a:solidFill>
                  <a:srgbClr val="dcdcaa"/>
                </a:solidFill>
                <a:latin typeface="Consolas"/>
                <a:ea typeface="DejaVu Sans"/>
              </a:rPr>
              <a:t>RuntimePermission</a:t>
            </a:r>
            <a:r>
              <a:rPr b="0" lang="en-US" sz="1050" spc="-1" strike="noStrike">
                <a:solidFill>
                  <a:srgbClr val="d4d4d4"/>
                </a:solidFill>
                <a:latin typeface="Consolas"/>
                <a:ea typeface="DejaVu Sans"/>
              </a:rPr>
              <a:t>(</a:t>
            </a:r>
            <a:r>
              <a:rPr b="0" lang="en-US" sz="1050" spc="-1" strike="noStrike">
                <a:solidFill>
                  <a:srgbClr val="ce9178"/>
                </a:solidFill>
                <a:latin typeface="Consolas"/>
                <a:ea typeface="DejaVu Sans"/>
              </a:rPr>
              <a:t>"exitVM"</a:t>
            </a:r>
            <a:r>
              <a:rPr b="0" lang="en-US" sz="1050" spc="-1" strike="noStrike">
                <a:solidFill>
                  <a:srgbClr val="d4d4d4"/>
                </a:solidFill>
                <a:latin typeface="Consolas"/>
                <a:ea typeface="DejaVu Sans"/>
              </a:rPr>
              <a:t>));</a:t>
            </a:r>
            <a:endParaRPr b="0" lang="en-US" sz="1050" spc="-1" strike="noStrike">
              <a:latin typeface="Arial"/>
            </a:endParaRPr>
          </a:p>
          <a:p>
            <a:pPr>
              <a:lnSpc>
                <a:spcPct val="100000"/>
              </a:lnSpc>
            </a:pPr>
            <a:r>
              <a:rPr b="0" lang="en-US" sz="1050" spc="-1" strike="noStrike">
                <a:solidFill>
                  <a:srgbClr val="d4d4d4"/>
                </a:solidFill>
                <a:latin typeface="Consolas"/>
                <a:ea typeface="DejaVu Sans"/>
              </a:rPr>
              <a:t>  </a:t>
            </a:r>
            <a:r>
              <a:rPr b="0" lang="en-US" sz="1050" spc="-1" strike="noStrike">
                <a:solidFill>
                  <a:srgbClr val="c586c0"/>
                </a:solidFill>
                <a:latin typeface="Consolas"/>
                <a:ea typeface="DejaVu Sans"/>
              </a:rPr>
              <a:t>return</a:t>
            </a:r>
            <a:r>
              <a:rPr b="0" lang="en-US" sz="1050" spc="-1" strike="noStrike">
                <a:solidFill>
                  <a:srgbClr val="d4d4d4"/>
                </a:solidFill>
                <a:latin typeface="Consolas"/>
                <a:ea typeface="DejaVu Sans"/>
              </a:rPr>
              <a:t> pc;</a:t>
            </a:r>
            <a:endParaRPr b="0" lang="en-US" sz="1050" spc="-1" strike="noStrike">
              <a:latin typeface="Arial"/>
            </a:endParaRPr>
          </a:p>
          <a:p>
            <a:pPr>
              <a:lnSpc>
                <a:spcPct val="100000"/>
              </a:lnSpc>
            </a:pPr>
            <a:r>
              <a:rPr b="0" lang="en-US" sz="1050" spc="-1" strike="noStrike">
                <a:solidFill>
                  <a:srgbClr val="d4d4d4"/>
                </a:solidFill>
                <a:latin typeface="Consolas"/>
                <a:ea typeface="DejaVu Sans"/>
              </a:rPr>
              <a:t>}</a:t>
            </a:r>
            <a:endParaRPr b="0" lang="en-US" sz="1050" spc="-1" strike="noStrike">
              <a:latin typeface="Arial"/>
            </a:endParaRPr>
          </a:p>
        </p:txBody>
      </p:sp>
      <p:sp>
        <p:nvSpPr>
          <p:cNvPr id="208" name="CustomShape 5"/>
          <p:cNvSpPr/>
          <p:nvPr/>
        </p:nvSpPr>
        <p:spPr>
          <a:xfrm>
            <a:off x="58680" y="1828440"/>
            <a:ext cx="2236320" cy="364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Noncompliant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6f8fc"/>
            </a:gs>
            <a:gs pos="100000">
              <a:srgbClr val="abc0e4"/>
            </a:gs>
          </a:gsLst>
          <a:lin ang="5400000"/>
        </a:gradFill>
      </p:bgPr>
    </p:bg>
    <p:spTree>
      <p:nvGrpSpPr>
        <p:cNvPr id="1" name=""/>
        <p:cNvGrpSpPr/>
        <p:nvPr/>
      </p:nvGrpSpPr>
      <p:grpSpPr>
        <a:xfrm>
          <a:off x="0" y="0"/>
          <a:ext cx="0" cy="0"/>
          <a:chOff x="0" y="0"/>
          <a:chExt cx="0" cy="0"/>
        </a:xfrm>
      </p:grpSpPr>
      <p:sp>
        <p:nvSpPr>
          <p:cNvPr id="209"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1" lang="en-US" sz="5400" spc="-1" strike="noStrike">
                <a:solidFill>
                  <a:srgbClr val="222222"/>
                </a:solidFill>
                <a:latin typeface="Arial"/>
                <a:ea typeface="DejaVu Sans"/>
              </a:rPr>
              <a:t>SEC56-J</a:t>
            </a:r>
            <a:endParaRPr b="0" lang="en-US" sz="5400" spc="-1" strike="noStrike">
              <a:latin typeface="Arial"/>
            </a:endParaRPr>
          </a:p>
        </p:txBody>
      </p:sp>
      <p:sp>
        <p:nvSpPr>
          <p:cNvPr id="210" name="CustomShape 2"/>
          <p:cNvSpPr/>
          <p:nvPr/>
        </p:nvSpPr>
        <p:spPr>
          <a:xfrm>
            <a:off x="455040" y="1610640"/>
            <a:ext cx="11281320" cy="39780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1800" spc="-1" strike="noStrike">
                <a:solidFill>
                  <a:srgbClr val="222222"/>
                </a:solidFill>
                <a:latin typeface="Arial"/>
                <a:ea typeface="DejaVu Sans"/>
              </a:rPr>
              <a:t>“</a:t>
            </a:r>
            <a:r>
              <a:rPr b="0" lang="en-US" sz="1800" spc="-1" strike="noStrike">
                <a:solidFill>
                  <a:srgbClr val="222222"/>
                </a:solidFill>
                <a:latin typeface="Arial"/>
                <a:ea typeface="DejaVu Sans"/>
              </a:rPr>
              <a:t>Do not serialize direct handles to system resources”</a:t>
            </a:r>
            <a:br/>
            <a:endParaRPr b="0" lang="en-US" sz="1800" spc="-1" strike="noStrike">
              <a:latin typeface="Arial"/>
            </a:endParaRPr>
          </a:p>
          <a:p>
            <a:pPr>
              <a:lnSpc>
                <a:spcPct val="100000"/>
              </a:lnSpc>
            </a:pPr>
            <a:r>
              <a:rPr b="1" lang="en-US" sz="1800" spc="-1" strike="noStrike">
                <a:solidFill>
                  <a:srgbClr val="222222"/>
                </a:solidFill>
                <a:latin typeface="Arial"/>
                <a:ea typeface="DejaVu Sans"/>
              </a:rPr>
              <a:t>BACKGROUND: </a:t>
            </a:r>
            <a:r>
              <a:rPr b="0" lang="en-US" sz="1800" spc="-1" strike="noStrike">
                <a:solidFill>
                  <a:srgbClr val="222222"/>
                </a:solidFill>
                <a:latin typeface="Arial"/>
                <a:ea typeface="DejaVu Sans"/>
              </a:rPr>
              <a:t>Java allows objects to be serialized into a bytestream which can be loaded dynamically.</a:t>
            </a:r>
            <a:endParaRPr b="0" lang="en-US" sz="1800" spc="-1" strike="noStrike">
              <a:latin typeface="Arial"/>
            </a:endParaRPr>
          </a:p>
          <a:p>
            <a:pPr>
              <a:lnSpc>
                <a:spcPct val="100000"/>
              </a:lnSpc>
            </a:pPr>
            <a:br/>
            <a:r>
              <a:rPr b="1" lang="en-US" sz="1800" spc="-1" strike="noStrike">
                <a:solidFill>
                  <a:srgbClr val="222222"/>
                </a:solidFill>
                <a:latin typeface="Arial"/>
                <a:ea typeface="DejaVu Sans"/>
              </a:rPr>
              <a:t>WHAT</a:t>
            </a:r>
            <a:r>
              <a:rPr b="0" lang="en-US" sz="1800" spc="-1" strike="noStrike">
                <a:solidFill>
                  <a:srgbClr val="222222"/>
                </a:solidFill>
                <a:latin typeface="Arial"/>
                <a:ea typeface="DejaVu Sans"/>
              </a:rPr>
              <a:t>: Serialized system resources may be maliciously modified out of band (IE man in the middle, or modified on disk). Unless the bytestream is sealed and signed.</a:t>
            </a:r>
            <a:br/>
            <a:br/>
            <a:r>
              <a:rPr b="1" lang="en-US" sz="1800" spc="-1" strike="noStrike">
                <a:solidFill>
                  <a:srgbClr val="222222"/>
                </a:solidFill>
                <a:latin typeface="Arial"/>
                <a:ea typeface="DejaVu Sans"/>
              </a:rPr>
              <a:t>WHY</a:t>
            </a:r>
            <a:r>
              <a:rPr b="0" lang="en-US" sz="1800" spc="-1" strike="noStrike">
                <a:solidFill>
                  <a:srgbClr val="222222"/>
                </a:solidFill>
                <a:latin typeface="Arial"/>
                <a:ea typeface="DejaVu Sans"/>
              </a:rPr>
              <a:t>: Example: A serialized file would be recreated with the serialized path. That path may be modified to point to a malicious file.</a:t>
            </a:r>
            <a:br/>
            <a:br/>
            <a:r>
              <a:rPr b="1" lang="en-US" sz="1800" spc="-1" strike="noStrike">
                <a:solidFill>
                  <a:srgbClr val="222222"/>
                </a:solidFill>
                <a:latin typeface="Arial"/>
                <a:ea typeface="DejaVu Sans"/>
              </a:rPr>
              <a:t>HOW</a:t>
            </a:r>
            <a:r>
              <a:rPr b="0" lang="en-US" sz="1800" spc="-1" strike="noStrike">
                <a:solidFill>
                  <a:srgbClr val="222222"/>
                </a:solidFill>
                <a:latin typeface="Arial"/>
                <a:ea typeface="DejaVu Sans"/>
              </a:rPr>
              <a:t>: One of the following:</a:t>
            </a:r>
            <a:endParaRPr b="0" lang="en-US" sz="1800" spc="-1" strike="noStrike">
              <a:latin typeface="Arial"/>
            </a:endParaRPr>
          </a:p>
          <a:p>
            <a:pPr>
              <a:lnSpc>
                <a:spcPct val="100000"/>
              </a:lnSpc>
            </a:pPr>
            <a:r>
              <a:rPr b="0" lang="en-US" sz="1800" spc="-1" strike="noStrike">
                <a:solidFill>
                  <a:srgbClr val="222222"/>
                </a:solidFill>
                <a:latin typeface="Arial"/>
                <a:ea typeface="DejaVu Sans"/>
              </a:rPr>
              <a:t>- Do not implement serializable (Basically don’t allow your object to be serialized at all).</a:t>
            </a:r>
            <a:endParaRPr b="0" lang="en-US" sz="1800" spc="-1" strike="noStrike">
              <a:latin typeface="Arial"/>
            </a:endParaRPr>
          </a:p>
          <a:p>
            <a:pPr>
              <a:lnSpc>
                <a:spcPct val="100000"/>
              </a:lnSpc>
            </a:pPr>
            <a:r>
              <a:rPr b="0" lang="en-US" sz="1800" spc="-1" strike="noStrike">
                <a:solidFill>
                  <a:srgbClr val="222222"/>
                </a:solidFill>
                <a:latin typeface="Arial"/>
                <a:ea typeface="DejaVu Sans"/>
              </a:rPr>
              <a:t>- Mark resource handles as transient (transient classes will be serialized using default values).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6f8fc"/>
            </a:gs>
            <a:gs pos="100000">
              <a:srgbClr val="abc0e4"/>
            </a:gs>
          </a:gsLst>
          <a:lin ang="5400000"/>
        </a:gradFill>
      </p:bgPr>
    </p:bg>
    <p:spTree>
      <p:nvGrpSpPr>
        <p:cNvPr id="1" name=""/>
        <p:cNvGrpSpPr/>
        <p:nvPr/>
      </p:nvGrpSpPr>
      <p:grpSpPr>
        <a:xfrm>
          <a:off x="0" y="0"/>
          <a:ext cx="0" cy="0"/>
          <a:chOff x="0" y="0"/>
          <a:chExt cx="0" cy="0"/>
        </a:xfrm>
      </p:grpSpPr>
      <p:sp>
        <p:nvSpPr>
          <p:cNvPr id="211"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1" lang="en-US" sz="5400" spc="-1" strike="noStrike">
                <a:solidFill>
                  <a:srgbClr val="222222"/>
                </a:solidFill>
                <a:latin typeface="Arial"/>
                <a:ea typeface="DejaVu Sans"/>
              </a:rPr>
              <a:t>SEC56-J</a:t>
            </a:r>
            <a:endParaRPr b="0" lang="en-US" sz="5400" spc="-1" strike="noStrike">
              <a:latin typeface="Arial"/>
            </a:endParaRPr>
          </a:p>
        </p:txBody>
      </p:sp>
      <p:sp>
        <p:nvSpPr>
          <p:cNvPr id="212" name="CustomShape 2"/>
          <p:cNvSpPr/>
          <p:nvPr/>
        </p:nvSpPr>
        <p:spPr>
          <a:xfrm>
            <a:off x="157680" y="2200320"/>
            <a:ext cx="5724000" cy="4052880"/>
          </a:xfrm>
          <a:prstGeom prst="rect">
            <a:avLst/>
          </a:prstGeom>
          <a:solidFill>
            <a:schemeClr val="tx2"/>
          </a:solidFill>
          <a:ln>
            <a:noFill/>
          </a:ln>
        </p:spPr>
        <p:style>
          <a:lnRef idx="0"/>
          <a:fillRef idx="0"/>
          <a:effectRef idx="0"/>
          <a:fontRef idx="minor"/>
        </p:style>
        <p:txBody>
          <a:bodyPr lIns="90000" rIns="90000" tIns="45000" bIns="45000">
            <a:noAutofit/>
          </a:bodyPr>
          <a:p>
            <a:pPr>
              <a:lnSpc>
                <a:spcPct val="100000"/>
              </a:lnSpc>
            </a:pPr>
            <a:r>
              <a:rPr b="0" lang="en-US" sz="1050" spc="-1" strike="noStrike">
                <a:solidFill>
                  <a:srgbClr val="569cd6"/>
                </a:solidFill>
                <a:latin typeface="Consolas"/>
                <a:ea typeface="DejaVu Sans"/>
              </a:rPr>
              <a:t>final</a:t>
            </a:r>
            <a:r>
              <a:rPr b="0" lang="en-US" sz="1050" spc="-1" strike="noStrike">
                <a:solidFill>
                  <a:srgbClr val="d4d4d4"/>
                </a:solidFill>
                <a:latin typeface="Consolas"/>
                <a:ea typeface="DejaVu Sans"/>
              </a:rPr>
              <a:t> </a:t>
            </a:r>
            <a:r>
              <a:rPr b="0" lang="en-US" sz="1050" spc="-1" strike="noStrike">
                <a:solidFill>
                  <a:srgbClr val="569cd6"/>
                </a:solidFill>
                <a:latin typeface="Consolas"/>
                <a:ea typeface="DejaVu Sans"/>
              </a:rPr>
              <a:t>class</a:t>
            </a:r>
            <a:r>
              <a:rPr b="0" lang="en-US" sz="1050" spc="-1" strike="noStrike">
                <a:solidFill>
                  <a:srgbClr val="d4d4d4"/>
                </a:solidFill>
                <a:latin typeface="Consolas"/>
                <a:ea typeface="DejaVu Sans"/>
              </a:rPr>
              <a:t> </a:t>
            </a:r>
            <a:r>
              <a:rPr b="0" lang="en-US" sz="1050" spc="-1" strike="noStrike">
                <a:solidFill>
                  <a:srgbClr val="4ec9b0"/>
                </a:solidFill>
                <a:latin typeface="Consolas"/>
                <a:ea typeface="DejaVu Sans"/>
              </a:rPr>
              <a:t>Ser</a:t>
            </a:r>
            <a:r>
              <a:rPr b="0" lang="en-US" sz="1050" spc="-1" strike="noStrike">
                <a:solidFill>
                  <a:srgbClr val="d4d4d4"/>
                </a:solidFill>
                <a:latin typeface="Consolas"/>
                <a:ea typeface="DejaVu Sans"/>
              </a:rPr>
              <a:t> </a:t>
            </a:r>
            <a:r>
              <a:rPr b="0" lang="en-US" sz="1050" spc="-1" strike="noStrike">
                <a:solidFill>
                  <a:srgbClr val="569cd6"/>
                </a:solidFill>
                <a:latin typeface="Consolas"/>
                <a:ea typeface="DejaVu Sans"/>
              </a:rPr>
              <a:t>implements</a:t>
            </a:r>
            <a:r>
              <a:rPr b="0" lang="en-US" sz="1050" spc="-1" strike="noStrike">
                <a:solidFill>
                  <a:srgbClr val="d4d4d4"/>
                </a:solidFill>
                <a:latin typeface="Consolas"/>
                <a:ea typeface="DejaVu Sans"/>
              </a:rPr>
              <a:t> </a:t>
            </a:r>
            <a:r>
              <a:rPr b="0" lang="en-US" sz="1050" spc="-1" strike="noStrike">
                <a:solidFill>
                  <a:srgbClr val="4ec9b0"/>
                </a:solidFill>
                <a:latin typeface="Consolas"/>
                <a:ea typeface="DejaVu Sans"/>
              </a:rPr>
              <a:t>Serializable</a:t>
            </a:r>
            <a:r>
              <a:rPr b="0" lang="en-US" sz="1050" spc="-1" strike="noStrike">
                <a:solidFill>
                  <a:srgbClr val="d4d4d4"/>
                </a:solidFill>
                <a:latin typeface="Consolas"/>
                <a:ea typeface="DejaVu Sans"/>
              </a:rPr>
              <a:t> {  </a:t>
            </a:r>
            <a:endParaRPr b="0" lang="en-US" sz="1050" spc="-1" strike="noStrike">
              <a:latin typeface="Arial"/>
            </a:endParaRPr>
          </a:p>
          <a:p>
            <a:pPr>
              <a:lnSpc>
                <a:spcPct val="100000"/>
              </a:lnSpc>
            </a:pPr>
            <a:r>
              <a:rPr b="0" lang="en-US" sz="1050" spc="-1" strike="noStrike">
                <a:solidFill>
                  <a:srgbClr val="d4d4d4"/>
                </a:solidFill>
                <a:latin typeface="Consolas"/>
                <a:ea typeface="DejaVu Sans"/>
              </a:rPr>
              <a:t>  </a:t>
            </a:r>
            <a:r>
              <a:rPr b="0" lang="en-US" sz="1050" spc="-1" strike="noStrike">
                <a:solidFill>
                  <a:srgbClr val="4ec9b0"/>
                </a:solidFill>
                <a:latin typeface="Consolas"/>
                <a:ea typeface="DejaVu Sans"/>
              </a:rPr>
              <a:t>File</a:t>
            </a:r>
            <a:r>
              <a:rPr b="0" lang="en-US" sz="1050" spc="-1" strike="noStrike">
                <a:solidFill>
                  <a:srgbClr val="d4d4d4"/>
                </a:solidFill>
                <a:latin typeface="Consolas"/>
                <a:ea typeface="DejaVu Sans"/>
              </a:rPr>
              <a:t> </a:t>
            </a:r>
            <a:r>
              <a:rPr b="0" lang="en-US" sz="1050" spc="-1" strike="noStrike">
                <a:solidFill>
                  <a:srgbClr val="9cdcfe"/>
                </a:solidFill>
                <a:latin typeface="Consolas"/>
                <a:ea typeface="DejaVu Sans"/>
              </a:rPr>
              <a:t>f</a:t>
            </a:r>
            <a:r>
              <a:rPr b="0" lang="en-US" sz="1050" spc="-1" strike="noStrike">
                <a:solidFill>
                  <a:srgbClr val="d4d4d4"/>
                </a:solidFill>
                <a:latin typeface="Consolas"/>
                <a:ea typeface="DejaVu Sans"/>
              </a:rPr>
              <a:t>;</a:t>
            </a:r>
            <a:endParaRPr b="0" lang="en-US" sz="1050" spc="-1" strike="noStrike">
              <a:latin typeface="Arial"/>
            </a:endParaRPr>
          </a:p>
          <a:p>
            <a:pPr>
              <a:lnSpc>
                <a:spcPct val="100000"/>
              </a:lnSpc>
            </a:pPr>
            <a:r>
              <a:rPr b="0" lang="en-US" sz="1050" spc="-1" strike="noStrike">
                <a:solidFill>
                  <a:srgbClr val="d4d4d4"/>
                </a:solidFill>
                <a:latin typeface="Consolas"/>
                <a:ea typeface="DejaVu Sans"/>
              </a:rPr>
              <a:t>  </a:t>
            </a:r>
            <a:r>
              <a:rPr b="0" lang="en-US" sz="1050" spc="-1" strike="noStrike">
                <a:solidFill>
                  <a:srgbClr val="569cd6"/>
                </a:solidFill>
                <a:latin typeface="Consolas"/>
                <a:ea typeface="DejaVu Sans"/>
              </a:rPr>
              <a:t>public</a:t>
            </a:r>
            <a:r>
              <a:rPr b="0" lang="en-US" sz="1050" spc="-1" strike="noStrike">
                <a:solidFill>
                  <a:srgbClr val="d4d4d4"/>
                </a:solidFill>
                <a:latin typeface="Consolas"/>
                <a:ea typeface="DejaVu Sans"/>
              </a:rPr>
              <a:t> </a:t>
            </a:r>
            <a:r>
              <a:rPr b="0" lang="en-US" sz="1050" spc="-1" strike="noStrike">
                <a:solidFill>
                  <a:srgbClr val="dcdcaa"/>
                </a:solidFill>
                <a:latin typeface="Consolas"/>
                <a:ea typeface="DejaVu Sans"/>
              </a:rPr>
              <a:t>Ser</a:t>
            </a:r>
            <a:r>
              <a:rPr b="0" lang="en-US" sz="1050" spc="-1" strike="noStrike">
                <a:solidFill>
                  <a:srgbClr val="d4d4d4"/>
                </a:solidFill>
                <a:latin typeface="Consolas"/>
                <a:ea typeface="DejaVu Sans"/>
              </a:rPr>
              <a:t>() </a:t>
            </a:r>
            <a:r>
              <a:rPr b="0" lang="en-US" sz="1050" spc="-1" strike="noStrike">
                <a:solidFill>
                  <a:srgbClr val="569cd6"/>
                </a:solidFill>
                <a:latin typeface="Consolas"/>
                <a:ea typeface="DejaVu Sans"/>
              </a:rPr>
              <a:t>throws</a:t>
            </a:r>
            <a:r>
              <a:rPr b="0" lang="en-US" sz="1050" spc="-1" strike="noStrike">
                <a:solidFill>
                  <a:srgbClr val="d4d4d4"/>
                </a:solidFill>
                <a:latin typeface="Consolas"/>
                <a:ea typeface="DejaVu Sans"/>
              </a:rPr>
              <a:t> </a:t>
            </a:r>
            <a:r>
              <a:rPr b="0" lang="en-US" sz="1050" spc="-1" strike="noStrike">
                <a:solidFill>
                  <a:srgbClr val="4ec9b0"/>
                </a:solidFill>
                <a:latin typeface="Consolas"/>
                <a:ea typeface="DejaVu Sans"/>
              </a:rPr>
              <a:t>FileNotFoundException</a:t>
            </a:r>
            <a:r>
              <a:rPr b="0" lang="en-US" sz="1050" spc="-1" strike="noStrike">
                <a:solidFill>
                  <a:srgbClr val="d4d4d4"/>
                </a:solidFill>
                <a:latin typeface="Consolas"/>
                <a:ea typeface="DejaVu Sans"/>
              </a:rPr>
              <a:t> {</a:t>
            </a:r>
            <a:endParaRPr b="0" lang="en-US" sz="1050" spc="-1" strike="noStrike">
              <a:latin typeface="Arial"/>
            </a:endParaRPr>
          </a:p>
          <a:p>
            <a:pPr>
              <a:lnSpc>
                <a:spcPct val="100000"/>
              </a:lnSpc>
            </a:pPr>
            <a:r>
              <a:rPr b="0" lang="en-US" sz="1050" spc="-1" strike="noStrike">
                <a:solidFill>
                  <a:srgbClr val="6a9955"/>
                </a:solidFill>
                <a:latin typeface="Consolas"/>
                <a:ea typeface="DejaVu Sans"/>
              </a:rPr>
              <a:t>    </a:t>
            </a:r>
            <a:r>
              <a:rPr b="0" lang="en-US" sz="1050" spc="-1" strike="noStrike">
                <a:solidFill>
                  <a:srgbClr val="6a9955"/>
                </a:solidFill>
                <a:latin typeface="Consolas"/>
                <a:ea typeface="DejaVu Sans"/>
              </a:rPr>
              <a:t>// This can be modified when serialized</a:t>
            </a:r>
            <a:endParaRPr b="0" lang="en-US" sz="1050" spc="-1" strike="noStrike">
              <a:latin typeface="Arial"/>
            </a:endParaRPr>
          </a:p>
          <a:p>
            <a:pPr>
              <a:lnSpc>
                <a:spcPct val="100000"/>
              </a:lnSpc>
            </a:pPr>
            <a:r>
              <a:rPr b="0" lang="en-US" sz="1050" spc="-1" strike="noStrike">
                <a:solidFill>
                  <a:srgbClr val="d4d4d4"/>
                </a:solidFill>
                <a:latin typeface="Consolas"/>
                <a:ea typeface="DejaVu Sans"/>
              </a:rPr>
              <a:t>    </a:t>
            </a:r>
            <a:r>
              <a:rPr b="0" lang="en-US" sz="1050" spc="-1" strike="noStrike">
                <a:solidFill>
                  <a:srgbClr val="d4d4d4"/>
                </a:solidFill>
                <a:latin typeface="Consolas"/>
                <a:ea typeface="DejaVu Sans"/>
              </a:rPr>
              <a:t>f  = </a:t>
            </a:r>
            <a:r>
              <a:rPr b="0" lang="en-US" sz="1050" spc="-1" strike="noStrike">
                <a:solidFill>
                  <a:srgbClr val="c586c0"/>
                </a:solidFill>
                <a:latin typeface="Consolas"/>
                <a:ea typeface="DejaVu Sans"/>
              </a:rPr>
              <a:t>new</a:t>
            </a:r>
            <a:r>
              <a:rPr b="0" lang="en-US" sz="1050" spc="-1" strike="noStrike">
                <a:solidFill>
                  <a:srgbClr val="d4d4d4"/>
                </a:solidFill>
                <a:latin typeface="Consolas"/>
                <a:ea typeface="DejaVu Sans"/>
              </a:rPr>
              <a:t> </a:t>
            </a:r>
            <a:r>
              <a:rPr b="0" lang="en-US" sz="1050" spc="-1" strike="noStrike">
                <a:solidFill>
                  <a:srgbClr val="dcdcaa"/>
                </a:solidFill>
                <a:latin typeface="Consolas"/>
                <a:ea typeface="DejaVu Sans"/>
              </a:rPr>
              <a:t>File</a:t>
            </a:r>
            <a:r>
              <a:rPr b="0" lang="en-US" sz="1050" spc="-1" strike="noStrike">
                <a:solidFill>
                  <a:srgbClr val="d4d4d4"/>
                </a:solidFill>
                <a:latin typeface="Consolas"/>
                <a:ea typeface="DejaVu Sans"/>
              </a:rPr>
              <a:t>(</a:t>
            </a:r>
            <a:r>
              <a:rPr b="0" lang="en-US" sz="1050" spc="-1" strike="noStrike">
                <a:solidFill>
                  <a:srgbClr val="ce9178"/>
                </a:solidFill>
                <a:latin typeface="Consolas"/>
                <a:ea typeface="DejaVu Sans"/>
              </a:rPr>
              <a:t>"c:</a:t>
            </a:r>
            <a:r>
              <a:rPr b="0" lang="en-US" sz="1050" spc="-1" strike="noStrike">
                <a:solidFill>
                  <a:srgbClr val="d7ba7d"/>
                </a:solidFill>
                <a:latin typeface="Consolas"/>
                <a:ea typeface="DejaVu Sans"/>
              </a:rPr>
              <a:t>\\</a:t>
            </a:r>
            <a:r>
              <a:rPr b="0" lang="en-US" sz="1050" spc="-1" strike="noStrike">
                <a:solidFill>
                  <a:srgbClr val="ce9178"/>
                </a:solidFill>
                <a:latin typeface="Consolas"/>
                <a:ea typeface="DejaVu Sans"/>
              </a:rPr>
              <a:t>filepath</a:t>
            </a:r>
            <a:r>
              <a:rPr b="0" lang="en-US" sz="1050" spc="-1" strike="noStrike">
                <a:solidFill>
                  <a:srgbClr val="d7ba7d"/>
                </a:solidFill>
                <a:latin typeface="Consolas"/>
                <a:ea typeface="DejaVu Sans"/>
              </a:rPr>
              <a:t>\\</a:t>
            </a:r>
            <a:r>
              <a:rPr b="0" lang="en-US" sz="1050" spc="-1" strike="noStrike">
                <a:solidFill>
                  <a:srgbClr val="ce9178"/>
                </a:solidFill>
                <a:latin typeface="Consolas"/>
                <a:ea typeface="DejaVu Sans"/>
              </a:rPr>
              <a:t>filename"</a:t>
            </a:r>
            <a:r>
              <a:rPr b="0" lang="en-US" sz="1050" spc="-1" strike="noStrike">
                <a:solidFill>
                  <a:srgbClr val="d4d4d4"/>
                </a:solidFill>
                <a:latin typeface="Consolas"/>
                <a:ea typeface="DejaVu Sans"/>
              </a:rPr>
              <a:t>);   } </a:t>
            </a:r>
            <a:endParaRPr b="0" lang="en-US" sz="1050" spc="-1" strike="noStrike">
              <a:latin typeface="Arial"/>
            </a:endParaRPr>
          </a:p>
          <a:p>
            <a:pPr>
              <a:lnSpc>
                <a:spcPct val="100000"/>
              </a:lnSpc>
            </a:pPr>
            <a:r>
              <a:rPr b="0" lang="en-US" sz="1050" spc="-1" strike="noStrike">
                <a:solidFill>
                  <a:srgbClr val="d4d4d4"/>
                </a:solidFill>
                <a:latin typeface="Consolas"/>
                <a:ea typeface="DejaVu Sans"/>
              </a:rPr>
              <a:t>}</a:t>
            </a:r>
            <a:endParaRPr b="0" lang="en-US" sz="1050" spc="-1" strike="noStrike">
              <a:latin typeface="Arial"/>
            </a:endParaRPr>
          </a:p>
        </p:txBody>
      </p:sp>
      <p:sp>
        <p:nvSpPr>
          <p:cNvPr id="213" name="CustomShape 3"/>
          <p:cNvSpPr/>
          <p:nvPr/>
        </p:nvSpPr>
        <p:spPr>
          <a:xfrm>
            <a:off x="6576480" y="1828440"/>
            <a:ext cx="2236320" cy="364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Compliant</a:t>
            </a:r>
            <a:endParaRPr b="0" lang="en-US" sz="1800" spc="-1" strike="noStrike">
              <a:latin typeface="Arial"/>
            </a:endParaRPr>
          </a:p>
        </p:txBody>
      </p:sp>
      <p:sp>
        <p:nvSpPr>
          <p:cNvPr id="214" name="CustomShape 4"/>
          <p:cNvSpPr/>
          <p:nvPr/>
        </p:nvSpPr>
        <p:spPr>
          <a:xfrm>
            <a:off x="6674040" y="2200320"/>
            <a:ext cx="5311800" cy="1611720"/>
          </a:xfrm>
          <a:prstGeom prst="rect">
            <a:avLst/>
          </a:prstGeom>
          <a:solidFill>
            <a:schemeClr val="tx2"/>
          </a:solidFill>
          <a:ln>
            <a:noFill/>
          </a:ln>
        </p:spPr>
        <p:style>
          <a:lnRef idx="0"/>
          <a:fillRef idx="0"/>
          <a:effectRef idx="0"/>
          <a:fontRef idx="minor"/>
        </p:style>
        <p:txBody>
          <a:bodyPr lIns="90000" rIns="90000" tIns="45000" bIns="45000">
            <a:noAutofit/>
          </a:bodyPr>
          <a:p>
            <a:pPr>
              <a:lnSpc>
                <a:spcPct val="100000"/>
              </a:lnSpc>
            </a:pPr>
            <a:r>
              <a:rPr b="0" lang="en-US" sz="1050" spc="-1" strike="noStrike">
                <a:solidFill>
                  <a:srgbClr val="569cd6"/>
                </a:solidFill>
                <a:latin typeface="Consolas"/>
                <a:ea typeface="DejaVu Sans"/>
              </a:rPr>
              <a:t>final</a:t>
            </a:r>
            <a:r>
              <a:rPr b="0" lang="en-US" sz="1050" spc="-1" strike="noStrike">
                <a:solidFill>
                  <a:srgbClr val="d4d4d4"/>
                </a:solidFill>
                <a:latin typeface="Consolas"/>
                <a:ea typeface="DejaVu Sans"/>
              </a:rPr>
              <a:t> </a:t>
            </a:r>
            <a:r>
              <a:rPr b="0" lang="en-US" sz="1050" spc="-1" strike="noStrike">
                <a:solidFill>
                  <a:srgbClr val="569cd6"/>
                </a:solidFill>
                <a:latin typeface="Consolas"/>
                <a:ea typeface="DejaVu Sans"/>
              </a:rPr>
              <a:t>class</a:t>
            </a:r>
            <a:r>
              <a:rPr b="0" lang="en-US" sz="1050" spc="-1" strike="noStrike">
                <a:solidFill>
                  <a:srgbClr val="d4d4d4"/>
                </a:solidFill>
                <a:latin typeface="Consolas"/>
                <a:ea typeface="DejaVu Sans"/>
              </a:rPr>
              <a:t> </a:t>
            </a:r>
            <a:r>
              <a:rPr b="0" lang="en-US" sz="1050" spc="-1" strike="noStrike">
                <a:solidFill>
                  <a:srgbClr val="4ec9b0"/>
                </a:solidFill>
                <a:latin typeface="Consolas"/>
                <a:ea typeface="DejaVu Sans"/>
              </a:rPr>
              <a:t>Ser</a:t>
            </a:r>
            <a:r>
              <a:rPr b="0" lang="en-US" sz="1050" spc="-1" strike="noStrike">
                <a:solidFill>
                  <a:srgbClr val="d4d4d4"/>
                </a:solidFill>
                <a:latin typeface="Consolas"/>
                <a:ea typeface="DejaVu Sans"/>
              </a:rPr>
              <a:t> </a:t>
            </a:r>
            <a:r>
              <a:rPr b="0" lang="en-US" sz="1050" spc="-1" strike="noStrike">
                <a:solidFill>
                  <a:srgbClr val="569cd6"/>
                </a:solidFill>
                <a:latin typeface="Consolas"/>
                <a:ea typeface="DejaVu Sans"/>
              </a:rPr>
              <a:t>implements</a:t>
            </a:r>
            <a:r>
              <a:rPr b="0" lang="en-US" sz="1050" spc="-1" strike="noStrike">
                <a:solidFill>
                  <a:srgbClr val="d4d4d4"/>
                </a:solidFill>
                <a:latin typeface="Consolas"/>
                <a:ea typeface="DejaVu Sans"/>
              </a:rPr>
              <a:t> </a:t>
            </a:r>
            <a:r>
              <a:rPr b="0" lang="en-US" sz="1050" spc="-1" strike="noStrike">
                <a:solidFill>
                  <a:srgbClr val="4ec9b0"/>
                </a:solidFill>
                <a:latin typeface="Consolas"/>
                <a:ea typeface="DejaVu Sans"/>
              </a:rPr>
              <a:t>Serializable</a:t>
            </a:r>
            <a:r>
              <a:rPr b="0" lang="en-US" sz="1050" spc="-1" strike="noStrike">
                <a:solidFill>
                  <a:srgbClr val="d4d4d4"/>
                </a:solidFill>
                <a:latin typeface="Consolas"/>
                <a:ea typeface="DejaVu Sans"/>
              </a:rPr>
              <a:t> {    </a:t>
            </a:r>
            <a:endParaRPr b="0" lang="en-US" sz="1050" spc="-1" strike="noStrike">
              <a:latin typeface="Arial"/>
            </a:endParaRPr>
          </a:p>
          <a:p>
            <a:pPr>
              <a:lnSpc>
                <a:spcPct val="100000"/>
              </a:lnSpc>
            </a:pPr>
            <a:r>
              <a:rPr b="0" lang="en-US" sz="1050" spc="-1" strike="noStrike">
                <a:solidFill>
                  <a:srgbClr val="d4d4d4"/>
                </a:solidFill>
                <a:latin typeface="Consolas"/>
                <a:ea typeface="DejaVu Sans"/>
              </a:rPr>
              <a:t>    </a:t>
            </a:r>
            <a:r>
              <a:rPr b="0" lang="en-US" sz="1050" spc="-1" strike="noStrike">
                <a:solidFill>
                  <a:srgbClr val="6a9955"/>
                </a:solidFill>
                <a:latin typeface="Consolas"/>
                <a:ea typeface="DejaVu Sans"/>
              </a:rPr>
              <a:t>// When serialized, File f will equal "new File();"</a:t>
            </a:r>
            <a:endParaRPr b="0" lang="en-US" sz="1050" spc="-1" strike="noStrike">
              <a:latin typeface="Arial"/>
            </a:endParaRPr>
          </a:p>
          <a:p>
            <a:pPr>
              <a:lnSpc>
                <a:spcPct val="100000"/>
              </a:lnSpc>
            </a:pPr>
            <a:r>
              <a:rPr b="0" lang="en-US" sz="1050" spc="-1" strike="noStrike">
                <a:solidFill>
                  <a:srgbClr val="d4d4d4"/>
                </a:solidFill>
                <a:latin typeface="Consolas"/>
                <a:ea typeface="DejaVu Sans"/>
              </a:rPr>
              <a:t>    </a:t>
            </a:r>
            <a:r>
              <a:rPr b="0" lang="en-US" sz="1050" spc="-1" strike="noStrike">
                <a:solidFill>
                  <a:srgbClr val="569cd6"/>
                </a:solidFill>
                <a:latin typeface="Consolas"/>
                <a:ea typeface="DejaVu Sans"/>
              </a:rPr>
              <a:t>transient</a:t>
            </a:r>
            <a:r>
              <a:rPr b="0" lang="en-US" sz="1050" spc="-1" strike="noStrike">
                <a:solidFill>
                  <a:srgbClr val="d4d4d4"/>
                </a:solidFill>
                <a:latin typeface="Consolas"/>
                <a:ea typeface="DejaVu Sans"/>
              </a:rPr>
              <a:t> </a:t>
            </a:r>
            <a:r>
              <a:rPr b="0" lang="en-US" sz="1050" spc="-1" strike="noStrike">
                <a:solidFill>
                  <a:srgbClr val="4ec9b0"/>
                </a:solidFill>
                <a:latin typeface="Consolas"/>
                <a:ea typeface="DejaVu Sans"/>
              </a:rPr>
              <a:t>File</a:t>
            </a:r>
            <a:r>
              <a:rPr b="0" lang="en-US" sz="1050" spc="-1" strike="noStrike">
                <a:solidFill>
                  <a:srgbClr val="d4d4d4"/>
                </a:solidFill>
                <a:latin typeface="Consolas"/>
                <a:ea typeface="DejaVu Sans"/>
              </a:rPr>
              <a:t> </a:t>
            </a:r>
            <a:r>
              <a:rPr b="0" lang="en-US" sz="1050" spc="-1" strike="noStrike">
                <a:solidFill>
                  <a:srgbClr val="9cdcfe"/>
                </a:solidFill>
                <a:latin typeface="Consolas"/>
                <a:ea typeface="DejaVu Sans"/>
              </a:rPr>
              <a:t>f</a:t>
            </a:r>
            <a:r>
              <a:rPr b="0" lang="en-US" sz="1050" spc="-1" strike="noStrike">
                <a:solidFill>
                  <a:srgbClr val="d4d4d4"/>
                </a:solidFill>
                <a:latin typeface="Consolas"/>
                <a:ea typeface="DejaVu Sans"/>
              </a:rPr>
              <a:t>;  </a:t>
            </a:r>
            <a:endParaRPr b="0" lang="en-US" sz="1050" spc="-1" strike="noStrike">
              <a:latin typeface="Arial"/>
            </a:endParaRPr>
          </a:p>
          <a:p>
            <a:pPr>
              <a:lnSpc>
                <a:spcPct val="100000"/>
              </a:lnSpc>
            </a:pPr>
            <a:r>
              <a:rPr b="0" lang="en-US" sz="1050" spc="-1" strike="noStrike">
                <a:solidFill>
                  <a:srgbClr val="d4d4d4"/>
                </a:solidFill>
                <a:latin typeface="Consolas"/>
                <a:ea typeface="DejaVu Sans"/>
              </a:rPr>
              <a:t>    </a:t>
            </a:r>
            <a:r>
              <a:rPr b="0" lang="en-US" sz="1050" spc="-1" strike="noStrike">
                <a:solidFill>
                  <a:srgbClr val="569cd6"/>
                </a:solidFill>
                <a:latin typeface="Consolas"/>
                <a:ea typeface="DejaVu Sans"/>
              </a:rPr>
              <a:t>public</a:t>
            </a:r>
            <a:r>
              <a:rPr b="0" lang="en-US" sz="1050" spc="-1" strike="noStrike">
                <a:solidFill>
                  <a:srgbClr val="d4d4d4"/>
                </a:solidFill>
                <a:latin typeface="Consolas"/>
                <a:ea typeface="DejaVu Sans"/>
              </a:rPr>
              <a:t> </a:t>
            </a:r>
            <a:r>
              <a:rPr b="0" lang="en-US" sz="1050" spc="-1" strike="noStrike">
                <a:solidFill>
                  <a:srgbClr val="dcdcaa"/>
                </a:solidFill>
                <a:latin typeface="Consolas"/>
                <a:ea typeface="DejaVu Sans"/>
              </a:rPr>
              <a:t>Ser</a:t>
            </a:r>
            <a:r>
              <a:rPr b="0" lang="en-US" sz="1050" spc="-1" strike="noStrike">
                <a:solidFill>
                  <a:srgbClr val="d4d4d4"/>
                </a:solidFill>
                <a:latin typeface="Consolas"/>
                <a:ea typeface="DejaVu Sans"/>
              </a:rPr>
              <a:t>() </a:t>
            </a:r>
            <a:r>
              <a:rPr b="0" lang="en-US" sz="1050" spc="-1" strike="noStrike">
                <a:solidFill>
                  <a:srgbClr val="569cd6"/>
                </a:solidFill>
                <a:latin typeface="Consolas"/>
                <a:ea typeface="DejaVu Sans"/>
              </a:rPr>
              <a:t>throws</a:t>
            </a:r>
            <a:r>
              <a:rPr b="0" lang="en-US" sz="1050" spc="-1" strike="noStrike">
                <a:solidFill>
                  <a:srgbClr val="d4d4d4"/>
                </a:solidFill>
                <a:latin typeface="Consolas"/>
                <a:ea typeface="DejaVu Sans"/>
              </a:rPr>
              <a:t> </a:t>
            </a:r>
            <a:r>
              <a:rPr b="0" lang="en-US" sz="1050" spc="-1" strike="noStrike">
                <a:solidFill>
                  <a:srgbClr val="4ec9b0"/>
                </a:solidFill>
                <a:latin typeface="Consolas"/>
                <a:ea typeface="DejaVu Sans"/>
              </a:rPr>
              <a:t>FileNotFoundException</a:t>
            </a:r>
            <a:r>
              <a:rPr b="0" lang="en-US" sz="1050" spc="-1" strike="noStrike">
                <a:solidFill>
                  <a:srgbClr val="d4d4d4"/>
                </a:solidFill>
                <a:latin typeface="Consolas"/>
                <a:ea typeface="DejaVu Sans"/>
              </a:rPr>
              <a:t> {</a:t>
            </a:r>
            <a:endParaRPr b="0" lang="en-US" sz="1050" spc="-1" strike="noStrike">
              <a:latin typeface="Arial"/>
            </a:endParaRPr>
          </a:p>
          <a:p>
            <a:pPr>
              <a:lnSpc>
                <a:spcPct val="100000"/>
              </a:lnSpc>
            </a:pPr>
            <a:r>
              <a:rPr b="0" lang="en-US" sz="1050" spc="-1" strike="noStrike">
                <a:solidFill>
                  <a:srgbClr val="d4d4d4"/>
                </a:solidFill>
                <a:latin typeface="Consolas"/>
                <a:ea typeface="DejaVu Sans"/>
              </a:rPr>
              <a:t>        </a:t>
            </a:r>
            <a:r>
              <a:rPr b="0" lang="en-US" sz="1050" spc="-1" strike="noStrike">
                <a:solidFill>
                  <a:srgbClr val="d4d4d4"/>
                </a:solidFill>
                <a:latin typeface="Consolas"/>
                <a:ea typeface="DejaVu Sans"/>
              </a:rPr>
              <a:t>f  = </a:t>
            </a:r>
            <a:r>
              <a:rPr b="0" lang="en-US" sz="1050" spc="-1" strike="noStrike">
                <a:solidFill>
                  <a:srgbClr val="c586c0"/>
                </a:solidFill>
                <a:latin typeface="Consolas"/>
                <a:ea typeface="DejaVu Sans"/>
              </a:rPr>
              <a:t>new</a:t>
            </a:r>
            <a:r>
              <a:rPr b="0" lang="en-US" sz="1050" spc="-1" strike="noStrike">
                <a:solidFill>
                  <a:srgbClr val="d4d4d4"/>
                </a:solidFill>
                <a:latin typeface="Consolas"/>
                <a:ea typeface="DejaVu Sans"/>
              </a:rPr>
              <a:t> </a:t>
            </a:r>
            <a:r>
              <a:rPr b="0" lang="en-US" sz="1050" spc="-1" strike="noStrike">
                <a:solidFill>
                  <a:srgbClr val="dcdcaa"/>
                </a:solidFill>
                <a:latin typeface="Consolas"/>
                <a:ea typeface="DejaVu Sans"/>
              </a:rPr>
              <a:t>File</a:t>
            </a:r>
            <a:r>
              <a:rPr b="0" lang="en-US" sz="1050" spc="-1" strike="noStrike">
                <a:solidFill>
                  <a:srgbClr val="d4d4d4"/>
                </a:solidFill>
                <a:latin typeface="Consolas"/>
                <a:ea typeface="DejaVu Sans"/>
              </a:rPr>
              <a:t>(</a:t>
            </a:r>
            <a:r>
              <a:rPr b="0" lang="en-US" sz="1050" spc="-1" strike="noStrike">
                <a:solidFill>
                  <a:srgbClr val="ce9178"/>
                </a:solidFill>
                <a:latin typeface="Consolas"/>
                <a:ea typeface="DejaVu Sans"/>
              </a:rPr>
              <a:t>"c:</a:t>
            </a:r>
            <a:r>
              <a:rPr b="0" lang="en-US" sz="1050" spc="-1" strike="noStrike">
                <a:solidFill>
                  <a:srgbClr val="d7ba7d"/>
                </a:solidFill>
                <a:latin typeface="Consolas"/>
                <a:ea typeface="DejaVu Sans"/>
              </a:rPr>
              <a:t>\\</a:t>
            </a:r>
            <a:r>
              <a:rPr b="0" lang="en-US" sz="1050" spc="-1" strike="noStrike">
                <a:solidFill>
                  <a:srgbClr val="ce9178"/>
                </a:solidFill>
                <a:latin typeface="Consolas"/>
                <a:ea typeface="DejaVu Sans"/>
              </a:rPr>
              <a:t>filepath</a:t>
            </a:r>
            <a:r>
              <a:rPr b="0" lang="en-US" sz="1050" spc="-1" strike="noStrike">
                <a:solidFill>
                  <a:srgbClr val="d7ba7d"/>
                </a:solidFill>
                <a:latin typeface="Consolas"/>
                <a:ea typeface="DejaVu Sans"/>
              </a:rPr>
              <a:t>\\</a:t>
            </a:r>
            <a:r>
              <a:rPr b="0" lang="en-US" sz="1050" spc="-1" strike="noStrike">
                <a:solidFill>
                  <a:srgbClr val="ce9178"/>
                </a:solidFill>
                <a:latin typeface="Consolas"/>
                <a:ea typeface="DejaVu Sans"/>
              </a:rPr>
              <a:t>filename"</a:t>
            </a:r>
            <a:r>
              <a:rPr b="0" lang="en-US" sz="1050" spc="-1" strike="noStrike">
                <a:solidFill>
                  <a:srgbClr val="d4d4d4"/>
                </a:solidFill>
                <a:latin typeface="Consolas"/>
                <a:ea typeface="DejaVu Sans"/>
              </a:rPr>
              <a:t>);  </a:t>
            </a:r>
            <a:endParaRPr b="0" lang="en-US" sz="1050" spc="-1" strike="noStrike">
              <a:latin typeface="Arial"/>
            </a:endParaRPr>
          </a:p>
          <a:p>
            <a:pPr>
              <a:lnSpc>
                <a:spcPct val="100000"/>
              </a:lnSpc>
            </a:pPr>
            <a:r>
              <a:rPr b="0" lang="en-US" sz="1050" spc="-1" strike="noStrike">
                <a:solidFill>
                  <a:srgbClr val="d4d4d4"/>
                </a:solidFill>
                <a:latin typeface="Consolas"/>
                <a:ea typeface="DejaVu Sans"/>
              </a:rPr>
              <a:t>    </a:t>
            </a:r>
            <a:r>
              <a:rPr b="0" lang="en-US" sz="1050" spc="-1" strike="noStrike">
                <a:solidFill>
                  <a:srgbClr val="d4d4d4"/>
                </a:solidFill>
                <a:latin typeface="Consolas"/>
                <a:ea typeface="DejaVu Sans"/>
              </a:rPr>
              <a:t>} </a:t>
            </a:r>
            <a:endParaRPr b="0" lang="en-US" sz="1050" spc="-1" strike="noStrike">
              <a:latin typeface="Arial"/>
            </a:endParaRPr>
          </a:p>
          <a:p>
            <a:pPr>
              <a:lnSpc>
                <a:spcPct val="100000"/>
              </a:lnSpc>
            </a:pPr>
            <a:r>
              <a:rPr b="0" lang="en-US" sz="1050" spc="-1" strike="noStrike">
                <a:solidFill>
                  <a:srgbClr val="d4d4d4"/>
                </a:solidFill>
                <a:latin typeface="Consolas"/>
                <a:ea typeface="DejaVu Sans"/>
              </a:rPr>
              <a:t>}</a:t>
            </a:r>
            <a:endParaRPr b="0" lang="en-US" sz="1050" spc="-1" strike="noStrike">
              <a:latin typeface="Arial"/>
            </a:endParaRPr>
          </a:p>
        </p:txBody>
      </p:sp>
      <p:sp>
        <p:nvSpPr>
          <p:cNvPr id="215" name="CustomShape 5"/>
          <p:cNvSpPr/>
          <p:nvPr/>
        </p:nvSpPr>
        <p:spPr>
          <a:xfrm>
            <a:off x="58680" y="1828440"/>
            <a:ext cx="2236320" cy="364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Noncompliant</a:t>
            </a:r>
            <a:endParaRPr b="0" lang="en-US" sz="1800" spc="-1" strike="noStrike">
              <a:latin typeface="Arial"/>
            </a:endParaRPr>
          </a:p>
        </p:txBody>
      </p:sp>
      <p:sp>
        <p:nvSpPr>
          <p:cNvPr id="216" name="CustomShape 6"/>
          <p:cNvSpPr/>
          <p:nvPr/>
        </p:nvSpPr>
        <p:spPr>
          <a:xfrm>
            <a:off x="6674040" y="4580280"/>
            <a:ext cx="5311800" cy="1672920"/>
          </a:xfrm>
          <a:prstGeom prst="rect">
            <a:avLst/>
          </a:prstGeom>
          <a:solidFill>
            <a:schemeClr val="tx2"/>
          </a:solidFill>
          <a:ln>
            <a:noFill/>
          </a:ln>
        </p:spPr>
        <p:style>
          <a:lnRef idx="0"/>
          <a:fillRef idx="0"/>
          <a:effectRef idx="0"/>
          <a:fontRef idx="minor"/>
        </p:style>
        <p:txBody>
          <a:bodyPr lIns="90000" rIns="90000" tIns="45000" bIns="45000">
            <a:noAutofit/>
          </a:bodyPr>
          <a:p>
            <a:pPr>
              <a:lnSpc>
                <a:spcPct val="100000"/>
              </a:lnSpc>
            </a:pPr>
            <a:r>
              <a:rPr b="0" lang="en-US" sz="1050" spc="-1" strike="noStrike">
                <a:solidFill>
                  <a:srgbClr val="569cd6"/>
                </a:solidFill>
                <a:latin typeface="Consolas"/>
                <a:ea typeface="DejaVu Sans"/>
              </a:rPr>
              <a:t>final</a:t>
            </a:r>
            <a:r>
              <a:rPr b="0" lang="en-US" sz="1050" spc="-1" strike="noStrike">
                <a:solidFill>
                  <a:srgbClr val="d4d4d4"/>
                </a:solidFill>
                <a:latin typeface="Consolas"/>
                <a:ea typeface="DejaVu Sans"/>
              </a:rPr>
              <a:t> </a:t>
            </a:r>
            <a:r>
              <a:rPr b="0" lang="en-US" sz="1050" spc="-1" strike="noStrike">
                <a:solidFill>
                  <a:srgbClr val="569cd6"/>
                </a:solidFill>
                <a:latin typeface="Consolas"/>
                <a:ea typeface="DejaVu Sans"/>
              </a:rPr>
              <a:t>class</a:t>
            </a:r>
            <a:r>
              <a:rPr b="0" lang="en-US" sz="1050" spc="-1" strike="noStrike">
                <a:solidFill>
                  <a:srgbClr val="d4d4d4"/>
                </a:solidFill>
                <a:latin typeface="Consolas"/>
                <a:ea typeface="DejaVu Sans"/>
              </a:rPr>
              <a:t> </a:t>
            </a:r>
            <a:r>
              <a:rPr b="0" lang="en-US" sz="1050" spc="-1" strike="noStrike">
                <a:solidFill>
                  <a:srgbClr val="4ec9b0"/>
                </a:solidFill>
                <a:latin typeface="Consolas"/>
                <a:ea typeface="DejaVu Sans"/>
              </a:rPr>
              <a:t>Ser</a:t>
            </a:r>
            <a:r>
              <a:rPr b="0" lang="en-US" sz="1050" spc="-1" strike="noStrike">
                <a:solidFill>
                  <a:srgbClr val="d4d4d4"/>
                </a:solidFill>
                <a:latin typeface="Consolas"/>
                <a:ea typeface="DejaVu Sans"/>
              </a:rPr>
              <a:t> </a:t>
            </a:r>
            <a:r>
              <a:rPr b="0" lang="en-US" sz="1050" spc="-1" strike="noStrike">
                <a:solidFill>
                  <a:srgbClr val="569cd6"/>
                </a:solidFill>
                <a:latin typeface="Consolas"/>
                <a:ea typeface="DejaVu Sans"/>
              </a:rPr>
              <a:t>implements</a:t>
            </a:r>
            <a:r>
              <a:rPr b="0" lang="en-US" sz="1050" spc="-1" strike="noStrike">
                <a:solidFill>
                  <a:srgbClr val="d4d4d4"/>
                </a:solidFill>
                <a:latin typeface="Consolas"/>
                <a:ea typeface="DejaVu Sans"/>
              </a:rPr>
              <a:t> </a:t>
            </a:r>
            <a:r>
              <a:rPr b="0" lang="en-US" sz="1050" spc="-1" strike="noStrike">
                <a:solidFill>
                  <a:srgbClr val="4ec9b0"/>
                </a:solidFill>
                <a:latin typeface="Consolas"/>
                <a:ea typeface="DejaVu Sans"/>
              </a:rPr>
              <a:t>Serializable</a:t>
            </a:r>
            <a:r>
              <a:rPr b="0" lang="en-US" sz="1050" spc="-1" strike="noStrike">
                <a:solidFill>
                  <a:srgbClr val="d4d4d4"/>
                </a:solidFill>
                <a:latin typeface="Consolas"/>
                <a:ea typeface="DejaVu Sans"/>
              </a:rPr>
              <a:t> {    </a:t>
            </a:r>
            <a:endParaRPr b="0" lang="en-US" sz="1050" spc="-1" strike="noStrike">
              <a:latin typeface="Arial"/>
            </a:endParaRPr>
          </a:p>
          <a:p>
            <a:pPr>
              <a:lnSpc>
                <a:spcPct val="100000"/>
              </a:lnSpc>
            </a:pPr>
            <a:r>
              <a:rPr b="0" lang="en-US" sz="1050" spc="-1" strike="noStrike">
                <a:solidFill>
                  <a:srgbClr val="d4d4d4"/>
                </a:solidFill>
                <a:latin typeface="Consolas"/>
                <a:ea typeface="DejaVu Sans"/>
              </a:rPr>
              <a:t>    </a:t>
            </a:r>
            <a:r>
              <a:rPr b="0" lang="en-US" sz="1050" spc="-1" strike="noStrike">
                <a:solidFill>
                  <a:srgbClr val="6a9955"/>
                </a:solidFill>
                <a:latin typeface="Consolas"/>
                <a:ea typeface="DejaVu Sans"/>
              </a:rPr>
              <a:t>// When serialized, File f will equal "new File();"</a:t>
            </a:r>
            <a:endParaRPr b="0" lang="en-US" sz="1050" spc="-1" strike="noStrike">
              <a:latin typeface="Arial"/>
            </a:endParaRPr>
          </a:p>
          <a:p>
            <a:pPr>
              <a:lnSpc>
                <a:spcPct val="100000"/>
              </a:lnSpc>
            </a:pPr>
            <a:r>
              <a:rPr b="0" lang="en-US" sz="1050" spc="-1" strike="noStrike">
                <a:solidFill>
                  <a:srgbClr val="d4d4d4"/>
                </a:solidFill>
                <a:latin typeface="Consolas"/>
                <a:ea typeface="DejaVu Sans"/>
              </a:rPr>
              <a:t>    </a:t>
            </a:r>
            <a:r>
              <a:rPr b="0" lang="en-US" sz="1050" spc="-1" strike="noStrike">
                <a:solidFill>
                  <a:srgbClr val="569cd6"/>
                </a:solidFill>
                <a:latin typeface="Consolas"/>
                <a:ea typeface="DejaVu Sans"/>
              </a:rPr>
              <a:t>transient</a:t>
            </a:r>
            <a:r>
              <a:rPr b="0" lang="en-US" sz="1050" spc="-1" strike="noStrike">
                <a:solidFill>
                  <a:srgbClr val="d4d4d4"/>
                </a:solidFill>
                <a:latin typeface="Consolas"/>
                <a:ea typeface="DejaVu Sans"/>
              </a:rPr>
              <a:t> </a:t>
            </a:r>
            <a:r>
              <a:rPr b="0" lang="en-US" sz="1050" spc="-1" strike="noStrike">
                <a:solidFill>
                  <a:srgbClr val="4ec9b0"/>
                </a:solidFill>
                <a:latin typeface="Consolas"/>
                <a:ea typeface="DejaVu Sans"/>
              </a:rPr>
              <a:t>File</a:t>
            </a:r>
            <a:r>
              <a:rPr b="0" lang="en-US" sz="1050" spc="-1" strike="noStrike">
                <a:solidFill>
                  <a:srgbClr val="d4d4d4"/>
                </a:solidFill>
                <a:latin typeface="Consolas"/>
                <a:ea typeface="DejaVu Sans"/>
              </a:rPr>
              <a:t> </a:t>
            </a:r>
            <a:r>
              <a:rPr b="0" lang="en-US" sz="1050" spc="-1" strike="noStrike">
                <a:solidFill>
                  <a:srgbClr val="9cdcfe"/>
                </a:solidFill>
                <a:latin typeface="Consolas"/>
                <a:ea typeface="DejaVu Sans"/>
              </a:rPr>
              <a:t>f</a:t>
            </a:r>
            <a:r>
              <a:rPr b="0" lang="en-US" sz="1050" spc="-1" strike="noStrike">
                <a:solidFill>
                  <a:srgbClr val="d4d4d4"/>
                </a:solidFill>
                <a:latin typeface="Consolas"/>
                <a:ea typeface="DejaVu Sans"/>
              </a:rPr>
              <a:t>;  </a:t>
            </a:r>
            <a:endParaRPr b="0" lang="en-US" sz="1050" spc="-1" strike="noStrike">
              <a:latin typeface="Arial"/>
            </a:endParaRPr>
          </a:p>
          <a:p>
            <a:pPr>
              <a:lnSpc>
                <a:spcPct val="100000"/>
              </a:lnSpc>
            </a:pPr>
            <a:r>
              <a:rPr b="0" lang="en-US" sz="1050" spc="-1" strike="noStrike">
                <a:solidFill>
                  <a:srgbClr val="d4d4d4"/>
                </a:solidFill>
                <a:latin typeface="Consolas"/>
                <a:ea typeface="DejaVu Sans"/>
              </a:rPr>
              <a:t>    </a:t>
            </a:r>
            <a:r>
              <a:rPr b="0" lang="en-US" sz="1050" spc="-1" strike="noStrike">
                <a:solidFill>
                  <a:srgbClr val="569cd6"/>
                </a:solidFill>
                <a:latin typeface="Consolas"/>
                <a:ea typeface="DejaVu Sans"/>
              </a:rPr>
              <a:t>public</a:t>
            </a:r>
            <a:r>
              <a:rPr b="0" lang="en-US" sz="1050" spc="-1" strike="noStrike">
                <a:solidFill>
                  <a:srgbClr val="d4d4d4"/>
                </a:solidFill>
                <a:latin typeface="Consolas"/>
                <a:ea typeface="DejaVu Sans"/>
              </a:rPr>
              <a:t> </a:t>
            </a:r>
            <a:r>
              <a:rPr b="0" lang="en-US" sz="1050" spc="-1" strike="noStrike">
                <a:solidFill>
                  <a:srgbClr val="dcdcaa"/>
                </a:solidFill>
                <a:latin typeface="Consolas"/>
                <a:ea typeface="DejaVu Sans"/>
              </a:rPr>
              <a:t>Ser</a:t>
            </a:r>
            <a:r>
              <a:rPr b="0" lang="en-US" sz="1050" spc="-1" strike="noStrike">
                <a:solidFill>
                  <a:srgbClr val="d4d4d4"/>
                </a:solidFill>
                <a:latin typeface="Consolas"/>
                <a:ea typeface="DejaVu Sans"/>
              </a:rPr>
              <a:t>() </a:t>
            </a:r>
            <a:r>
              <a:rPr b="0" lang="en-US" sz="1050" spc="-1" strike="noStrike">
                <a:solidFill>
                  <a:srgbClr val="569cd6"/>
                </a:solidFill>
                <a:latin typeface="Consolas"/>
                <a:ea typeface="DejaVu Sans"/>
              </a:rPr>
              <a:t>throws</a:t>
            </a:r>
            <a:r>
              <a:rPr b="0" lang="en-US" sz="1050" spc="-1" strike="noStrike">
                <a:solidFill>
                  <a:srgbClr val="d4d4d4"/>
                </a:solidFill>
                <a:latin typeface="Consolas"/>
                <a:ea typeface="DejaVu Sans"/>
              </a:rPr>
              <a:t> </a:t>
            </a:r>
            <a:r>
              <a:rPr b="0" lang="en-US" sz="1050" spc="-1" strike="noStrike">
                <a:solidFill>
                  <a:srgbClr val="4ec9b0"/>
                </a:solidFill>
                <a:latin typeface="Consolas"/>
                <a:ea typeface="DejaVu Sans"/>
              </a:rPr>
              <a:t>FileNotFoundException</a:t>
            </a:r>
            <a:r>
              <a:rPr b="0" lang="en-US" sz="1050" spc="-1" strike="noStrike">
                <a:solidFill>
                  <a:srgbClr val="d4d4d4"/>
                </a:solidFill>
                <a:latin typeface="Consolas"/>
                <a:ea typeface="DejaVu Sans"/>
              </a:rPr>
              <a:t> {</a:t>
            </a:r>
            <a:endParaRPr b="0" lang="en-US" sz="1050" spc="-1" strike="noStrike">
              <a:latin typeface="Arial"/>
            </a:endParaRPr>
          </a:p>
          <a:p>
            <a:pPr>
              <a:lnSpc>
                <a:spcPct val="100000"/>
              </a:lnSpc>
            </a:pPr>
            <a:r>
              <a:rPr b="0" lang="en-US" sz="1050" spc="-1" strike="noStrike">
                <a:solidFill>
                  <a:srgbClr val="d4d4d4"/>
                </a:solidFill>
                <a:latin typeface="Consolas"/>
                <a:ea typeface="DejaVu Sans"/>
              </a:rPr>
              <a:t>        </a:t>
            </a:r>
            <a:r>
              <a:rPr b="0" lang="en-US" sz="1050" spc="-1" strike="noStrike">
                <a:solidFill>
                  <a:srgbClr val="d4d4d4"/>
                </a:solidFill>
                <a:latin typeface="Consolas"/>
                <a:ea typeface="DejaVu Sans"/>
              </a:rPr>
              <a:t>f  = </a:t>
            </a:r>
            <a:r>
              <a:rPr b="0" lang="en-US" sz="1050" spc="-1" strike="noStrike">
                <a:solidFill>
                  <a:srgbClr val="c586c0"/>
                </a:solidFill>
                <a:latin typeface="Consolas"/>
                <a:ea typeface="DejaVu Sans"/>
              </a:rPr>
              <a:t>new</a:t>
            </a:r>
            <a:r>
              <a:rPr b="0" lang="en-US" sz="1050" spc="-1" strike="noStrike">
                <a:solidFill>
                  <a:srgbClr val="d4d4d4"/>
                </a:solidFill>
                <a:latin typeface="Consolas"/>
                <a:ea typeface="DejaVu Sans"/>
              </a:rPr>
              <a:t> </a:t>
            </a:r>
            <a:r>
              <a:rPr b="0" lang="en-US" sz="1050" spc="-1" strike="noStrike">
                <a:solidFill>
                  <a:srgbClr val="dcdcaa"/>
                </a:solidFill>
                <a:latin typeface="Consolas"/>
                <a:ea typeface="DejaVu Sans"/>
              </a:rPr>
              <a:t>File</a:t>
            </a:r>
            <a:r>
              <a:rPr b="0" lang="en-US" sz="1050" spc="-1" strike="noStrike">
                <a:solidFill>
                  <a:srgbClr val="d4d4d4"/>
                </a:solidFill>
                <a:latin typeface="Consolas"/>
                <a:ea typeface="DejaVu Sans"/>
              </a:rPr>
              <a:t>(</a:t>
            </a:r>
            <a:r>
              <a:rPr b="0" lang="en-US" sz="1050" spc="-1" strike="noStrike">
                <a:solidFill>
                  <a:srgbClr val="ce9178"/>
                </a:solidFill>
                <a:latin typeface="Consolas"/>
                <a:ea typeface="DejaVu Sans"/>
              </a:rPr>
              <a:t>"c:</a:t>
            </a:r>
            <a:r>
              <a:rPr b="0" lang="en-US" sz="1050" spc="-1" strike="noStrike">
                <a:solidFill>
                  <a:srgbClr val="d7ba7d"/>
                </a:solidFill>
                <a:latin typeface="Consolas"/>
                <a:ea typeface="DejaVu Sans"/>
              </a:rPr>
              <a:t>\\</a:t>
            </a:r>
            <a:r>
              <a:rPr b="0" lang="en-US" sz="1050" spc="-1" strike="noStrike">
                <a:solidFill>
                  <a:srgbClr val="ce9178"/>
                </a:solidFill>
                <a:latin typeface="Consolas"/>
                <a:ea typeface="DejaVu Sans"/>
              </a:rPr>
              <a:t>filepath</a:t>
            </a:r>
            <a:r>
              <a:rPr b="0" lang="en-US" sz="1050" spc="-1" strike="noStrike">
                <a:solidFill>
                  <a:srgbClr val="d7ba7d"/>
                </a:solidFill>
                <a:latin typeface="Consolas"/>
                <a:ea typeface="DejaVu Sans"/>
              </a:rPr>
              <a:t>\\</a:t>
            </a:r>
            <a:r>
              <a:rPr b="0" lang="en-US" sz="1050" spc="-1" strike="noStrike">
                <a:solidFill>
                  <a:srgbClr val="ce9178"/>
                </a:solidFill>
                <a:latin typeface="Consolas"/>
                <a:ea typeface="DejaVu Sans"/>
              </a:rPr>
              <a:t>filename"</a:t>
            </a:r>
            <a:r>
              <a:rPr b="0" lang="en-US" sz="1050" spc="-1" strike="noStrike">
                <a:solidFill>
                  <a:srgbClr val="d4d4d4"/>
                </a:solidFill>
                <a:latin typeface="Consolas"/>
                <a:ea typeface="DejaVu Sans"/>
              </a:rPr>
              <a:t>);  </a:t>
            </a:r>
            <a:endParaRPr b="0" lang="en-US" sz="1050" spc="-1" strike="noStrike">
              <a:latin typeface="Arial"/>
            </a:endParaRPr>
          </a:p>
          <a:p>
            <a:pPr>
              <a:lnSpc>
                <a:spcPct val="100000"/>
              </a:lnSpc>
            </a:pPr>
            <a:r>
              <a:rPr b="0" lang="en-US" sz="1050" spc="-1" strike="noStrike">
                <a:solidFill>
                  <a:srgbClr val="d4d4d4"/>
                </a:solidFill>
                <a:latin typeface="Consolas"/>
                <a:ea typeface="DejaVu Sans"/>
              </a:rPr>
              <a:t>    </a:t>
            </a:r>
            <a:r>
              <a:rPr b="0" lang="en-US" sz="1050" spc="-1" strike="noStrike">
                <a:solidFill>
                  <a:srgbClr val="d4d4d4"/>
                </a:solidFill>
                <a:latin typeface="Consolas"/>
                <a:ea typeface="DejaVu Sans"/>
              </a:rPr>
              <a:t>} </a:t>
            </a:r>
            <a:endParaRPr b="0" lang="en-US" sz="1050" spc="-1" strike="noStrike">
              <a:latin typeface="Arial"/>
            </a:endParaRPr>
          </a:p>
          <a:p>
            <a:pPr>
              <a:lnSpc>
                <a:spcPct val="100000"/>
              </a:lnSpc>
            </a:pPr>
            <a:r>
              <a:rPr b="0" lang="en-US" sz="1050" spc="-1" strike="noStrike">
                <a:solidFill>
                  <a:srgbClr val="d4d4d4"/>
                </a:solidFill>
                <a:latin typeface="Consolas"/>
                <a:ea typeface="DejaVu Sans"/>
              </a:rPr>
              <a:t>}</a:t>
            </a:r>
            <a:endParaRPr b="0" lang="en-US" sz="1050" spc="-1" strike="noStrike">
              <a:latin typeface="Arial"/>
            </a:endParaRPr>
          </a:p>
        </p:txBody>
      </p:sp>
      <p:sp>
        <p:nvSpPr>
          <p:cNvPr id="217" name="CustomShape 7"/>
          <p:cNvSpPr/>
          <p:nvPr/>
        </p:nvSpPr>
        <p:spPr>
          <a:xfrm>
            <a:off x="8828280" y="4073400"/>
            <a:ext cx="2236320" cy="364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Or</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6f8fc"/>
            </a:gs>
            <a:gs pos="100000">
              <a:srgbClr val="abc0e4"/>
            </a:gs>
          </a:gsLst>
          <a:lin ang="5400000"/>
        </a:gradFill>
      </p:bgPr>
    </p:bg>
    <p:spTree>
      <p:nvGrpSpPr>
        <p:cNvPr id="1" name=""/>
        <p:cNvGrpSpPr/>
        <p:nvPr/>
      </p:nvGrpSpPr>
      <p:grpSpPr>
        <a:xfrm>
          <a:off x="0" y="0"/>
          <a:ext cx="0" cy="0"/>
          <a:chOff x="0" y="0"/>
          <a:chExt cx="0" cy="0"/>
        </a:xfrm>
      </p:grpSpPr>
      <p:sp>
        <p:nvSpPr>
          <p:cNvPr id="218"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1" lang="en-US" sz="5400" spc="-1" strike="noStrike">
                <a:solidFill>
                  <a:srgbClr val="222222"/>
                </a:solidFill>
                <a:latin typeface="Arial"/>
                <a:ea typeface="DejaVu Sans"/>
              </a:rPr>
              <a:t>SEC57-J</a:t>
            </a:r>
            <a:endParaRPr b="0" lang="en-US" sz="5400" spc="-1" strike="noStrike">
              <a:latin typeface="Arial"/>
            </a:endParaRPr>
          </a:p>
        </p:txBody>
      </p:sp>
      <p:sp>
        <p:nvSpPr>
          <p:cNvPr id="219" name="CustomShape 2"/>
          <p:cNvSpPr/>
          <p:nvPr/>
        </p:nvSpPr>
        <p:spPr>
          <a:xfrm>
            <a:off x="455040" y="1610640"/>
            <a:ext cx="11281320" cy="39780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1800" spc="-1" strike="noStrike">
                <a:solidFill>
                  <a:srgbClr val="222222"/>
                </a:solidFill>
                <a:latin typeface="Arial"/>
                <a:ea typeface="DejaVu Sans"/>
              </a:rPr>
              <a:t>“</a:t>
            </a:r>
            <a:r>
              <a:rPr b="0" lang="en-US" sz="1800" spc="-1" strike="noStrike">
                <a:solidFill>
                  <a:srgbClr val="222222"/>
                </a:solidFill>
                <a:latin typeface="Arial"/>
                <a:ea typeface="DejaVu Sans"/>
              </a:rPr>
              <a:t>Do not let untrusted code misuse privileges of callback methods”</a:t>
            </a:r>
            <a:br/>
            <a:br/>
            <a:r>
              <a:rPr b="1" lang="en-US" sz="1800" spc="-1" strike="noStrike">
                <a:solidFill>
                  <a:srgbClr val="222222"/>
                </a:solidFill>
                <a:latin typeface="Arial"/>
                <a:ea typeface="DejaVu Sans"/>
              </a:rPr>
              <a:t>WHAT</a:t>
            </a:r>
            <a:r>
              <a:rPr b="0" lang="en-US" sz="1800" spc="-1" strike="noStrike">
                <a:solidFill>
                  <a:srgbClr val="222222"/>
                </a:solidFill>
                <a:latin typeface="Arial"/>
                <a:ea typeface="DejaVu Sans"/>
              </a:rPr>
              <a:t>: Always running callbacks with a fixed set of permissions would allow malicious callbacks to be run with those permissions.</a:t>
            </a:r>
            <a:br/>
            <a:br/>
            <a:r>
              <a:rPr b="1" lang="en-US" sz="1800" spc="-1" strike="noStrike">
                <a:solidFill>
                  <a:srgbClr val="222222"/>
                </a:solidFill>
                <a:latin typeface="Arial"/>
                <a:ea typeface="DejaVu Sans"/>
              </a:rPr>
              <a:t>WHY</a:t>
            </a:r>
            <a:r>
              <a:rPr b="0" lang="en-US" sz="1800" spc="-1" strike="noStrike">
                <a:solidFill>
                  <a:srgbClr val="222222"/>
                </a:solidFill>
                <a:latin typeface="Arial"/>
                <a:ea typeface="DejaVu Sans"/>
              </a:rPr>
              <a:t>: Hypothetically, if we assigned elevated privileges to a callback invoker, then malicious callbacks will run with those elevated permissions. </a:t>
            </a:r>
            <a:br/>
            <a:br/>
            <a:r>
              <a:rPr b="1" lang="en-US" sz="1800" spc="-1" strike="noStrike">
                <a:solidFill>
                  <a:srgbClr val="222222"/>
                </a:solidFill>
                <a:latin typeface="Arial"/>
                <a:ea typeface="DejaVu Sans"/>
              </a:rPr>
              <a:t>HOW</a:t>
            </a:r>
            <a:r>
              <a:rPr b="0" lang="en-US" sz="1800" spc="-1" strike="noStrike">
                <a:solidFill>
                  <a:srgbClr val="222222"/>
                </a:solidFill>
                <a:latin typeface="Arial"/>
                <a:ea typeface="DejaVu Sans"/>
              </a:rPr>
              <a:t>: Do not invoke callbacks with elevated permissions. Require the callbacks themselves to acquire the necessary permissions.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6f8fc"/>
            </a:gs>
            <a:gs pos="100000">
              <a:srgbClr val="abc0e4"/>
            </a:gs>
          </a:gsLst>
          <a:lin ang="5400000"/>
        </a:gradFill>
      </p:bgPr>
    </p:bg>
    <p:spTree>
      <p:nvGrpSpPr>
        <p:cNvPr id="1" name=""/>
        <p:cNvGrpSpPr/>
        <p:nvPr/>
      </p:nvGrpSpPr>
      <p:grpSpPr>
        <a:xfrm>
          <a:off x="0" y="0"/>
          <a:ext cx="0" cy="0"/>
          <a:chOff x="0" y="0"/>
          <a:chExt cx="0" cy="0"/>
        </a:xfrm>
      </p:grpSpPr>
      <p:sp>
        <p:nvSpPr>
          <p:cNvPr id="220"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1" lang="en-US" sz="5400" spc="-1" strike="noStrike">
                <a:solidFill>
                  <a:srgbClr val="222222"/>
                </a:solidFill>
                <a:latin typeface="Arial"/>
                <a:ea typeface="DejaVu Sans"/>
              </a:rPr>
              <a:t>SEC57-J</a:t>
            </a:r>
            <a:endParaRPr b="0" lang="en-US" sz="5400" spc="-1" strike="noStrike">
              <a:latin typeface="Arial"/>
            </a:endParaRPr>
          </a:p>
        </p:txBody>
      </p:sp>
      <p:sp>
        <p:nvSpPr>
          <p:cNvPr id="221" name="CustomShape 2"/>
          <p:cNvSpPr/>
          <p:nvPr/>
        </p:nvSpPr>
        <p:spPr>
          <a:xfrm>
            <a:off x="157680" y="2200320"/>
            <a:ext cx="5311800" cy="4052880"/>
          </a:xfrm>
          <a:prstGeom prst="rect">
            <a:avLst/>
          </a:prstGeom>
          <a:solidFill>
            <a:schemeClr val="tx2"/>
          </a:solidFill>
          <a:ln>
            <a:noFill/>
          </a:ln>
        </p:spPr>
        <p:style>
          <a:lnRef idx="0"/>
          <a:fillRef idx="0"/>
          <a:effectRef idx="0"/>
          <a:fontRef idx="minor"/>
        </p:style>
        <p:txBody>
          <a:bodyPr lIns="90000" rIns="90000" tIns="45000" bIns="45000">
            <a:noAutofit/>
          </a:bodyPr>
          <a:p>
            <a:pPr>
              <a:lnSpc>
                <a:spcPct val="100000"/>
              </a:lnSpc>
            </a:pPr>
            <a:r>
              <a:rPr b="0" lang="en-US" sz="1050" spc="-1" strike="noStrike">
                <a:solidFill>
                  <a:srgbClr val="569cd6"/>
                </a:solidFill>
                <a:latin typeface="Consolas"/>
                <a:ea typeface="DejaVu Sans"/>
              </a:rPr>
              <a:t>public</a:t>
            </a:r>
            <a:r>
              <a:rPr b="0" lang="en-US" sz="1050" spc="-1" strike="noStrike">
                <a:solidFill>
                  <a:srgbClr val="d4d4d4"/>
                </a:solidFill>
                <a:latin typeface="Consolas"/>
                <a:ea typeface="DejaVu Sans"/>
              </a:rPr>
              <a:t> </a:t>
            </a:r>
            <a:r>
              <a:rPr b="0" lang="en-US" sz="1050" spc="-1" strike="noStrike">
                <a:solidFill>
                  <a:srgbClr val="4ec9b0"/>
                </a:solidFill>
                <a:latin typeface="Consolas"/>
                <a:ea typeface="DejaVu Sans"/>
              </a:rPr>
              <a:t>void</a:t>
            </a:r>
            <a:r>
              <a:rPr b="0" lang="en-US" sz="1050" spc="-1" strike="noStrike">
                <a:solidFill>
                  <a:srgbClr val="d4d4d4"/>
                </a:solidFill>
                <a:latin typeface="Consolas"/>
                <a:ea typeface="DejaVu Sans"/>
              </a:rPr>
              <a:t> </a:t>
            </a:r>
            <a:r>
              <a:rPr b="0" lang="en-US" sz="1050" spc="-1" strike="noStrike">
                <a:solidFill>
                  <a:srgbClr val="dcdcaa"/>
                </a:solidFill>
                <a:latin typeface="Consolas"/>
                <a:ea typeface="DejaVu Sans"/>
              </a:rPr>
              <a:t>perform</a:t>
            </a:r>
            <a:r>
              <a:rPr b="0" lang="en-US" sz="1050" spc="-1" strike="noStrike">
                <a:solidFill>
                  <a:srgbClr val="d4d4d4"/>
                </a:solidFill>
                <a:latin typeface="Consolas"/>
                <a:ea typeface="DejaVu Sans"/>
              </a:rPr>
              <a:t>() {</a:t>
            </a:r>
            <a:endParaRPr b="0" lang="en-US" sz="1050" spc="-1" strike="noStrike">
              <a:latin typeface="Arial"/>
            </a:endParaRPr>
          </a:p>
          <a:p>
            <a:pPr>
              <a:lnSpc>
                <a:spcPct val="100000"/>
              </a:lnSpc>
            </a:pPr>
            <a:r>
              <a:rPr b="0" lang="en-US" sz="1050" spc="-1" strike="noStrike">
                <a:solidFill>
                  <a:srgbClr val="6a9955"/>
                </a:solidFill>
                <a:latin typeface="Consolas"/>
                <a:ea typeface="DejaVu Sans"/>
              </a:rPr>
              <a:t>// Note how we are invoking the callback in a privileged context</a:t>
            </a:r>
            <a:endParaRPr b="0" lang="en-US" sz="1050" spc="-1" strike="noStrike">
              <a:latin typeface="Arial"/>
            </a:endParaRPr>
          </a:p>
          <a:p>
            <a:pPr>
              <a:lnSpc>
                <a:spcPct val="100000"/>
              </a:lnSpc>
            </a:pPr>
            <a:r>
              <a:rPr b="0" lang="en-US" sz="1050" spc="-1" strike="noStrike">
                <a:solidFill>
                  <a:srgbClr val="d4d4d4"/>
                </a:solidFill>
                <a:latin typeface="Consolas"/>
                <a:ea typeface="DejaVu Sans"/>
              </a:rPr>
              <a:t>    </a:t>
            </a:r>
            <a:r>
              <a:rPr b="0" lang="en-US" sz="1050" spc="-1" strike="noStrike">
                <a:solidFill>
                  <a:srgbClr val="9cdcfe"/>
                </a:solidFill>
                <a:latin typeface="Consolas"/>
                <a:ea typeface="DejaVu Sans"/>
              </a:rPr>
              <a:t>AccessController</a:t>
            </a:r>
            <a:r>
              <a:rPr b="0" lang="en-US" sz="1050" spc="-1" strike="noStrike">
                <a:solidFill>
                  <a:srgbClr val="d4d4d4"/>
                </a:solidFill>
                <a:latin typeface="Consolas"/>
                <a:ea typeface="DejaVu Sans"/>
              </a:rPr>
              <a:t>.</a:t>
            </a:r>
            <a:r>
              <a:rPr b="0" lang="en-US" sz="1050" spc="-1" strike="noStrike">
                <a:solidFill>
                  <a:srgbClr val="dcdcaa"/>
                </a:solidFill>
                <a:latin typeface="Consolas"/>
                <a:ea typeface="DejaVu Sans"/>
              </a:rPr>
              <a:t>doPrivileged</a:t>
            </a:r>
            <a:r>
              <a:rPr b="0" lang="en-US" sz="1050" spc="-1" strike="noStrike">
                <a:solidFill>
                  <a:srgbClr val="d4d4d4"/>
                </a:solidFill>
                <a:latin typeface="Consolas"/>
                <a:ea typeface="DejaVu Sans"/>
              </a:rPr>
              <a:t>(</a:t>
            </a:r>
            <a:r>
              <a:rPr b="0" lang="en-US" sz="1050" spc="-1" strike="noStrike">
                <a:solidFill>
                  <a:srgbClr val="c586c0"/>
                </a:solidFill>
                <a:latin typeface="Consolas"/>
                <a:ea typeface="DejaVu Sans"/>
              </a:rPr>
              <a:t>new</a:t>
            </a:r>
            <a:r>
              <a:rPr b="0" lang="en-US" sz="1050" spc="-1" strike="noStrike">
                <a:solidFill>
                  <a:srgbClr val="d4d4d4"/>
                </a:solidFill>
                <a:latin typeface="Consolas"/>
                <a:ea typeface="DejaVu Sans"/>
              </a:rPr>
              <a:t> </a:t>
            </a:r>
            <a:r>
              <a:rPr b="0" lang="en-US" sz="1050" spc="-1" strike="noStrike">
                <a:solidFill>
                  <a:srgbClr val="4ec9b0"/>
                </a:solidFill>
                <a:latin typeface="Consolas"/>
                <a:ea typeface="DejaVu Sans"/>
              </a:rPr>
              <a:t>PrivilegedAction</a:t>
            </a:r>
            <a:r>
              <a:rPr b="0" lang="en-US" sz="1050" spc="-1" strike="noStrike">
                <a:solidFill>
                  <a:srgbClr val="d4d4d4"/>
                </a:solidFill>
                <a:latin typeface="Consolas"/>
                <a:ea typeface="DejaVu Sans"/>
              </a:rPr>
              <a:t>&lt;</a:t>
            </a:r>
            <a:r>
              <a:rPr b="0" lang="en-US" sz="1050" spc="-1" strike="noStrike">
                <a:solidFill>
                  <a:srgbClr val="4ec9b0"/>
                </a:solidFill>
                <a:latin typeface="Consolas"/>
                <a:ea typeface="DejaVu Sans"/>
              </a:rPr>
              <a:t>Void</a:t>
            </a:r>
            <a:r>
              <a:rPr b="0" lang="en-US" sz="1050" spc="-1" strike="noStrike">
                <a:solidFill>
                  <a:srgbClr val="d4d4d4"/>
                </a:solidFill>
                <a:latin typeface="Consolas"/>
                <a:ea typeface="DejaVu Sans"/>
              </a:rPr>
              <a:t>&gt;() {</a:t>
            </a:r>
            <a:endParaRPr b="0" lang="en-US" sz="1050" spc="-1" strike="noStrike">
              <a:latin typeface="Arial"/>
            </a:endParaRPr>
          </a:p>
          <a:p>
            <a:pPr>
              <a:lnSpc>
                <a:spcPct val="100000"/>
              </a:lnSpc>
            </a:pPr>
            <a:r>
              <a:rPr b="0" lang="en-US" sz="1050" spc="-1" strike="noStrike">
                <a:solidFill>
                  <a:srgbClr val="d4d4d4"/>
                </a:solidFill>
                <a:latin typeface="Consolas"/>
                <a:ea typeface="DejaVu Sans"/>
              </a:rPr>
              <a:t>        </a:t>
            </a:r>
            <a:r>
              <a:rPr b="0" lang="en-US" sz="1050" spc="-1" strike="noStrike">
                <a:solidFill>
                  <a:srgbClr val="569cd6"/>
                </a:solidFill>
                <a:latin typeface="Consolas"/>
                <a:ea typeface="DejaVu Sans"/>
              </a:rPr>
              <a:t>public</a:t>
            </a:r>
            <a:r>
              <a:rPr b="0" lang="en-US" sz="1050" spc="-1" strike="noStrike">
                <a:solidFill>
                  <a:srgbClr val="d4d4d4"/>
                </a:solidFill>
                <a:latin typeface="Consolas"/>
                <a:ea typeface="DejaVu Sans"/>
              </a:rPr>
              <a:t> </a:t>
            </a:r>
            <a:r>
              <a:rPr b="0" lang="en-US" sz="1050" spc="-1" strike="noStrike">
                <a:solidFill>
                  <a:srgbClr val="4ec9b0"/>
                </a:solidFill>
                <a:latin typeface="Consolas"/>
                <a:ea typeface="DejaVu Sans"/>
              </a:rPr>
              <a:t>Void</a:t>
            </a:r>
            <a:r>
              <a:rPr b="0" lang="en-US" sz="1050" spc="-1" strike="noStrike">
                <a:solidFill>
                  <a:srgbClr val="d4d4d4"/>
                </a:solidFill>
                <a:latin typeface="Consolas"/>
                <a:ea typeface="DejaVu Sans"/>
              </a:rPr>
              <a:t> </a:t>
            </a:r>
            <a:r>
              <a:rPr b="0" lang="en-US" sz="1050" spc="-1" strike="noStrike">
                <a:solidFill>
                  <a:srgbClr val="dcdcaa"/>
                </a:solidFill>
                <a:latin typeface="Consolas"/>
                <a:ea typeface="DejaVu Sans"/>
              </a:rPr>
              <a:t>run</a:t>
            </a:r>
            <a:r>
              <a:rPr b="0" lang="en-US" sz="1050" spc="-1" strike="noStrike">
                <a:solidFill>
                  <a:srgbClr val="d4d4d4"/>
                </a:solidFill>
                <a:latin typeface="Consolas"/>
                <a:ea typeface="DejaVu Sans"/>
              </a:rPr>
              <a:t>() {</a:t>
            </a:r>
            <a:endParaRPr b="0" lang="en-US" sz="1050" spc="-1" strike="noStrike">
              <a:latin typeface="Arial"/>
            </a:endParaRPr>
          </a:p>
          <a:p>
            <a:pPr>
              <a:lnSpc>
                <a:spcPct val="100000"/>
              </a:lnSpc>
            </a:pPr>
            <a:r>
              <a:rPr b="0" lang="en-US" sz="1050" spc="-1" strike="noStrike">
                <a:solidFill>
                  <a:srgbClr val="d4d4d4"/>
                </a:solidFill>
                <a:latin typeface="Consolas"/>
                <a:ea typeface="DejaVu Sans"/>
              </a:rPr>
              <a:t>            </a:t>
            </a:r>
            <a:r>
              <a:rPr b="0" lang="en-US" sz="1050" spc="-1" strike="noStrike">
                <a:solidFill>
                  <a:srgbClr val="9cdcfe"/>
                </a:solidFill>
                <a:latin typeface="Consolas"/>
                <a:ea typeface="DejaVu Sans"/>
              </a:rPr>
              <a:t>potentially_malicious_callback</a:t>
            </a:r>
            <a:r>
              <a:rPr b="0" lang="en-US" sz="1050" spc="-1" strike="noStrike">
                <a:solidFill>
                  <a:srgbClr val="d4d4d4"/>
                </a:solidFill>
                <a:latin typeface="Consolas"/>
                <a:ea typeface="DejaVu Sans"/>
              </a:rPr>
              <a:t>.</a:t>
            </a:r>
            <a:r>
              <a:rPr b="0" lang="en-US" sz="1050" spc="-1" strike="noStrike">
                <a:solidFill>
                  <a:srgbClr val="dcdcaa"/>
                </a:solidFill>
                <a:latin typeface="Consolas"/>
                <a:ea typeface="DejaVu Sans"/>
              </a:rPr>
              <a:t>callMethod</a:t>
            </a:r>
            <a:r>
              <a:rPr b="0" lang="en-US" sz="1050" spc="-1" strike="noStrike">
                <a:solidFill>
                  <a:srgbClr val="d4d4d4"/>
                </a:solidFill>
                <a:latin typeface="Consolas"/>
                <a:ea typeface="DejaVu Sans"/>
              </a:rPr>
              <a:t>();</a:t>
            </a:r>
            <a:endParaRPr b="0" lang="en-US" sz="1050" spc="-1" strike="noStrike">
              <a:latin typeface="Arial"/>
            </a:endParaRPr>
          </a:p>
          <a:p>
            <a:pPr>
              <a:lnSpc>
                <a:spcPct val="100000"/>
              </a:lnSpc>
            </a:pPr>
            <a:r>
              <a:rPr b="0" lang="en-US" sz="1050" spc="-1" strike="noStrike">
                <a:solidFill>
                  <a:srgbClr val="d4d4d4"/>
                </a:solidFill>
                <a:latin typeface="Consolas"/>
                <a:ea typeface="DejaVu Sans"/>
              </a:rPr>
              <a:t>        </a:t>
            </a:r>
            <a:r>
              <a:rPr b="0" lang="en-US" sz="1050" spc="-1" strike="noStrike">
                <a:solidFill>
                  <a:srgbClr val="d4d4d4"/>
                </a:solidFill>
                <a:latin typeface="Consolas"/>
                <a:ea typeface="DejaVu Sans"/>
              </a:rPr>
              <a:t>}</a:t>
            </a:r>
            <a:endParaRPr b="0" lang="en-US" sz="1050" spc="-1" strike="noStrike">
              <a:latin typeface="Arial"/>
            </a:endParaRPr>
          </a:p>
          <a:p>
            <a:pPr>
              <a:lnSpc>
                <a:spcPct val="100000"/>
              </a:lnSpc>
            </a:pPr>
            <a:r>
              <a:rPr b="0" lang="en-US" sz="1050" spc="-1" strike="noStrike">
                <a:solidFill>
                  <a:srgbClr val="d4d4d4"/>
                </a:solidFill>
                <a:latin typeface="Consolas"/>
                <a:ea typeface="DejaVu Sans"/>
              </a:rPr>
              <a:t>    </a:t>
            </a:r>
            <a:r>
              <a:rPr b="0" lang="en-US" sz="1050" spc="-1" strike="noStrike">
                <a:solidFill>
                  <a:srgbClr val="d4d4d4"/>
                </a:solidFill>
                <a:latin typeface="Consolas"/>
                <a:ea typeface="DejaVu Sans"/>
              </a:rPr>
              <a:t>});</a:t>
            </a:r>
            <a:endParaRPr b="0" lang="en-US" sz="1050" spc="-1" strike="noStrike">
              <a:latin typeface="Arial"/>
            </a:endParaRPr>
          </a:p>
          <a:p>
            <a:pPr>
              <a:lnSpc>
                <a:spcPct val="100000"/>
              </a:lnSpc>
            </a:pPr>
            <a:r>
              <a:rPr b="0" lang="en-US" sz="1050" spc="-1" strike="noStrike">
                <a:solidFill>
                  <a:srgbClr val="d4d4d4"/>
                </a:solidFill>
                <a:latin typeface="Consolas"/>
                <a:ea typeface="DejaVu Sans"/>
              </a:rPr>
              <a:t>}</a:t>
            </a:r>
            <a:endParaRPr b="0" lang="en-US" sz="1050" spc="-1" strike="noStrike">
              <a:latin typeface="Arial"/>
            </a:endParaRPr>
          </a:p>
        </p:txBody>
      </p:sp>
      <p:sp>
        <p:nvSpPr>
          <p:cNvPr id="222" name="CustomShape 3"/>
          <p:cNvSpPr/>
          <p:nvPr/>
        </p:nvSpPr>
        <p:spPr>
          <a:xfrm>
            <a:off x="6576480" y="1828440"/>
            <a:ext cx="2236320" cy="364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Compliant</a:t>
            </a:r>
            <a:endParaRPr b="0" lang="en-US" sz="1800" spc="-1" strike="noStrike">
              <a:latin typeface="Arial"/>
            </a:endParaRPr>
          </a:p>
        </p:txBody>
      </p:sp>
      <p:sp>
        <p:nvSpPr>
          <p:cNvPr id="223" name="CustomShape 4"/>
          <p:cNvSpPr/>
          <p:nvPr/>
        </p:nvSpPr>
        <p:spPr>
          <a:xfrm>
            <a:off x="6674040" y="2200320"/>
            <a:ext cx="5311800" cy="4052880"/>
          </a:xfrm>
          <a:prstGeom prst="rect">
            <a:avLst/>
          </a:prstGeom>
          <a:solidFill>
            <a:schemeClr val="tx2"/>
          </a:solidFill>
          <a:ln>
            <a:noFill/>
          </a:ln>
        </p:spPr>
        <p:style>
          <a:lnRef idx="0"/>
          <a:fillRef idx="0"/>
          <a:effectRef idx="0"/>
          <a:fontRef idx="minor"/>
        </p:style>
        <p:txBody>
          <a:bodyPr lIns="90000" rIns="90000" tIns="45000" bIns="45000">
            <a:noAutofit/>
          </a:bodyPr>
          <a:p>
            <a:pPr>
              <a:lnSpc>
                <a:spcPct val="100000"/>
              </a:lnSpc>
            </a:pPr>
            <a:r>
              <a:rPr b="0" lang="en-US" sz="1050" spc="-1" strike="noStrike">
                <a:solidFill>
                  <a:srgbClr val="569cd6"/>
                </a:solidFill>
                <a:latin typeface="Consolas"/>
                <a:ea typeface="DejaVu Sans"/>
              </a:rPr>
              <a:t>public</a:t>
            </a:r>
            <a:r>
              <a:rPr b="0" lang="en-US" sz="1050" spc="-1" strike="noStrike">
                <a:solidFill>
                  <a:srgbClr val="d4d4d4"/>
                </a:solidFill>
                <a:latin typeface="Consolas"/>
                <a:ea typeface="DejaVu Sans"/>
              </a:rPr>
              <a:t> </a:t>
            </a:r>
            <a:r>
              <a:rPr b="0" lang="en-US" sz="1050" spc="-1" strike="noStrike">
                <a:solidFill>
                  <a:srgbClr val="4ec9b0"/>
                </a:solidFill>
                <a:latin typeface="Consolas"/>
                <a:ea typeface="DejaVu Sans"/>
              </a:rPr>
              <a:t>void</a:t>
            </a:r>
            <a:r>
              <a:rPr b="0" lang="en-US" sz="1050" spc="-1" strike="noStrike">
                <a:solidFill>
                  <a:srgbClr val="d4d4d4"/>
                </a:solidFill>
                <a:latin typeface="Consolas"/>
                <a:ea typeface="DejaVu Sans"/>
              </a:rPr>
              <a:t> </a:t>
            </a:r>
            <a:r>
              <a:rPr b="0" lang="en-US" sz="1050" spc="-1" strike="noStrike">
                <a:solidFill>
                  <a:srgbClr val="dcdcaa"/>
                </a:solidFill>
                <a:latin typeface="Consolas"/>
                <a:ea typeface="DejaVu Sans"/>
              </a:rPr>
              <a:t>perform</a:t>
            </a:r>
            <a:r>
              <a:rPr b="0" lang="en-US" sz="1050" spc="-1" strike="noStrike">
                <a:solidFill>
                  <a:srgbClr val="d4d4d4"/>
                </a:solidFill>
                <a:latin typeface="Consolas"/>
                <a:ea typeface="DejaVu Sans"/>
              </a:rPr>
              <a:t>() {</a:t>
            </a:r>
            <a:endParaRPr b="0" lang="en-US" sz="1050" spc="-1" strike="noStrike">
              <a:latin typeface="Arial"/>
            </a:endParaRPr>
          </a:p>
          <a:p>
            <a:pPr>
              <a:lnSpc>
                <a:spcPct val="100000"/>
              </a:lnSpc>
            </a:pPr>
            <a:r>
              <a:rPr b="0" lang="en-US" sz="1050" spc="-1" strike="noStrike">
                <a:solidFill>
                  <a:srgbClr val="d4d4d4"/>
                </a:solidFill>
                <a:latin typeface="Consolas"/>
                <a:ea typeface="DejaVu Sans"/>
              </a:rPr>
              <a:t>  </a:t>
            </a:r>
            <a:r>
              <a:rPr b="0" lang="en-US" sz="1050" spc="-1" strike="noStrike">
                <a:solidFill>
                  <a:srgbClr val="6a9955"/>
                </a:solidFill>
                <a:latin typeface="Consolas"/>
                <a:ea typeface="DejaVu Sans"/>
              </a:rPr>
              <a:t>// Not invoked with any privileged context</a:t>
            </a:r>
            <a:endParaRPr b="0" lang="en-US" sz="1050" spc="-1" strike="noStrike">
              <a:latin typeface="Arial"/>
            </a:endParaRPr>
          </a:p>
          <a:p>
            <a:pPr>
              <a:lnSpc>
                <a:spcPct val="100000"/>
              </a:lnSpc>
            </a:pPr>
            <a:r>
              <a:rPr b="0" lang="en-US" sz="1050" spc="-1" strike="noStrike">
                <a:solidFill>
                  <a:srgbClr val="d4d4d4"/>
                </a:solidFill>
                <a:latin typeface="Consolas"/>
                <a:ea typeface="DejaVu Sans"/>
              </a:rPr>
              <a:t>  </a:t>
            </a:r>
            <a:r>
              <a:rPr b="0" lang="en-US" sz="1050" spc="-1" strike="noStrike">
                <a:solidFill>
                  <a:srgbClr val="6a9955"/>
                </a:solidFill>
                <a:latin typeface="Consolas"/>
                <a:ea typeface="DejaVu Sans"/>
              </a:rPr>
              <a:t>// Principle of least privilege being applied</a:t>
            </a:r>
            <a:endParaRPr b="0" lang="en-US" sz="1050" spc="-1" strike="noStrike">
              <a:latin typeface="Arial"/>
            </a:endParaRPr>
          </a:p>
          <a:p>
            <a:pPr>
              <a:lnSpc>
                <a:spcPct val="100000"/>
              </a:lnSpc>
            </a:pPr>
            <a:r>
              <a:rPr b="0" lang="en-US" sz="1050" spc="-1" strike="noStrike">
                <a:solidFill>
                  <a:srgbClr val="d4d4d4"/>
                </a:solidFill>
                <a:latin typeface="Consolas"/>
                <a:ea typeface="DejaVu Sans"/>
              </a:rPr>
              <a:t>  </a:t>
            </a:r>
            <a:r>
              <a:rPr b="0" lang="en-US" sz="1050" spc="-1" strike="noStrike">
                <a:solidFill>
                  <a:srgbClr val="6a9955"/>
                </a:solidFill>
                <a:latin typeface="Consolas"/>
                <a:ea typeface="DejaVu Sans"/>
              </a:rPr>
              <a:t>// If callback needs privileges it will acquire them itself</a:t>
            </a:r>
            <a:endParaRPr b="0" lang="en-US" sz="1050" spc="-1" strike="noStrike">
              <a:latin typeface="Arial"/>
            </a:endParaRPr>
          </a:p>
          <a:p>
            <a:pPr>
              <a:lnSpc>
                <a:spcPct val="100000"/>
              </a:lnSpc>
            </a:pPr>
            <a:r>
              <a:rPr b="0" lang="en-US" sz="1050" spc="-1" strike="noStrike">
                <a:solidFill>
                  <a:srgbClr val="d4d4d4"/>
                </a:solidFill>
                <a:latin typeface="Consolas"/>
                <a:ea typeface="DejaVu Sans"/>
              </a:rPr>
              <a:t>  </a:t>
            </a:r>
            <a:r>
              <a:rPr b="0" lang="en-US" sz="1050" spc="-1" strike="noStrike">
                <a:solidFill>
                  <a:srgbClr val="9cdcfe"/>
                </a:solidFill>
                <a:latin typeface="Consolas"/>
                <a:ea typeface="DejaVu Sans"/>
              </a:rPr>
              <a:t>potentially_malicious_callback</a:t>
            </a:r>
            <a:r>
              <a:rPr b="0" lang="en-US" sz="1050" spc="-1" strike="noStrike">
                <a:solidFill>
                  <a:srgbClr val="d4d4d4"/>
                </a:solidFill>
                <a:latin typeface="Consolas"/>
                <a:ea typeface="DejaVu Sans"/>
              </a:rPr>
              <a:t>.</a:t>
            </a:r>
            <a:r>
              <a:rPr b="0" lang="en-US" sz="1050" spc="-1" strike="noStrike">
                <a:solidFill>
                  <a:srgbClr val="dcdcaa"/>
                </a:solidFill>
                <a:latin typeface="Consolas"/>
                <a:ea typeface="DejaVu Sans"/>
              </a:rPr>
              <a:t>callMethod</a:t>
            </a:r>
            <a:r>
              <a:rPr b="0" lang="en-US" sz="1050" spc="-1" strike="noStrike">
                <a:solidFill>
                  <a:srgbClr val="d4d4d4"/>
                </a:solidFill>
                <a:latin typeface="Consolas"/>
                <a:ea typeface="DejaVu Sans"/>
              </a:rPr>
              <a:t>();</a:t>
            </a:r>
            <a:endParaRPr b="0" lang="en-US" sz="1050" spc="-1" strike="noStrike">
              <a:latin typeface="Arial"/>
            </a:endParaRPr>
          </a:p>
          <a:p>
            <a:pPr>
              <a:lnSpc>
                <a:spcPct val="100000"/>
              </a:lnSpc>
            </a:pPr>
            <a:r>
              <a:rPr b="0" lang="en-US" sz="1050" spc="-1" strike="noStrike">
                <a:solidFill>
                  <a:srgbClr val="d4d4d4"/>
                </a:solidFill>
                <a:latin typeface="Consolas"/>
                <a:ea typeface="DejaVu Sans"/>
              </a:rPr>
              <a:t>}</a:t>
            </a:r>
            <a:endParaRPr b="0" lang="en-US" sz="1050" spc="-1" strike="noStrike">
              <a:latin typeface="Arial"/>
            </a:endParaRPr>
          </a:p>
        </p:txBody>
      </p:sp>
      <p:sp>
        <p:nvSpPr>
          <p:cNvPr id="224" name="CustomShape 5"/>
          <p:cNvSpPr/>
          <p:nvPr/>
        </p:nvSpPr>
        <p:spPr>
          <a:xfrm>
            <a:off x="58680" y="1828440"/>
            <a:ext cx="2236320" cy="364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Noncompliant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6f8fc"/>
            </a:gs>
            <a:gs pos="100000">
              <a:srgbClr val="abc0e4"/>
            </a:gs>
          </a:gsLst>
          <a:lin ang="5400000"/>
        </a:gradFill>
      </p:bgPr>
    </p:bg>
    <p:spTree>
      <p:nvGrpSpPr>
        <p:cNvPr id="1" name=""/>
        <p:cNvGrpSpPr/>
        <p:nvPr/>
      </p:nvGrpSpPr>
      <p:grpSpPr>
        <a:xfrm>
          <a:off x="0" y="0"/>
          <a:ext cx="0" cy="0"/>
          <a:chOff x="0" y="0"/>
          <a:chExt cx="0" cy="0"/>
        </a:xfrm>
      </p:grpSpPr>
      <p:sp>
        <p:nvSpPr>
          <p:cNvPr id="225" name="CustomShape 1"/>
          <p:cNvSpPr/>
          <p:nvPr/>
        </p:nvSpPr>
        <p:spPr>
          <a:xfrm>
            <a:off x="889200" y="446400"/>
            <a:ext cx="10514880" cy="87840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1" lang="en-US" sz="5400" spc="-1" strike="noStrike">
                <a:solidFill>
                  <a:srgbClr val="222222"/>
                </a:solidFill>
                <a:latin typeface="Arial"/>
                <a:ea typeface="DejaVu Sans"/>
              </a:rPr>
              <a:t>OBJ07-J</a:t>
            </a:r>
            <a:endParaRPr b="0" lang="en-US" sz="5400" spc="-1" strike="noStrike">
              <a:latin typeface="Arial"/>
            </a:endParaRPr>
          </a:p>
        </p:txBody>
      </p:sp>
      <p:sp>
        <p:nvSpPr>
          <p:cNvPr id="226" name="CustomShape 2"/>
          <p:cNvSpPr/>
          <p:nvPr/>
        </p:nvSpPr>
        <p:spPr>
          <a:xfrm>
            <a:off x="160920" y="1464840"/>
            <a:ext cx="11971440" cy="494676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1" lang="en-US" sz="1800" spc="-1" strike="noStrike">
                <a:solidFill>
                  <a:srgbClr val="222222"/>
                </a:solidFill>
                <a:latin typeface="Arial"/>
                <a:ea typeface="DejaVu Sans"/>
              </a:rPr>
              <a:t>OBJ07-J</a:t>
            </a:r>
            <a:br/>
            <a:r>
              <a:rPr b="0" lang="en-US" sz="1800" spc="-1" strike="noStrike" u="sng">
                <a:solidFill>
                  <a:srgbClr val="0563c1"/>
                </a:solidFill>
                <a:uFillTx/>
                <a:latin typeface="Arial"/>
                <a:ea typeface="DejaVu Sans"/>
              </a:rPr>
              <a:t>https://wiki.sei.cmu.edu/confluence/display/java/OBJ07-J.+Sensitive+classes+must+not+let+themselves+be+copied</a:t>
            </a:r>
            <a:br/>
            <a:endParaRPr b="0" lang="en-US" sz="1800" spc="-1" strike="noStrike">
              <a:latin typeface="Arial"/>
            </a:endParaRPr>
          </a:p>
          <a:p>
            <a:pPr>
              <a:lnSpc>
                <a:spcPct val="100000"/>
              </a:lnSpc>
            </a:pPr>
            <a:r>
              <a:rPr b="1" lang="en-US" sz="1800" spc="-1" strike="noStrike">
                <a:solidFill>
                  <a:srgbClr val="000000"/>
                </a:solidFill>
                <a:latin typeface="Arial"/>
                <a:ea typeface="DejaVu Sans"/>
              </a:rPr>
              <a:t>WHAT</a:t>
            </a:r>
            <a:r>
              <a:rPr b="0" lang="en-US" sz="1800" spc="-1" strike="noStrike">
                <a:solidFill>
                  <a:srgbClr val="000000"/>
                </a:solidFill>
                <a:latin typeface="Arial"/>
                <a:ea typeface="DejaVu Sans"/>
              </a:rPr>
              <a:t>: Classes containing private, confidential, or sensitive data should not be allowed to be copied. Simply not defining copy mechanisms, is insufficient to prevent copying.</a:t>
            </a:r>
            <a:br/>
            <a:br/>
            <a:r>
              <a:rPr b="1" lang="en-US" sz="1800" spc="-1" strike="noStrike">
                <a:solidFill>
                  <a:srgbClr val="222222"/>
                </a:solidFill>
                <a:latin typeface="Arial"/>
                <a:ea typeface="DejaVu Sans"/>
              </a:rPr>
              <a:t>WHY</a:t>
            </a:r>
            <a:r>
              <a:rPr b="0" lang="en-US" sz="1800" spc="-1" strike="noStrike">
                <a:solidFill>
                  <a:srgbClr val="222222"/>
                </a:solidFill>
                <a:latin typeface="Arial"/>
                <a:ea typeface="DejaVu Sans"/>
              </a:rPr>
              <a:t>: Java's object cloning mechanism allows an attacker to manufacture new instances of a class by copying the memory images of existing objects rather than by executing the class's constructor. This is not the way the objects are normally created. An attacker can misuse the clone feature to manufacture multiple instances of a class and violate the invariants of critical data.</a:t>
            </a:r>
            <a:br/>
            <a:br/>
            <a:r>
              <a:rPr b="1" lang="en-US" sz="1800" spc="-1" strike="noStrike">
                <a:solidFill>
                  <a:srgbClr val="222222"/>
                </a:solidFill>
                <a:latin typeface="Arial"/>
                <a:ea typeface="DejaVu Sans"/>
              </a:rPr>
              <a:t>HOW</a:t>
            </a:r>
            <a:r>
              <a:rPr b="0" lang="en-US" sz="1800" spc="-1" strike="noStrike">
                <a:solidFill>
                  <a:srgbClr val="222222"/>
                </a:solidFill>
                <a:latin typeface="Arial"/>
                <a:ea typeface="DejaVu Sans"/>
              </a:rPr>
              <a:t>: The easiest way to prevent malicious subclasses is to declare class containing sensitive information as </a:t>
            </a:r>
            <a:r>
              <a:rPr b="0" lang="en-US" sz="1800" spc="-1" strike="noStrike" u="sng">
                <a:solidFill>
                  <a:srgbClr val="222222"/>
                </a:solidFill>
                <a:highlight>
                  <a:srgbClr val="ffff00"/>
                </a:highlight>
                <a:uFillTx/>
                <a:latin typeface="Arial"/>
                <a:ea typeface="DejaVu Sans"/>
              </a:rPr>
              <a:t>final</a:t>
            </a:r>
            <a:r>
              <a:rPr b="0" lang="en-US" sz="1800" spc="-1" strike="noStrike">
                <a:solidFill>
                  <a:srgbClr val="222222"/>
                </a:solidFill>
                <a:highlight>
                  <a:srgbClr val="ffff00"/>
                </a:highlight>
                <a:latin typeface="Arial"/>
                <a:ea typeface="DejaVu Sans"/>
              </a:rPr>
              <a:t>. Since all the classes inherit clone() from superclass Object the method clone() should be implemented in a way that it throws exception  </a:t>
            </a:r>
            <a:r>
              <a:rPr b="0" lang="en-US" sz="1800" spc="-1" strike="noStrike" u="sng">
                <a:solidFill>
                  <a:srgbClr val="222222"/>
                </a:solidFill>
                <a:highlight>
                  <a:srgbClr val="ffff00"/>
                </a:highlight>
                <a:uFillTx/>
                <a:latin typeface="Arial"/>
                <a:ea typeface="DejaVu Sans"/>
              </a:rPr>
              <a:t>CloneNotSupportedException</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6f8fc"/>
            </a:gs>
            <a:gs pos="100000">
              <a:srgbClr val="abc0e4"/>
            </a:gs>
          </a:gsLst>
          <a:lin ang="5400000"/>
        </a:gradFill>
      </p:bgPr>
    </p:bg>
    <p:spTree>
      <p:nvGrpSpPr>
        <p:cNvPr id="1" name=""/>
        <p:cNvGrpSpPr/>
        <p:nvPr/>
      </p:nvGrpSpPr>
      <p:grpSpPr>
        <a:xfrm>
          <a:off x="0" y="0"/>
          <a:ext cx="0" cy="0"/>
          <a:chOff x="0" y="0"/>
          <a:chExt cx="0" cy="0"/>
        </a:xfrm>
      </p:grpSpPr>
      <p:sp>
        <p:nvSpPr>
          <p:cNvPr id="227" name="CustomShape 1"/>
          <p:cNvSpPr/>
          <p:nvPr/>
        </p:nvSpPr>
        <p:spPr>
          <a:xfrm>
            <a:off x="-87120" y="415440"/>
            <a:ext cx="10514880" cy="71388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1" lang="en-US" sz="5400" spc="-1" strike="noStrike">
                <a:solidFill>
                  <a:srgbClr val="222222"/>
                </a:solidFill>
                <a:latin typeface="Arial"/>
                <a:ea typeface="DejaVu Sans"/>
              </a:rPr>
              <a:t>OBJ07-J</a:t>
            </a:r>
            <a:endParaRPr b="0" lang="en-US" sz="5400" spc="-1" strike="noStrike">
              <a:latin typeface="Arial"/>
            </a:endParaRPr>
          </a:p>
        </p:txBody>
      </p:sp>
      <p:sp>
        <p:nvSpPr>
          <p:cNvPr id="228" name="CustomShape 2"/>
          <p:cNvSpPr/>
          <p:nvPr/>
        </p:nvSpPr>
        <p:spPr>
          <a:xfrm>
            <a:off x="6638400" y="1129680"/>
            <a:ext cx="223668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Compliant</a:t>
            </a:r>
            <a:endParaRPr b="0" lang="en-US" sz="1800" spc="-1" strike="noStrike">
              <a:latin typeface="Arial"/>
            </a:endParaRPr>
          </a:p>
        </p:txBody>
      </p:sp>
      <p:sp>
        <p:nvSpPr>
          <p:cNvPr id="229" name="CustomShape 3"/>
          <p:cNvSpPr/>
          <p:nvPr/>
        </p:nvSpPr>
        <p:spPr>
          <a:xfrm>
            <a:off x="130680" y="1129680"/>
            <a:ext cx="223668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Noncompliant</a:t>
            </a:r>
            <a:endParaRPr b="0" lang="en-US" sz="1800" spc="-1" strike="noStrike">
              <a:latin typeface="Arial"/>
            </a:endParaRPr>
          </a:p>
        </p:txBody>
      </p:sp>
      <p:pic>
        <p:nvPicPr>
          <p:cNvPr id="230" name="Picture 3" descr=""/>
          <p:cNvPicPr/>
          <p:nvPr/>
        </p:nvPicPr>
        <p:blipFill>
          <a:blip r:embed="rId1"/>
          <a:stretch/>
        </p:blipFill>
        <p:spPr>
          <a:xfrm>
            <a:off x="130680" y="1690200"/>
            <a:ext cx="6229080" cy="5028840"/>
          </a:xfrm>
          <a:prstGeom prst="rect">
            <a:avLst/>
          </a:prstGeom>
          <a:ln>
            <a:noFill/>
          </a:ln>
        </p:spPr>
      </p:pic>
      <p:pic>
        <p:nvPicPr>
          <p:cNvPr id="231" name="Picture 5" descr=""/>
          <p:cNvPicPr/>
          <p:nvPr/>
        </p:nvPicPr>
        <p:blipFill>
          <a:blip r:embed="rId2"/>
          <a:stretch/>
        </p:blipFill>
        <p:spPr>
          <a:xfrm>
            <a:off x="6638400" y="1690200"/>
            <a:ext cx="4376880" cy="1334160"/>
          </a:xfrm>
          <a:prstGeom prst="rect">
            <a:avLst/>
          </a:prstGeom>
          <a:ln>
            <a:noFill/>
          </a:ln>
        </p:spPr>
      </p:pic>
      <p:pic>
        <p:nvPicPr>
          <p:cNvPr id="232" name="Picture 9" descr=""/>
          <p:cNvPicPr/>
          <p:nvPr/>
        </p:nvPicPr>
        <p:blipFill>
          <a:blip r:embed="rId3"/>
          <a:stretch/>
        </p:blipFill>
        <p:spPr>
          <a:xfrm>
            <a:off x="6638400" y="3429000"/>
            <a:ext cx="5340960" cy="1534680"/>
          </a:xfrm>
          <a:prstGeom prst="rect">
            <a:avLst/>
          </a:prstGeom>
          <a:ln>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6f8fc"/>
            </a:gs>
            <a:gs pos="100000">
              <a:srgbClr val="abc0e4"/>
            </a:gs>
          </a:gsLst>
          <a:lin ang="5400000"/>
        </a:gradFill>
      </p:bgPr>
    </p:bg>
    <p:spTree>
      <p:nvGrpSpPr>
        <p:cNvPr id="1" name=""/>
        <p:cNvGrpSpPr/>
        <p:nvPr/>
      </p:nvGrpSpPr>
      <p:grpSpPr>
        <a:xfrm>
          <a:off x="0" y="0"/>
          <a:ext cx="0" cy="0"/>
          <a:chOff x="0" y="0"/>
          <a:chExt cx="0" cy="0"/>
        </a:xfrm>
      </p:grpSpPr>
      <p:sp>
        <p:nvSpPr>
          <p:cNvPr id="233" name="CustomShape 1"/>
          <p:cNvSpPr/>
          <p:nvPr/>
        </p:nvSpPr>
        <p:spPr>
          <a:xfrm>
            <a:off x="889200" y="446400"/>
            <a:ext cx="10514880" cy="87840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1" lang="en-US" sz="5400" spc="-1" strike="noStrike">
                <a:solidFill>
                  <a:srgbClr val="222222"/>
                </a:solidFill>
                <a:latin typeface="Arial"/>
                <a:ea typeface="DejaVu Sans"/>
              </a:rPr>
              <a:t>OBJ08-J</a:t>
            </a:r>
            <a:endParaRPr b="0" lang="en-US" sz="5400" spc="-1" strike="noStrike">
              <a:latin typeface="Arial"/>
            </a:endParaRPr>
          </a:p>
        </p:txBody>
      </p:sp>
      <p:sp>
        <p:nvSpPr>
          <p:cNvPr id="234" name="CustomShape 2"/>
          <p:cNvSpPr/>
          <p:nvPr/>
        </p:nvSpPr>
        <p:spPr>
          <a:xfrm>
            <a:off x="160920" y="1464840"/>
            <a:ext cx="11971440" cy="494676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1" lang="en-US" sz="1800" spc="-1" strike="noStrike">
                <a:solidFill>
                  <a:srgbClr val="222222"/>
                </a:solidFill>
                <a:latin typeface="Arial"/>
                <a:ea typeface="DejaVu Sans"/>
              </a:rPr>
              <a:t>OBJ08-J</a:t>
            </a:r>
            <a:br/>
            <a:r>
              <a:rPr b="0" lang="en-US" sz="1800" spc="-1" strike="noStrike" u="sng">
                <a:solidFill>
                  <a:srgbClr val="0563c1"/>
                </a:solidFill>
                <a:uFillTx/>
                <a:latin typeface="Arial"/>
                <a:ea typeface="DejaVu Sans"/>
                <a:hlinkClick r:id="rId1"/>
              </a:rPr>
              <a:t>https://wiki.sei.cmu.edu/confluence/display/java/OBJ08-J</a:t>
            </a:r>
            <a:r>
              <a:rPr b="0" lang="en-US" sz="1800" spc="-1" strike="noStrike" u="sng">
                <a:solidFill>
                  <a:srgbClr val="0563c1"/>
                </a:solidFill>
                <a:uFillTx/>
                <a:latin typeface="Arial"/>
                <a:ea typeface="DejaVu Sans"/>
              </a:rPr>
              <a:t>.+ Do+not+expose+private+members+of+an+outer + class+from+within+a+nested+class</a:t>
            </a:r>
            <a:br/>
            <a:endParaRPr b="0" lang="en-US" sz="1800" spc="-1" strike="noStrike">
              <a:latin typeface="Arial"/>
            </a:endParaRPr>
          </a:p>
          <a:p>
            <a:pPr>
              <a:lnSpc>
                <a:spcPct val="100000"/>
              </a:lnSpc>
            </a:pPr>
            <a:r>
              <a:rPr b="1" lang="en-US" sz="1800" spc="-1" strike="noStrike">
                <a:solidFill>
                  <a:srgbClr val="000000"/>
                </a:solidFill>
                <a:latin typeface="Arial"/>
                <a:ea typeface="DejaVu Sans"/>
              </a:rPr>
              <a:t>WHAT</a:t>
            </a:r>
            <a:r>
              <a:rPr b="0" lang="en-US" sz="1800" spc="-1" strike="noStrike">
                <a:solidFill>
                  <a:srgbClr val="000000"/>
                </a:solidFill>
                <a:latin typeface="Arial"/>
                <a:ea typeface="DejaVu Sans"/>
              </a:rPr>
              <a:t>: Nested class must not expose the private members of the outer class to external classes or packages.</a:t>
            </a:r>
            <a:br/>
            <a:br/>
            <a:r>
              <a:rPr b="1" lang="en-US" sz="1800" spc="-1" strike="noStrike">
                <a:solidFill>
                  <a:srgbClr val="222222"/>
                </a:solidFill>
                <a:latin typeface="Arial"/>
                <a:ea typeface="DejaVu Sans"/>
              </a:rPr>
              <a:t>WHY</a:t>
            </a:r>
            <a:r>
              <a:rPr b="0" lang="en-US" sz="1800" spc="-1" strike="noStrike">
                <a:solidFill>
                  <a:srgbClr val="222222"/>
                </a:solidFill>
                <a:latin typeface="Arial"/>
                <a:ea typeface="DejaVu Sans"/>
              </a:rPr>
              <a:t>: A nested class is any class whose declaration occurs within the body of another class or interface. The use of a nested class is error prone unless the semantics are well understood. A common notion is that only the nested class may access the contents of the outer class. Not only does the nested class have access to the private fields of the outer class, but the same fields can be accessed by any other class within the package when the nested class is declared public or if it contains public methods or constructors.</a:t>
            </a:r>
            <a:br/>
            <a:br/>
            <a:r>
              <a:rPr b="1" lang="en-US" sz="1800" spc="-1" strike="noStrike">
                <a:solidFill>
                  <a:srgbClr val="222222"/>
                </a:solidFill>
                <a:latin typeface="Arial"/>
                <a:ea typeface="DejaVu Sans"/>
              </a:rPr>
              <a:t>HOW</a:t>
            </a:r>
            <a:r>
              <a:rPr b="0" lang="en-US" sz="1800" spc="-1" strike="noStrike">
                <a:solidFill>
                  <a:srgbClr val="222222"/>
                </a:solidFill>
                <a:latin typeface="Arial"/>
                <a:ea typeface="DejaVu Sans"/>
              </a:rPr>
              <a:t>: Use the </a:t>
            </a:r>
            <a:r>
              <a:rPr b="0" lang="en-US" sz="1800" spc="-1" strike="noStrike" u="sng">
                <a:solidFill>
                  <a:srgbClr val="222222"/>
                </a:solidFill>
                <a:highlight>
                  <a:srgbClr val="ffff00"/>
                </a:highlight>
                <a:uFillTx/>
                <a:latin typeface="Arial"/>
                <a:ea typeface="DejaVu Sans"/>
              </a:rPr>
              <a:t>private</a:t>
            </a:r>
            <a:r>
              <a:rPr b="0" lang="en-US" sz="1800" spc="-1" strike="noStrike">
                <a:solidFill>
                  <a:srgbClr val="222222"/>
                </a:solidFill>
                <a:highlight>
                  <a:srgbClr val="ffff00"/>
                </a:highlight>
                <a:latin typeface="Arial"/>
                <a:ea typeface="DejaVu Sans"/>
              </a:rPr>
              <a:t> access specifier to hide the inner class and all contained methods and constructors.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6f8fc"/>
            </a:gs>
            <a:gs pos="100000">
              <a:srgbClr val="abc0e4"/>
            </a:gs>
          </a:gsLst>
          <a:lin ang="5400000"/>
        </a:gradFill>
      </p:bgPr>
    </p:bg>
    <p:spTree>
      <p:nvGrpSpPr>
        <p:cNvPr id="1" name=""/>
        <p:cNvGrpSpPr/>
        <p:nvPr/>
      </p:nvGrpSpPr>
      <p:grpSpPr>
        <a:xfrm>
          <a:off x="0" y="0"/>
          <a:ext cx="0" cy="0"/>
          <a:chOff x="0" y="0"/>
          <a:chExt cx="0" cy="0"/>
        </a:xfrm>
      </p:grpSpPr>
      <p:sp>
        <p:nvSpPr>
          <p:cNvPr id="157"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0" lang="en-US" sz="4400" spc="-1" strike="noStrike">
                <a:solidFill>
                  <a:srgbClr val="000000"/>
                </a:solidFill>
                <a:latin typeface="Calibri Light"/>
                <a:ea typeface="DejaVu Sans"/>
              </a:rPr>
              <a:t>IDS</a:t>
            </a:r>
            <a:endParaRPr b="0" lang="en-US" sz="4400" spc="-1" strike="noStrike">
              <a:latin typeface="Arial"/>
            </a:endParaRPr>
          </a:p>
        </p:txBody>
      </p:sp>
      <p:graphicFrame>
        <p:nvGraphicFramePr>
          <p:cNvPr id="158" name="Table 2"/>
          <p:cNvGraphicFramePr/>
          <p:nvPr/>
        </p:nvGraphicFramePr>
        <p:xfrm>
          <a:off x="6013440" y="1825560"/>
          <a:ext cx="5181120" cy="4199040"/>
        </p:xfrm>
        <a:graphic>
          <a:graphicData uri="http://schemas.openxmlformats.org/drawingml/2006/table">
            <a:tbl>
              <a:tblPr/>
              <a:tblGrid>
                <a:gridCol w="5181480"/>
              </a:tblGrid>
              <a:tr h="4199400">
                <a:tc>
                  <a:txBody>
                    <a:bodyPr lIns="52200">
                      <a:noAutofit/>
                    </a:bodyPr>
                    <a:p>
                      <a:pPr>
                        <a:lnSpc>
                          <a:spcPct val="100000"/>
                        </a:lnSpc>
                      </a:pPr>
                      <a:r>
                        <a:rPr b="0" lang="en-US" sz="1050" spc="-1" strike="noStrike">
                          <a:solidFill>
                            <a:srgbClr val="000000"/>
                          </a:solidFill>
                          <a:latin typeface="Consolas"/>
                          <a:ea typeface="DejaVu Sans"/>
                        </a:rPr>
                        <a:t>import java.text.Normalizer;</a:t>
                      </a:r>
                      <a:endParaRPr b="0" lang="en-US" sz="1050" spc="-1" strike="noStrike">
                        <a:latin typeface="Arial"/>
                      </a:endParaRPr>
                    </a:p>
                    <a:p>
                      <a:pPr>
                        <a:lnSpc>
                          <a:spcPct val="100000"/>
                        </a:lnSpc>
                      </a:pPr>
                      <a:r>
                        <a:rPr b="0" lang="en-US" sz="1050" spc="-1" strike="noStrike">
                          <a:solidFill>
                            <a:srgbClr val="000000"/>
                          </a:solidFill>
                          <a:latin typeface="Consolas"/>
                          <a:ea typeface="DejaVu Sans"/>
                        </a:rPr>
                        <a:t>import java.text.Normalizer.Form;</a:t>
                      </a:r>
                      <a:endParaRPr b="0" lang="en-US" sz="1050" spc="-1" strike="noStrike">
                        <a:latin typeface="Arial"/>
                      </a:endParaRPr>
                    </a:p>
                    <a:p>
                      <a:pPr>
                        <a:lnSpc>
                          <a:spcPct val="100000"/>
                        </a:lnSpc>
                      </a:pPr>
                      <a:r>
                        <a:rPr b="0" lang="en-US" sz="1050" spc="-1" strike="noStrike">
                          <a:solidFill>
                            <a:srgbClr val="000000"/>
                          </a:solidFill>
                          <a:latin typeface="Consolas"/>
                          <a:ea typeface="DejaVu Sans"/>
                        </a:rPr>
                        <a:t>import java.util.regex.Matcher;</a:t>
                      </a:r>
                      <a:endParaRPr b="0" lang="en-US" sz="1050" spc="-1" strike="noStrike">
                        <a:latin typeface="Arial"/>
                      </a:endParaRPr>
                    </a:p>
                    <a:p>
                      <a:pPr>
                        <a:lnSpc>
                          <a:spcPct val="100000"/>
                        </a:lnSpc>
                      </a:pPr>
                      <a:r>
                        <a:rPr b="0" lang="en-US" sz="1050" spc="-1" strike="noStrike">
                          <a:solidFill>
                            <a:srgbClr val="000000"/>
                          </a:solidFill>
                          <a:latin typeface="Consolas"/>
                          <a:ea typeface="DejaVu Sans"/>
                        </a:rPr>
                        <a:t>import java.util.regex.Pattern;</a:t>
                      </a:r>
                      <a:endParaRPr b="0" lang="en-US" sz="1050" spc="-1" strike="noStrike">
                        <a:latin typeface="Arial"/>
                      </a:endParaRPr>
                    </a:p>
                    <a:p>
                      <a:pPr>
                        <a:lnSpc>
                          <a:spcPct val="100000"/>
                        </a:lnSpc>
                      </a:pPr>
                      <a:r>
                        <a:rPr b="0" lang="en-US" sz="1050" spc="-1" strike="noStrike">
                          <a:solidFill>
                            <a:srgbClr val="000000"/>
                          </a:solidFill>
                          <a:latin typeface="Consolas"/>
                          <a:ea typeface="DejaVu Sans"/>
                        </a:rPr>
                        <a:t> </a:t>
                      </a:r>
                      <a:endParaRPr b="0" lang="en-US" sz="1050" spc="-1" strike="noStrike">
                        <a:latin typeface="Arial"/>
                      </a:endParaRPr>
                    </a:p>
                    <a:p>
                      <a:pPr>
                        <a:lnSpc>
                          <a:spcPct val="100000"/>
                        </a:lnSpc>
                      </a:pPr>
                      <a:r>
                        <a:rPr b="0" lang="en-US" sz="1050" spc="-1" strike="noStrike">
                          <a:solidFill>
                            <a:srgbClr val="000000"/>
                          </a:solidFill>
                          <a:latin typeface="Consolas"/>
                          <a:ea typeface="DejaVu Sans"/>
                        </a:rPr>
                        <a:t>public class TagFilter {</a:t>
                      </a:r>
                      <a:endParaRPr b="0" lang="en-US" sz="1050" spc="-1" strike="noStrike">
                        <a:latin typeface="Arial"/>
                      </a:endParaRPr>
                    </a:p>
                    <a:p>
                      <a:pPr>
                        <a:lnSpc>
                          <a:spcPct val="100000"/>
                        </a:lnSpc>
                      </a:pPr>
                      <a:r>
                        <a:rPr b="0" lang="en-US" sz="1050" spc="-1" strike="noStrike">
                          <a:solidFill>
                            <a:srgbClr val="000000"/>
                          </a:solidFill>
                          <a:latin typeface="Consolas"/>
                          <a:ea typeface="DejaVu Sans"/>
                        </a:rPr>
                        <a:t>  </a:t>
                      </a:r>
                      <a:endParaRPr b="0" lang="en-US" sz="1050" spc="-1" strike="noStrike">
                        <a:latin typeface="Arial"/>
                      </a:endParaRPr>
                    </a:p>
                    <a:p>
                      <a:pPr>
                        <a:lnSpc>
                          <a:spcPct val="100000"/>
                        </a:lnSpc>
                      </a:pPr>
                      <a:r>
                        <a:rPr b="0" lang="en-US" sz="1050" spc="-1" strike="noStrike">
                          <a:solidFill>
                            <a:srgbClr val="000000"/>
                          </a:solidFill>
                          <a:latin typeface="Consolas"/>
                          <a:ea typeface="DejaVu Sans"/>
                        </a:rPr>
                        <a:t>  </a:t>
                      </a:r>
                      <a:r>
                        <a:rPr b="0" lang="en-US" sz="1050" spc="-1" strike="noStrike">
                          <a:solidFill>
                            <a:srgbClr val="000000"/>
                          </a:solidFill>
                          <a:latin typeface="Consolas"/>
                          <a:ea typeface="DejaVu Sans"/>
                        </a:rPr>
                        <a:t>public static String filterString(String str) {</a:t>
                      </a:r>
                      <a:endParaRPr b="0" lang="en-US" sz="1050" spc="-1" strike="noStrike">
                        <a:latin typeface="Arial"/>
                      </a:endParaRPr>
                    </a:p>
                    <a:p>
                      <a:pPr>
                        <a:lnSpc>
                          <a:spcPct val="100000"/>
                        </a:lnSpc>
                      </a:pPr>
                      <a:r>
                        <a:rPr b="0" lang="en-US" sz="1050" spc="-1" strike="noStrike">
                          <a:solidFill>
                            <a:srgbClr val="000000"/>
                          </a:solidFill>
                          <a:latin typeface="Consolas"/>
                          <a:ea typeface="DejaVu Sans"/>
                        </a:rPr>
                        <a:t>    </a:t>
                      </a:r>
                      <a:r>
                        <a:rPr b="0" lang="en-US" sz="1050" spc="-1" strike="noStrike">
                          <a:solidFill>
                            <a:srgbClr val="000000"/>
                          </a:solidFill>
                          <a:latin typeface="Consolas"/>
                          <a:ea typeface="DejaVu Sans"/>
                        </a:rPr>
                        <a:t>String s = Normalizer.normalize(str, Form.NFKC);</a:t>
                      </a:r>
                      <a:endParaRPr b="0" lang="en-US" sz="1050" spc="-1" strike="noStrike">
                        <a:latin typeface="Arial"/>
                      </a:endParaRPr>
                    </a:p>
                    <a:p>
                      <a:pPr>
                        <a:lnSpc>
                          <a:spcPct val="100000"/>
                        </a:lnSpc>
                      </a:pPr>
                      <a:r>
                        <a:rPr b="0" lang="en-US" sz="1050" spc="-1" strike="noStrike">
                          <a:solidFill>
                            <a:srgbClr val="000000"/>
                          </a:solidFill>
                          <a:latin typeface="Consolas"/>
                          <a:ea typeface="DejaVu Sans"/>
                        </a:rPr>
                        <a:t> </a:t>
                      </a:r>
                      <a:endParaRPr b="0" lang="en-US" sz="1050" spc="-1" strike="noStrike">
                        <a:latin typeface="Arial"/>
                      </a:endParaRPr>
                    </a:p>
                    <a:p>
                      <a:pPr>
                        <a:lnSpc>
                          <a:spcPct val="100000"/>
                        </a:lnSpc>
                      </a:pPr>
                      <a:r>
                        <a:rPr b="0" lang="en-US" sz="1050" spc="-1" strike="noStrike">
                          <a:solidFill>
                            <a:srgbClr val="000000"/>
                          </a:solidFill>
                          <a:latin typeface="Consolas"/>
                          <a:ea typeface="DejaVu Sans"/>
                        </a:rPr>
                        <a:t>    </a:t>
                      </a:r>
                      <a:r>
                        <a:rPr b="0" lang="en-US" sz="1050" spc="-1" strike="noStrike">
                          <a:solidFill>
                            <a:srgbClr val="000000"/>
                          </a:solidFill>
                          <a:latin typeface="Consolas"/>
                          <a:ea typeface="DejaVu Sans"/>
                        </a:rPr>
                        <a:t>// Replaces all noncharacter code points with Unicode U+FFFD</a:t>
                      </a:r>
                      <a:endParaRPr b="0" lang="en-US" sz="1050" spc="-1" strike="noStrike">
                        <a:latin typeface="Arial"/>
                      </a:endParaRPr>
                    </a:p>
                    <a:p>
                      <a:pPr>
                        <a:lnSpc>
                          <a:spcPct val="100000"/>
                        </a:lnSpc>
                      </a:pPr>
                      <a:r>
                        <a:rPr b="0" lang="en-US" sz="1050" spc="-1" strike="noStrike">
                          <a:solidFill>
                            <a:srgbClr val="000000"/>
                          </a:solidFill>
                          <a:latin typeface="Consolas"/>
                          <a:ea typeface="DejaVu Sans"/>
                        </a:rPr>
                        <a:t>    </a:t>
                      </a:r>
                      <a:r>
                        <a:rPr b="0" lang="en-US" sz="1050" spc="-1" strike="noStrike">
                          <a:solidFill>
                            <a:srgbClr val="000000"/>
                          </a:solidFill>
                          <a:highlight>
                            <a:srgbClr val="00ff00"/>
                          </a:highlight>
                          <a:latin typeface="Consolas"/>
                          <a:ea typeface="DejaVu Sans"/>
                        </a:rPr>
                        <a:t>s = s.replaceAll("[\\p{Cn}]", "\uFFFD");</a:t>
                      </a:r>
                      <a:endParaRPr b="0" lang="en-US" sz="1050" spc="-1" strike="noStrike">
                        <a:latin typeface="Arial"/>
                      </a:endParaRPr>
                    </a:p>
                    <a:p>
                      <a:pPr>
                        <a:lnSpc>
                          <a:spcPct val="100000"/>
                        </a:lnSpc>
                      </a:pPr>
                      <a:r>
                        <a:rPr b="0" lang="en-US" sz="1050" spc="-1" strike="noStrike">
                          <a:solidFill>
                            <a:srgbClr val="000000"/>
                          </a:solidFill>
                          <a:highlight>
                            <a:srgbClr val="00ff00"/>
                          </a:highlight>
                          <a:latin typeface="Consolas"/>
                          <a:ea typeface="DejaVu Sans"/>
                        </a:rPr>
                        <a:t> </a:t>
                      </a:r>
                      <a:endParaRPr b="0" lang="en-US" sz="1050" spc="-1" strike="noStrike">
                        <a:latin typeface="Arial"/>
                      </a:endParaRPr>
                    </a:p>
                    <a:p>
                      <a:pPr>
                        <a:lnSpc>
                          <a:spcPct val="100000"/>
                        </a:lnSpc>
                      </a:pPr>
                      <a:r>
                        <a:rPr b="0" lang="en-US" sz="1050" spc="-1" strike="noStrike">
                          <a:solidFill>
                            <a:srgbClr val="000000"/>
                          </a:solidFill>
                          <a:highlight>
                            <a:srgbClr val="00ff00"/>
                          </a:highlight>
                          <a:latin typeface="Consolas"/>
                          <a:ea typeface="DejaVu Sans"/>
                        </a:rPr>
                        <a:t>    </a:t>
                      </a:r>
                      <a:r>
                        <a:rPr b="0" lang="en-US" sz="1050" spc="-1" strike="noStrike">
                          <a:solidFill>
                            <a:srgbClr val="000000"/>
                          </a:solidFill>
                          <a:highlight>
                            <a:srgbClr val="00ff00"/>
                          </a:highlight>
                          <a:latin typeface="Consolas"/>
                          <a:ea typeface="DejaVu Sans"/>
                        </a:rPr>
                        <a:t>// Validate input</a:t>
                      </a:r>
                      <a:endParaRPr b="0" lang="en-US" sz="1050" spc="-1" strike="noStrike">
                        <a:latin typeface="Arial"/>
                      </a:endParaRPr>
                    </a:p>
                    <a:p>
                      <a:pPr>
                        <a:lnSpc>
                          <a:spcPct val="100000"/>
                        </a:lnSpc>
                      </a:pPr>
                      <a:r>
                        <a:rPr b="0" lang="en-US" sz="1050" spc="-1" strike="noStrike">
                          <a:solidFill>
                            <a:srgbClr val="000000"/>
                          </a:solidFill>
                          <a:highlight>
                            <a:srgbClr val="00ff00"/>
                          </a:highlight>
                          <a:latin typeface="Consolas"/>
                          <a:ea typeface="DejaVu Sans"/>
                        </a:rPr>
                        <a:t>    </a:t>
                      </a:r>
                      <a:r>
                        <a:rPr b="0" lang="en-US" sz="1050" spc="-1" strike="noStrike">
                          <a:solidFill>
                            <a:srgbClr val="000000"/>
                          </a:solidFill>
                          <a:highlight>
                            <a:srgbClr val="00ff00"/>
                          </a:highlight>
                          <a:latin typeface="Consolas"/>
                          <a:ea typeface="DejaVu Sans"/>
                        </a:rPr>
                        <a:t>Pattern pattern = Pattern.compile("&lt;script&gt;");</a:t>
                      </a:r>
                      <a:endParaRPr b="0" lang="en-US" sz="1050" spc="-1" strike="noStrike">
                        <a:latin typeface="Arial"/>
                      </a:endParaRPr>
                    </a:p>
                    <a:p>
                      <a:pPr>
                        <a:lnSpc>
                          <a:spcPct val="100000"/>
                        </a:lnSpc>
                      </a:pPr>
                      <a:r>
                        <a:rPr b="0" lang="en-US" sz="1050" spc="-1" strike="noStrike">
                          <a:solidFill>
                            <a:srgbClr val="000000"/>
                          </a:solidFill>
                          <a:highlight>
                            <a:srgbClr val="00ff00"/>
                          </a:highlight>
                          <a:latin typeface="Consolas"/>
                          <a:ea typeface="DejaVu Sans"/>
                        </a:rPr>
                        <a:t>    </a:t>
                      </a:r>
                      <a:r>
                        <a:rPr b="0" lang="en-US" sz="1050" spc="-1" strike="noStrike">
                          <a:solidFill>
                            <a:srgbClr val="000000"/>
                          </a:solidFill>
                          <a:highlight>
                            <a:srgbClr val="00ff00"/>
                          </a:highlight>
                          <a:latin typeface="Consolas"/>
                          <a:ea typeface="DejaVu Sans"/>
                        </a:rPr>
                        <a:t>Matcher matcher = pattern.matcher(s);</a:t>
                      </a:r>
                      <a:endParaRPr b="0" lang="en-US" sz="1050" spc="-1" strike="noStrike">
                        <a:latin typeface="Arial"/>
                      </a:endParaRPr>
                    </a:p>
                    <a:p>
                      <a:pPr>
                        <a:lnSpc>
                          <a:spcPct val="100000"/>
                        </a:lnSpc>
                      </a:pPr>
                      <a:r>
                        <a:rPr b="0" lang="en-US" sz="1050" spc="-1" strike="noStrike">
                          <a:solidFill>
                            <a:srgbClr val="000000"/>
                          </a:solidFill>
                          <a:highlight>
                            <a:srgbClr val="00ff00"/>
                          </a:highlight>
                          <a:latin typeface="Consolas"/>
                          <a:ea typeface="DejaVu Sans"/>
                        </a:rPr>
                        <a:t>    </a:t>
                      </a:r>
                      <a:r>
                        <a:rPr b="0" lang="en-US" sz="1050" spc="-1" strike="noStrike">
                          <a:solidFill>
                            <a:srgbClr val="000000"/>
                          </a:solidFill>
                          <a:highlight>
                            <a:srgbClr val="00ff00"/>
                          </a:highlight>
                          <a:latin typeface="Consolas"/>
                          <a:ea typeface="DejaVu Sans"/>
                        </a:rPr>
                        <a:t>if (matcher.find()) {</a:t>
                      </a:r>
                      <a:endParaRPr b="0" lang="en-US" sz="1050" spc="-1" strike="noStrike">
                        <a:latin typeface="Arial"/>
                      </a:endParaRPr>
                    </a:p>
                    <a:p>
                      <a:pPr>
                        <a:lnSpc>
                          <a:spcPct val="100000"/>
                        </a:lnSpc>
                      </a:pPr>
                      <a:r>
                        <a:rPr b="0" lang="en-US" sz="1050" spc="-1" strike="noStrike">
                          <a:solidFill>
                            <a:srgbClr val="000000"/>
                          </a:solidFill>
                          <a:highlight>
                            <a:srgbClr val="00ff00"/>
                          </a:highlight>
                          <a:latin typeface="Consolas"/>
                          <a:ea typeface="DejaVu Sans"/>
                        </a:rPr>
                        <a:t>      </a:t>
                      </a:r>
                      <a:r>
                        <a:rPr b="0" lang="en-US" sz="1050" spc="-1" strike="noStrike">
                          <a:solidFill>
                            <a:srgbClr val="000000"/>
                          </a:solidFill>
                          <a:highlight>
                            <a:srgbClr val="00ff00"/>
                          </a:highlight>
                          <a:latin typeface="Consolas"/>
                          <a:ea typeface="DejaVu Sans"/>
                        </a:rPr>
                        <a:t>throw new IllegalArgumentException("Invalid input");</a:t>
                      </a:r>
                      <a:endParaRPr b="0" lang="en-US" sz="1050" spc="-1" strike="noStrike">
                        <a:latin typeface="Arial"/>
                      </a:endParaRPr>
                    </a:p>
                    <a:p>
                      <a:pPr>
                        <a:lnSpc>
                          <a:spcPct val="100000"/>
                        </a:lnSpc>
                      </a:pPr>
                      <a:r>
                        <a:rPr b="0" lang="en-US" sz="1050" spc="-1" strike="noStrike">
                          <a:solidFill>
                            <a:srgbClr val="000000"/>
                          </a:solidFill>
                          <a:highlight>
                            <a:srgbClr val="00ff00"/>
                          </a:highlight>
                          <a:latin typeface="Consolas"/>
                          <a:ea typeface="DejaVu Sans"/>
                        </a:rPr>
                        <a:t>    </a:t>
                      </a:r>
                      <a:r>
                        <a:rPr b="0" lang="en-US" sz="1050" spc="-1" strike="noStrike">
                          <a:solidFill>
                            <a:srgbClr val="000000"/>
                          </a:solidFill>
                          <a:highlight>
                            <a:srgbClr val="00ff00"/>
                          </a:highlight>
                          <a:latin typeface="Consolas"/>
                          <a:ea typeface="DejaVu Sans"/>
                        </a:rPr>
                        <a:t>}</a:t>
                      </a:r>
                      <a:endParaRPr b="0" lang="en-US" sz="1050" spc="-1" strike="noStrike">
                        <a:latin typeface="Arial"/>
                      </a:endParaRPr>
                    </a:p>
                    <a:p>
                      <a:pPr>
                        <a:lnSpc>
                          <a:spcPct val="100000"/>
                        </a:lnSpc>
                      </a:pPr>
                      <a:r>
                        <a:rPr b="0" lang="en-US" sz="1050" spc="-1" strike="noStrike">
                          <a:solidFill>
                            <a:srgbClr val="000000"/>
                          </a:solidFill>
                          <a:highlight>
                            <a:srgbClr val="00ff00"/>
                          </a:highlight>
                          <a:latin typeface="Consolas"/>
                          <a:ea typeface="DejaVu Sans"/>
                        </a:rPr>
                        <a:t>    </a:t>
                      </a:r>
                      <a:r>
                        <a:rPr b="0" lang="en-US" sz="1050" spc="-1" strike="noStrike">
                          <a:solidFill>
                            <a:srgbClr val="000000"/>
                          </a:solidFill>
                          <a:highlight>
                            <a:srgbClr val="00ff00"/>
                          </a:highlight>
                          <a:latin typeface="Consolas"/>
                          <a:ea typeface="DejaVu Sans"/>
                        </a:rPr>
                        <a:t>return s;</a:t>
                      </a:r>
                      <a:endParaRPr b="0" lang="en-US" sz="1050" spc="-1" strike="noStrike">
                        <a:latin typeface="Arial"/>
                      </a:endParaRPr>
                    </a:p>
                    <a:p>
                      <a:pPr>
                        <a:lnSpc>
                          <a:spcPct val="100000"/>
                        </a:lnSpc>
                      </a:pPr>
                      <a:r>
                        <a:rPr b="0" lang="en-US" sz="1050" spc="-1" strike="noStrike">
                          <a:solidFill>
                            <a:srgbClr val="000000"/>
                          </a:solidFill>
                          <a:highlight>
                            <a:srgbClr val="00ff00"/>
                          </a:highlight>
                          <a:latin typeface="Consolas"/>
                          <a:ea typeface="DejaVu Sans"/>
                        </a:rPr>
                        <a:t>  </a:t>
                      </a:r>
                      <a:r>
                        <a:rPr b="0" lang="en-US" sz="1050" spc="-1" strike="noStrike">
                          <a:solidFill>
                            <a:srgbClr val="000000"/>
                          </a:solidFill>
                          <a:highlight>
                            <a:srgbClr val="00ff00"/>
                          </a:highlight>
                          <a:latin typeface="Consolas"/>
                          <a:ea typeface="DejaVu Sans"/>
                        </a:rPr>
                        <a:t>}</a:t>
                      </a:r>
                      <a:endParaRPr b="0" lang="en-US" sz="1050" spc="-1" strike="noStrike">
                        <a:latin typeface="Arial"/>
                      </a:endParaRPr>
                    </a:p>
                    <a:p>
                      <a:pPr>
                        <a:lnSpc>
                          <a:spcPct val="100000"/>
                        </a:lnSpc>
                      </a:pPr>
                      <a:r>
                        <a:rPr b="0" lang="en-US" sz="1050" spc="-1" strike="noStrike">
                          <a:solidFill>
                            <a:srgbClr val="000000"/>
                          </a:solidFill>
                          <a:highlight>
                            <a:srgbClr val="00ff00"/>
                          </a:highlight>
                          <a:latin typeface="Consolas"/>
                          <a:ea typeface="DejaVu Sans"/>
                        </a:rPr>
                        <a:t>  </a:t>
                      </a:r>
                      <a:r>
                        <a:rPr b="0" lang="en-US" sz="1050" spc="-1" strike="noStrike">
                          <a:solidFill>
                            <a:srgbClr val="000000"/>
                          </a:solidFill>
                          <a:highlight>
                            <a:srgbClr val="00ff00"/>
                          </a:highlight>
                          <a:latin typeface="Consolas"/>
                          <a:ea typeface="DejaVu Sans"/>
                        </a:rPr>
                        <a:t>public static void main(String[] args) {</a:t>
                      </a:r>
                      <a:endParaRPr b="0" lang="en-US" sz="1050" spc="-1" strike="noStrike">
                        <a:latin typeface="Arial"/>
                      </a:endParaRPr>
                    </a:p>
                    <a:p>
                      <a:pPr>
                        <a:lnSpc>
                          <a:spcPct val="100000"/>
                        </a:lnSpc>
                      </a:pPr>
                      <a:r>
                        <a:rPr b="0" lang="en-US" sz="1050" spc="-1" strike="noStrike">
                          <a:solidFill>
                            <a:srgbClr val="000000"/>
                          </a:solidFill>
                          <a:highlight>
                            <a:srgbClr val="00ff00"/>
                          </a:highlight>
                          <a:latin typeface="Consolas"/>
                          <a:ea typeface="DejaVu Sans"/>
                        </a:rPr>
                        <a:t>    </a:t>
                      </a:r>
                      <a:r>
                        <a:rPr b="0" lang="en-US" sz="1050" spc="-1" strike="noStrike">
                          <a:solidFill>
                            <a:srgbClr val="000000"/>
                          </a:solidFill>
                          <a:highlight>
                            <a:srgbClr val="00ff00"/>
                          </a:highlight>
                          <a:latin typeface="Consolas"/>
                          <a:ea typeface="DejaVu Sans"/>
                        </a:rPr>
                        <a:t>// "\uFDEF" is a non-character code point</a:t>
                      </a:r>
                      <a:endParaRPr b="0" lang="en-US" sz="1050" spc="-1" strike="noStrike">
                        <a:latin typeface="Arial"/>
                      </a:endParaRPr>
                    </a:p>
                    <a:p>
                      <a:pPr>
                        <a:lnSpc>
                          <a:spcPct val="100000"/>
                        </a:lnSpc>
                      </a:pPr>
                      <a:r>
                        <a:rPr b="0" lang="en-US" sz="1050" spc="-1" strike="noStrike">
                          <a:solidFill>
                            <a:srgbClr val="000000"/>
                          </a:solidFill>
                          <a:highlight>
                            <a:srgbClr val="00ff00"/>
                          </a:highlight>
                          <a:latin typeface="Consolas"/>
                          <a:ea typeface="DejaVu Sans"/>
                        </a:rPr>
                        <a:t>    </a:t>
                      </a:r>
                      <a:r>
                        <a:rPr b="0" lang="en-US" sz="1050" spc="-1" strike="noStrike">
                          <a:solidFill>
                            <a:srgbClr val="000000"/>
                          </a:solidFill>
                          <a:highlight>
                            <a:srgbClr val="00ff00"/>
                          </a:highlight>
                          <a:latin typeface="Consolas"/>
                          <a:ea typeface="DejaVu Sans"/>
                        </a:rPr>
                        <a:t>String maliciousInput = "&lt;scr" + "\uFDEF" + "ipt&gt;";</a:t>
                      </a:r>
                      <a:endParaRPr b="0" lang="en-US" sz="1050" spc="-1" strike="noStrike">
                        <a:latin typeface="Arial"/>
                      </a:endParaRPr>
                    </a:p>
                    <a:p>
                      <a:pPr>
                        <a:lnSpc>
                          <a:spcPct val="100000"/>
                        </a:lnSpc>
                      </a:pPr>
                      <a:r>
                        <a:rPr b="0" lang="en-US" sz="1050" spc="-1" strike="noStrike">
                          <a:solidFill>
                            <a:srgbClr val="000000"/>
                          </a:solidFill>
                          <a:highlight>
                            <a:srgbClr val="00ff00"/>
                          </a:highlight>
                          <a:latin typeface="Consolas"/>
                          <a:ea typeface="DejaVu Sans"/>
                        </a:rPr>
                        <a:t>    </a:t>
                      </a:r>
                      <a:r>
                        <a:rPr b="0" lang="en-US" sz="1050" spc="-1" strike="noStrike">
                          <a:solidFill>
                            <a:srgbClr val="000000"/>
                          </a:solidFill>
                          <a:highlight>
                            <a:srgbClr val="00ff00"/>
                          </a:highlight>
                          <a:latin typeface="Consolas"/>
                          <a:ea typeface="DejaVu Sans"/>
                        </a:rPr>
                        <a:t>String s = filterString(maliciousInput);</a:t>
                      </a:r>
                      <a:endParaRPr b="0" lang="en-US" sz="1050" spc="-1" strike="noStrike">
                        <a:latin typeface="Arial"/>
                      </a:endParaRPr>
                    </a:p>
                    <a:p>
                      <a:pPr>
                        <a:lnSpc>
                          <a:spcPct val="100000"/>
                        </a:lnSpc>
                      </a:pPr>
                      <a:r>
                        <a:rPr b="0" lang="en-US" sz="1050" spc="-1" strike="noStrike">
                          <a:solidFill>
                            <a:srgbClr val="000000"/>
                          </a:solidFill>
                          <a:highlight>
                            <a:srgbClr val="00ff00"/>
                          </a:highlight>
                          <a:latin typeface="Consolas"/>
                          <a:ea typeface="DejaVu Sans"/>
                        </a:rPr>
                        <a:t>    </a:t>
                      </a:r>
                      <a:r>
                        <a:rPr b="0" lang="en-US" sz="1050" spc="-1" strike="noStrike">
                          <a:solidFill>
                            <a:srgbClr val="000000"/>
                          </a:solidFill>
                          <a:highlight>
                            <a:srgbClr val="00ff00"/>
                          </a:highlight>
                          <a:latin typeface="Consolas"/>
                          <a:ea typeface="DejaVu Sans"/>
                        </a:rPr>
                        <a:t>// s = &lt;scr?ipt&gt;</a:t>
                      </a:r>
                      <a:endParaRPr b="0" lang="en-US" sz="1050" spc="-1" strike="noStrike">
                        <a:latin typeface="Arial"/>
                      </a:endParaRPr>
                    </a:p>
                    <a:p>
                      <a:pPr>
                        <a:lnSpc>
                          <a:spcPct val="100000"/>
                        </a:lnSpc>
                      </a:pPr>
                      <a:r>
                        <a:rPr b="0" lang="en-US" sz="1050" spc="-1" strike="noStrike">
                          <a:solidFill>
                            <a:srgbClr val="000000"/>
                          </a:solidFill>
                          <a:highlight>
                            <a:srgbClr val="00ff00"/>
                          </a:highlight>
                          <a:latin typeface="Consolas"/>
                          <a:ea typeface="DejaVu Sans"/>
                        </a:rPr>
                        <a:t>  </a:t>
                      </a:r>
                      <a:r>
                        <a:rPr b="0" lang="en-US" sz="1050" spc="-1" strike="noStrike">
                          <a:solidFill>
                            <a:srgbClr val="000000"/>
                          </a:solidFill>
                          <a:highlight>
                            <a:srgbClr val="00ff00"/>
                          </a:highlight>
                          <a:latin typeface="Consolas"/>
                          <a:ea typeface="DejaVu Sans"/>
                        </a:rPr>
                        <a:t>}</a:t>
                      </a:r>
                      <a:endParaRPr b="0" lang="en-US" sz="1050" spc="-1" strike="noStrike">
                        <a:latin typeface="Arial"/>
                      </a:endParaRPr>
                    </a:p>
                  </a:txBody>
                  <a:tcPr marL="52200" marR="91440">
                    <a:noFill/>
                  </a:tcPr>
                </a:tc>
              </a:tr>
            </a:tbl>
          </a:graphicData>
        </a:graphic>
      </p:graphicFrame>
      <p:graphicFrame>
        <p:nvGraphicFramePr>
          <p:cNvPr id="159" name="Table 3"/>
          <p:cNvGraphicFramePr/>
          <p:nvPr/>
        </p:nvGraphicFramePr>
        <p:xfrm>
          <a:off x="539640" y="1825560"/>
          <a:ext cx="5181120" cy="4098600"/>
        </p:xfrm>
        <a:graphic>
          <a:graphicData uri="http://schemas.openxmlformats.org/drawingml/2006/table">
            <a:tbl>
              <a:tblPr/>
              <a:tblGrid>
                <a:gridCol w="5181480"/>
              </a:tblGrid>
              <a:tr h="4098960">
                <a:tc>
                  <a:txBody>
                    <a:bodyPr lIns="52200">
                      <a:noAutofit/>
                    </a:bodyPr>
                    <a:p>
                      <a:pPr>
                        <a:lnSpc>
                          <a:spcPct val="100000"/>
                        </a:lnSpc>
                      </a:pPr>
                      <a:r>
                        <a:rPr b="0" lang="en-US" sz="1000" spc="-1" strike="noStrike">
                          <a:solidFill>
                            <a:srgbClr val="000000"/>
                          </a:solidFill>
                          <a:latin typeface="Consolas"/>
                          <a:ea typeface="DejaVu Sans"/>
                        </a:rPr>
                        <a:t>import java.text.Normalizer;</a:t>
                      </a:r>
                      <a:endParaRPr b="0" lang="en-US" sz="1000" spc="-1" strike="noStrike">
                        <a:latin typeface="Arial"/>
                      </a:endParaRPr>
                    </a:p>
                    <a:p>
                      <a:pPr>
                        <a:lnSpc>
                          <a:spcPct val="100000"/>
                        </a:lnSpc>
                      </a:pPr>
                      <a:r>
                        <a:rPr b="0" lang="en-US" sz="1000" spc="-1" strike="noStrike">
                          <a:solidFill>
                            <a:srgbClr val="000000"/>
                          </a:solidFill>
                          <a:latin typeface="Consolas"/>
                          <a:ea typeface="DejaVu Sans"/>
                        </a:rPr>
                        <a:t>import java.text.Normalizer.Form;</a:t>
                      </a:r>
                      <a:endParaRPr b="0" lang="en-US" sz="1000" spc="-1" strike="noStrike">
                        <a:latin typeface="Arial"/>
                      </a:endParaRPr>
                    </a:p>
                    <a:p>
                      <a:pPr>
                        <a:lnSpc>
                          <a:spcPct val="100000"/>
                        </a:lnSpc>
                      </a:pPr>
                      <a:r>
                        <a:rPr b="0" lang="en-US" sz="1000" spc="-1" strike="noStrike">
                          <a:solidFill>
                            <a:srgbClr val="000000"/>
                          </a:solidFill>
                          <a:latin typeface="Consolas"/>
                          <a:ea typeface="DejaVu Sans"/>
                        </a:rPr>
                        <a:t>import java.util.regex.Matcher;</a:t>
                      </a:r>
                      <a:endParaRPr b="0" lang="en-US" sz="1000" spc="-1" strike="noStrike">
                        <a:latin typeface="Arial"/>
                      </a:endParaRPr>
                    </a:p>
                    <a:p>
                      <a:pPr>
                        <a:lnSpc>
                          <a:spcPct val="100000"/>
                        </a:lnSpc>
                      </a:pPr>
                      <a:r>
                        <a:rPr b="0" lang="en-US" sz="1000" spc="-1" strike="noStrike">
                          <a:solidFill>
                            <a:srgbClr val="000000"/>
                          </a:solidFill>
                          <a:latin typeface="Consolas"/>
                          <a:ea typeface="DejaVu Sans"/>
                        </a:rPr>
                        <a:t>import java.util.regex.Pattern;</a:t>
                      </a:r>
                      <a:endParaRPr b="0" lang="en-US" sz="1000" spc="-1" strike="noStrike">
                        <a:latin typeface="Arial"/>
                      </a:endParaRPr>
                    </a:p>
                    <a:p>
                      <a:pPr>
                        <a:lnSpc>
                          <a:spcPct val="100000"/>
                        </a:lnSpc>
                      </a:pPr>
                      <a:r>
                        <a:rPr b="0" lang="en-US" sz="1000" spc="-1" strike="noStrike">
                          <a:solidFill>
                            <a:srgbClr val="000000"/>
                          </a:solidFill>
                          <a:latin typeface="Consolas"/>
                          <a:ea typeface="DejaVu Sans"/>
                        </a:rPr>
                        <a:t>  </a:t>
                      </a:r>
                      <a:endParaRPr b="0" lang="en-US" sz="1000" spc="-1" strike="noStrike">
                        <a:latin typeface="Arial"/>
                      </a:endParaRPr>
                    </a:p>
                    <a:p>
                      <a:pPr>
                        <a:lnSpc>
                          <a:spcPct val="100000"/>
                        </a:lnSpc>
                      </a:pPr>
                      <a:r>
                        <a:rPr b="0" lang="en-US" sz="1000" spc="-1" strike="noStrike">
                          <a:solidFill>
                            <a:srgbClr val="000000"/>
                          </a:solidFill>
                          <a:latin typeface="Consolas"/>
                          <a:ea typeface="DejaVu Sans"/>
                        </a:rPr>
                        <a:t>public class TagFilter {</a:t>
                      </a:r>
                      <a:endParaRPr b="0" lang="en-US" sz="1000" spc="-1" strike="noStrike">
                        <a:latin typeface="Arial"/>
                      </a:endParaRPr>
                    </a:p>
                    <a:p>
                      <a:pPr>
                        <a:lnSpc>
                          <a:spcPct val="100000"/>
                        </a:lnSpc>
                      </a:pPr>
                      <a:r>
                        <a:rPr b="0" lang="en-US" sz="1000" spc="-1" strike="noStrike">
                          <a:solidFill>
                            <a:srgbClr val="000000"/>
                          </a:solidFill>
                          <a:latin typeface="Consolas"/>
                          <a:ea typeface="DejaVu Sans"/>
                        </a:rPr>
                        <a:t>  </a:t>
                      </a:r>
                      <a:r>
                        <a:rPr b="0" lang="en-US" sz="1000" spc="-1" strike="noStrike">
                          <a:solidFill>
                            <a:srgbClr val="000000"/>
                          </a:solidFill>
                          <a:latin typeface="Consolas"/>
                          <a:ea typeface="DejaVu Sans"/>
                        </a:rPr>
                        <a:t>public static String filterString(String str) {</a:t>
                      </a:r>
                      <a:endParaRPr b="0" lang="en-US" sz="1000" spc="-1" strike="noStrike">
                        <a:latin typeface="Arial"/>
                      </a:endParaRPr>
                    </a:p>
                    <a:p>
                      <a:pPr>
                        <a:lnSpc>
                          <a:spcPct val="100000"/>
                        </a:lnSpc>
                      </a:pPr>
                      <a:r>
                        <a:rPr b="0" lang="en-US" sz="1000" spc="-1" strike="noStrike">
                          <a:solidFill>
                            <a:srgbClr val="000000"/>
                          </a:solidFill>
                          <a:latin typeface="Consolas"/>
                          <a:ea typeface="DejaVu Sans"/>
                        </a:rPr>
                        <a:t>    </a:t>
                      </a:r>
                      <a:r>
                        <a:rPr b="0" lang="en-US" sz="1000" spc="-1" strike="noStrike">
                          <a:solidFill>
                            <a:srgbClr val="000000"/>
                          </a:solidFill>
                          <a:latin typeface="Consolas"/>
                          <a:ea typeface="DejaVu Sans"/>
                        </a:rPr>
                        <a:t>String s = Normalizer.normalize(str, Form.NFKC);</a:t>
                      </a:r>
                      <a:endParaRPr b="0" lang="en-US" sz="1000" spc="-1" strike="noStrike">
                        <a:latin typeface="Arial"/>
                      </a:endParaRPr>
                    </a:p>
                    <a:p>
                      <a:pPr>
                        <a:lnSpc>
                          <a:spcPct val="100000"/>
                        </a:lnSpc>
                      </a:pPr>
                      <a:r>
                        <a:rPr b="0" lang="en-US" sz="1000" spc="-1" strike="noStrike">
                          <a:solidFill>
                            <a:srgbClr val="000000"/>
                          </a:solidFill>
                          <a:latin typeface="Consolas"/>
                          <a:ea typeface="DejaVu Sans"/>
                        </a:rPr>
                        <a:t> </a:t>
                      </a:r>
                      <a:endParaRPr b="0" lang="en-US" sz="1000" spc="-1" strike="noStrike">
                        <a:latin typeface="Arial"/>
                      </a:endParaRPr>
                    </a:p>
                    <a:p>
                      <a:pPr>
                        <a:lnSpc>
                          <a:spcPct val="100000"/>
                        </a:lnSpc>
                      </a:pPr>
                      <a:r>
                        <a:rPr b="0" lang="en-US" sz="1000" spc="-1" strike="noStrike">
                          <a:solidFill>
                            <a:srgbClr val="000000"/>
                          </a:solidFill>
                          <a:latin typeface="Consolas"/>
                          <a:ea typeface="DejaVu Sans"/>
                        </a:rPr>
                        <a:t>    </a:t>
                      </a:r>
                      <a:r>
                        <a:rPr b="0" lang="en-US" sz="1000" spc="-1" strike="noStrike">
                          <a:solidFill>
                            <a:srgbClr val="000000"/>
                          </a:solidFill>
                          <a:latin typeface="Consolas"/>
                          <a:ea typeface="DejaVu Sans"/>
                        </a:rPr>
                        <a:t>// Validate input</a:t>
                      </a:r>
                      <a:endParaRPr b="0" lang="en-US" sz="1000" spc="-1" strike="noStrike">
                        <a:latin typeface="Arial"/>
                      </a:endParaRPr>
                    </a:p>
                    <a:p>
                      <a:pPr>
                        <a:lnSpc>
                          <a:spcPct val="100000"/>
                        </a:lnSpc>
                      </a:pPr>
                      <a:r>
                        <a:rPr b="0" lang="en-US" sz="1000" spc="-1" strike="noStrike">
                          <a:solidFill>
                            <a:srgbClr val="000000"/>
                          </a:solidFill>
                          <a:latin typeface="Consolas"/>
                          <a:ea typeface="DejaVu Sans"/>
                        </a:rPr>
                        <a:t>    </a:t>
                      </a:r>
                      <a:r>
                        <a:rPr b="0" lang="en-US" sz="1000" spc="-1" strike="noStrike">
                          <a:solidFill>
                            <a:srgbClr val="000000"/>
                          </a:solidFill>
                          <a:latin typeface="Consolas"/>
                          <a:ea typeface="DejaVu Sans"/>
                        </a:rPr>
                        <a:t>Pattern pattern = Pattern.compile("&lt;script&gt;");</a:t>
                      </a:r>
                      <a:endParaRPr b="0" lang="en-US" sz="1000" spc="-1" strike="noStrike">
                        <a:latin typeface="Arial"/>
                      </a:endParaRPr>
                    </a:p>
                    <a:p>
                      <a:pPr>
                        <a:lnSpc>
                          <a:spcPct val="100000"/>
                        </a:lnSpc>
                      </a:pPr>
                      <a:r>
                        <a:rPr b="0" lang="en-US" sz="1000" spc="-1" strike="noStrike">
                          <a:solidFill>
                            <a:srgbClr val="000000"/>
                          </a:solidFill>
                          <a:latin typeface="Consolas"/>
                          <a:ea typeface="DejaVu Sans"/>
                        </a:rPr>
                        <a:t>    </a:t>
                      </a:r>
                      <a:r>
                        <a:rPr b="0" lang="en-US" sz="1000" spc="-1" strike="noStrike">
                          <a:solidFill>
                            <a:srgbClr val="000000"/>
                          </a:solidFill>
                          <a:latin typeface="Consolas"/>
                          <a:ea typeface="DejaVu Sans"/>
                        </a:rPr>
                        <a:t>Matcher matcher = pattern.matcher(s);</a:t>
                      </a:r>
                      <a:endParaRPr b="0" lang="en-US" sz="1000" spc="-1" strike="noStrike">
                        <a:latin typeface="Arial"/>
                      </a:endParaRPr>
                    </a:p>
                    <a:p>
                      <a:pPr>
                        <a:lnSpc>
                          <a:spcPct val="100000"/>
                        </a:lnSpc>
                      </a:pPr>
                      <a:r>
                        <a:rPr b="0" lang="en-US" sz="1000" spc="-1" strike="noStrike">
                          <a:solidFill>
                            <a:srgbClr val="000000"/>
                          </a:solidFill>
                          <a:latin typeface="Consolas"/>
                          <a:ea typeface="DejaVu Sans"/>
                        </a:rPr>
                        <a:t>    </a:t>
                      </a:r>
                      <a:r>
                        <a:rPr b="0" lang="en-US" sz="1000" spc="-1" strike="noStrike">
                          <a:solidFill>
                            <a:srgbClr val="000000"/>
                          </a:solidFill>
                          <a:latin typeface="Consolas"/>
                          <a:ea typeface="DejaVu Sans"/>
                        </a:rPr>
                        <a:t>if (matcher.find()) {</a:t>
                      </a:r>
                      <a:endParaRPr b="0" lang="en-US" sz="1000" spc="-1" strike="noStrike">
                        <a:latin typeface="Arial"/>
                      </a:endParaRPr>
                    </a:p>
                    <a:p>
                      <a:pPr>
                        <a:lnSpc>
                          <a:spcPct val="100000"/>
                        </a:lnSpc>
                      </a:pPr>
                      <a:r>
                        <a:rPr b="0" lang="en-US" sz="1000" spc="-1" strike="noStrike">
                          <a:solidFill>
                            <a:srgbClr val="000000"/>
                          </a:solidFill>
                          <a:latin typeface="Consolas"/>
                          <a:ea typeface="DejaVu Sans"/>
                        </a:rPr>
                        <a:t>      </a:t>
                      </a:r>
                      <a:r>
                        <a:rPr b="0" lang="en-US" sz="1000" spc="-1" strike="noStrike">
                          <a:solidFill>
                            <a:srgbClr val="000000"/>
                          </a:solidFill>
                          <a:latin typeface="Consolas"/>
                          <a:ea typeface="DejaVu Sans"/>
                        </a:rPr>
                        <a:t>throw new IllegalArgumentException("Invalid input");</a:t>
                      </a:r>
                      <a:endParaRPr b="0" lang="en-US" sz="1000" spc="-1" strike="noStrike">
                        <a:latin typeface="Arial"/>
                      </a:endParaRPr>
                    </a:p>
                    <a:p>
                      <a:pPr>
                        <a:lnSpc>
                          <a:spcPct val="100000"/>
                        </a:lnSpc>
                      </a:pPr>
                      <a:r>
                        <a:rPr b="0" lang="en-US" sz="1000" spc="-1" strike="noStrike">
                          <a:solidFill>
                            <a:srgbClr val="000000"/>
                          </a:solidFill>
                          <a:latin typeface="Consolas"/>
                          <a:ea typeface="DejaVu Sans"/>
                        </a:rPr>
                        <a:t>    </a:t>
                      </a:r>
                      <a:r>
                        <a:rPr b="0" lang="en-US" sz="1000" spc="-1" strike="noStrike">
                          <a:solidFill>
                            <a:srgbClr val="000000"/>
                          </a:solidFill>
                          <a:latin typeface="Consolas"/>
                          <a:ea typeface="DejaVu Sans"/>
                        </a:rPr>
                        <a:t>}</a:t>
                      </a:r>
                      <a:endParaRPr b="0" lang="en-US" sz="1000" spc="-1" strike="noStrike">
                        <a:latin typeface="Arial"/>
                      </a:endParaRPr>
                    </a:p>
                    <a:p>
                      <a:pPr>
                        <a:lnSpc>
                          <a:spcPct val="100000"/>
                        </a:lnSpc>
                      </a:pPr>
                      <a:r>
                        <a:rPr b="0" lang="en-US" sz="1000" spc="-1" strike="noStrike">
                          <a:solidFill>
                            <a:srgbClr val="000000"/>
                          </a:solidFill>
                          <a:latin typeface="Consolas"/>
                          <a:ea typeface="DejaVu Sans"/>
                        </a:rPr>
                        <a:t> </a:t>
                      </a:r>
                      <a:endParaRPr b="0" lang="en-US" sz="1000" spc="-1" strike="noStrike">
                        <a:latin typeface="Arial"/>
                      </a:endParaRPr>
                    </a:p>
                    <a:p>
                      <a:pPr>
                        <a:lnSpc>
                          <a:spcPct val="100000"/>
                        </a:lnSpc>
                      </a:pPr>
                      <a:r>
                        <a:rPr b="0" lang="en-US" sz="1000" spc="-1" strike="noStrike">
                          <a:solidFill>
                            <a:srgbClr val="000000"/>
                          </a:solidFill>
                          <a:highlight>
                            <a:srgbClr val="ff0000"/>
                          </a:highlight>
                          <a:latin typeface="Consolas"/>
                          <a:ea typeface="DejaVu Sans"/>
                        </a:rPr>
                        <a:t>    </a:t>
                      </a:r>
                      <a:r>
                        <a:rPr b="0" lang="en-US" sz="1000" spc="-1" strike="noStrike">
                          <a:solidFill>
                            <a:srgbClr val="000000"/>
                          </a:solidFill>
                          <a:highlight>
                            <a:srgbClr val="ff0000"/>
                          </a:highlight>
                          <a:latin typeface="Consolas"/>
                          <a:ea typeface="DejaVu Sans"/>
                        </a:rPr>
                        <a:t>// Deletes noncharacter code points</a:t>
                      </a:r>
                      <a:endParaRPr b="0" lang="en-US" sz="1000" spc="-1" strike="noStrike">
                        <a:latin typeface="Arial"/>
                      </a:endParaRPr>
                    </a:p>
                    <a:p>
                      <a:pPr>
                        <a:lnSpc>
                          <a:spcPct val="100000"/>
                        </a:lnSpc>
                      </a:pPr>
                      <a:r>
                        <a:rPr b="0" lang="en-US" sz="1000" spc="-1" strike="noStrike">
                          <a:solidFill>
                            <a:srgbClr val="000000"/>
                          </a:solidFill>
                          <a:highlight>
                            <a:srgbClr val="ff0000"/>
                          </a:highlight>
                          <a:latin typeface="Consolas"/>
                          <a:ea typeface="DejaVu Sans"/>
                        </a:rPr>
                        <a:t>    </a:t>
                      </a:r>
                      <a:r>
                        <a:rPr b="0" lang="en-US" sz="1000" spc="-1" strike="noStrike">
                          <a:solidFill>
                            <a:srgbClr val="000000"/>
                          </a:solidFill>
                          <a:highlight>
                            <a:srgbClr val="ff0000"/>
                          </a:highlight>
                          <a:latin typeface="Consolas"/>
                          <a:ea typeface="DejaVu Sans"/>
                        </a:rPr>
                        <a:t>s = s.replaceAll("[\\p{Cn}]", "");</a:t>
                      </a:r>
                      <a:endParaRPr b="0" lang="en-US" sz="1000" spc="-1" strike="noStrike">
                        <a:latin typeface="Arial"/>
                      </a:endParaRPr>
                    </a:p>
                    <a:p>
                      <a:pPr>
                        <a:lnSpc>
                          <a:spcPct val="100000"/>
                        </a:lnSpc>
                      </a:pPr>
                      <a:r>
                        <a:rPr b="0" lang="en-US" sz="1000" spc="-1" strike="noStrike">
                          <a:solidFill>
                            <a:srgbClr val="000000"/>
                          </a:solidFill>
                          <a:highlight>
                            <a:srgbClr val="ff0000"/>
                          </a:highlight>
                          <a:latin typeface="Consolas"/>
                          <a:ea typeface="DejaVu Sans"/>
                        </a:rPr>
                        <a:t>    </a:t>
                      </a:r>
                      <a:r>
                        <a:rPr b="0" lang="en-US" sz="1000" spc="-1" strike="noStrike">
                          <a:solidFill>
                            <a:srgbClr val="000000"/>
                          </a:solidFill>
                          <a:highlight>
                            <a:srgbClr val="ff0000"/>
                          </a:highlight>
                          <a:latin typeface="Consolas"/>
                          <a:ea typeface="DejaVu Sans"/>
                        </a:rPr>
                        <a:t>return s;</a:t>
                      </a:r>
                      <a:endParaRPr b="0" lang="en-US" sz="1000" spc="-1" strike="noStrike">
                        <a:latin typeface="Arial"/>
                      </a:endParaRPr>
                    </a:p>
                    <a:p>
                      <a:pPr>
                        <a:lnSpc>
                          <a:spcPct val="100000"/>
                        </a:lnSpc>
                      </a:pPr>
                      <a:r>
                        <a:rPr b="0" lang="en-US" sz="1000" spc="-1" strike="noStrike">
                          <a:solidFill>
                            <a:srgbClr val="000000"/>
                          </a:solidFill>
                          <a:highlight>
                            <a:srgbClr val="ff0000"/>
                          </a:highlight>
                          <a:latin typeface="Consolas"/>
                          <a:ea typeface="DejaVu Sans"/>
                        </a:rPr>
                        <a:t>  </a:t>
                      </a:r>
                      <a:r>
                        <a:rPr b="0" lang="en-US" sz="1000" spc="-1" strike="noStrike">
                          <a:solidFill>
                            <a:srgbClr val="000000"/>
                          </a:solidFill>
                          <a:highlight>
                            <a:srgbClr val="ff0000"/>
                          </a:highlight>
                          <a:latin typeface="Consolas"/>
                          <a:ea typeface="DejaVu Sans"/>
                        </a:rPr>
                        <a:t>}</a:t>
                      </a:r>
                      <a:endParaRPr b="0" lang="en-US" sz="1000" spc="-1" strike="noStrike">
                        <a:latin typeface="Arial"/>
                      </a:endParaRPr>
                    </a:p>
                    <a:p>
                      <a:pPr>
                        <a:lnSpc>
                          <a:spcPct val="100000"/>
                        </a:lnSpc>
                      </a:pPr>
                      <a:r>
                        <a:rPr b="0" lang="en-US" sz="1000" spc="-1" strike="noStrike">
                          <a:solidFill>
                            <a:srgbClr val="000000"/>
                          </a:solidFill>
                          <a:highlight>
                            <a:srgbClr val="ff0000"/>
                          </a:highlight>
                          <a:latin typeface="Consolas"/>
                          <a:ea typeface="DejaVu Sans"/>
                        </a:rPr>
                        <a:t> </a:t>
                      </a:r>
                      <a:endParaRPr b="0" lang="en-US" sz="1000" spc="-1" strike="noStrike">
                        <a:latin typeface="Arial"/>
                      </a:endParaRPr>
                    </a:p>
                    <a:p>
                      <a:pPr>
                        <a:lnSpc>
                          <a:spcPct val="100000"/>
                        </a:lnSpc>
                      </a:pPr>
                      <a:r>
                        <a:rPr b="0" lang="en-US" sz="1000" spc="-1" strike="noStrike">
                          <a:solidFill>
                            <a:srgbClr val="000000"/>
                          </a:solidFill>
                          <a:highlight>
                            <a:srgbClr val="ff0000"/>
                          </a:highlight>
                          <a:latin typeface="Consolas"/>
                          <a:ea typeface="DejaVu Sans"/>
                        </a:rPr>
                        <a:t>  </a:t>
                      </a:r>
                      <a:r>
                        <a:rPr b="0" lang="en-US" sz="1000" spc="-1" strike="noStrike">
                          <a:solidFill>
                            <a:srgbClr val="000000"/>
                          </a:solidFill>
                          <a:highlight>
                            <a:srgbClr val="ff0000"/>
                          </a:highlight>
                          <a:latin typeface="Consolas"/>
                          <a:ea typeface="DejaVu Sans"/>
                        </a:rPr>
                        <a:t>public static void main(String[] args) {</a:t>
                      </a:r>
                      <a:endParaRPr b="0" lang="en-US" sz="1000" spc="-1" strike="noStrike">
                        <a:latin typeface="Arial"/>
                      </a:endParaRPr>
                    </a:p>
                    <a:p>
                      <a:pPr>
                        <a:lnSpc>
                          <a:spcPct val="100000"/>
                        </a:lnSpc>
                      </a:pPr>
                      <a:r>
                        <a:rPr b="0" lang="en-US" sz="1000" spc="-1" strike="noStrike">
                          <a:solidFill>
                            <a:srgbClr val="000000"/>
                          </a:solidFill>
                          <a:highlight>
                            <a:srgbClr val="ff0000"/>
                          </a:highlight>
                          <a:latin typeface="Consolas"/>
                          <a:ea typeface="DejaVu Sans"/>
                        </a:rPr>
                        <a:t>    </a:t>
                      </a:r>
                      <a:r>
                        <a:rPr b="0" lang="en-US" sz="1000" spc="-1" strike="noStrike">
                          <a:solidFill>
                            <a:srgbClr val="000000"/>
                          </a:solidFill>
                          <a:highlight>
                            <a:srgbClr val="ff0000"/>
                          </a:highlight>
                          <a:latin typeface="Consolas"/>
                          <a:ea typeface="DejaVu Sans"/>
                        </a:rPr>
                        <a:t>// "\uFDEF" is a noncharacter code point</a:t>
                      </a:r>
                      <a:endParaRPr b="0" lang="en-US" sz="1000" spc="-1" strike="noStrike">
                        <a:latin typeface="Arial"/>
                      </a:endParaRPr>
                    </a:p>
                    <a:p>
                      <a:pPr>
                        <a:lnSpc>
                          <a:spcPct val="100000"/>
                        </a:lnSpc>
                      </a:pPr>
                      <a:r>
                        <a:rPr b="0" lang="en-US" sz="1000" spc="-1" strike="noStrike">
                          <a:solidFill>
                            <a:srgbClr val="000000"/>
                          </a:solidFill>
                          <a:highlight>
                            <a:srgbClr val="ff0000"/>
                          </a:highlight>
                          <a:latin typeface="Consolas"/>
                          <a:ea typeface="DejaVu Sans"/>
                        </a:rPr>
                        <a:t>    </a:t>
                      </a:r>
                      <a:r>
                        <a:rPr b="0" lang="en-US" sz="1000" spc="-1" strike="noStrike">
                          <a:solidFill>
                            <a:srgbClr val="000000"/>
                          </a:solidFill>
                          <a:highlight>
                            <a:srgbClr val="ff0000"/>
                          </a:highlight>
                          <a:latin typeface="Consolas"/>
                          <a:ea typeface="DejaVu Sans"/>
                        </a:rPr>
                        <a:t>String maliciousInput = "&lt;scr" + "\uFDEF" + "ipt&gt;";</a:t>
                      </a:r>
                      <a:endParaRPr b="0" lang="en-US" sz="1000" spc="-1" strike="noStrike">
                        <a:latin typeface="Arial"/>
                      </a:endParaRPr>
                    </a:p>
                    <a:p>
                      <a:pPr>
                        <a:lnSpc>
                          <a:spcPct val="100000"/>
                        </a:lnSpc>
                      </a:pPr>
                      <a:r>
                        <a:rPr b="0" lang="en-US" sz="1000" spc="-1" strike="noStrike">
                          <a:solidFill>
                            <a:srgbClr val="000000"/>
                          </a:solidFill>
                          <a:highlight>
                            <a:srgbClr val="ff0000"/>
                          </a:highlight>
                          <a:latin typeface="Consolas"/>
                          <a:ea typeface="DejaVu Sans"/>
                        </a:rPr>
                        <a:t>    </a:t>
                      </a:r>
                      <a:r>
                        <a:rPr b="0" lang="en-US" sz="1000" spc="-1" strike="noStrike">
                          <a:solidFill>
                            <a:srgbClr val="000000"/>
                          </a:solidFill>
                          <a:highlight>
                            <a:srgbClr val="ff0000"/>
                          </a:highlight>
                          <a:latin typeface="Consolas"/>
                          <a:ea typeface="DejaVu Sans"/>
                        </a:rPr>
                        <a:t>String sb = filterString(maliciousInput);</a:t>
                      </a:r>
                      <a:endParaRPr b="0" lang="en-US" sz="1000" spc="-1" strike="noStrike">
                        <a:latin typeface="Arial"/>
                      </a:endParaRPr>
                    </a:p>
                    <a:p>
                      <a:pPr>
                        <a:lnSpc>
                          <a:spcPct val="100000"/>
                        </a:lnSpc>
                      </a:pPr>
                      <a:r>
                        <a:rPr b="0" lang="en-US" sz="1000" spc="-1" strike="noStrike">
                          <a:solidFill>
                            <a:srgbClr val="000000"/>
                          </a:solidFill>
                          <a:highlight>
                            <a:srgbClr val="ff0000"/>
                          </a:highlight>
                          <a:latin typeface="Consolas"/>
                          <a:ea typeface="DejaVu Sans"/>
                        </a:rPr>
                        <a:t>    </a:t>
                      </a:r>
                      <a:r>
                        <a:rPr b="0" lang="en-US" sz="1000" spc="-1" strike="noStrike">
                          <a:solidFill>
                            <a:srgbClr val="000000"/>
                          </a:solidFill>
                          <a:highlight>
                            <a:srgbClr val="ff0000"/>
                          </a:highlight>
                          <a:latin typeface="Consolas"/>
                          <a:ea typeface="DejaVu Sans"/>
                        </a:rPr>
                        <a:t>// sb = "&lt;script&gt;"</a:t>
                      </a:r>
                      <a:endParaRPr b="0" lang="en-US" sz="1000" spc="-1" strike="noStrike">
                        <a:latin typeface="Arial"/>
                      </a:endParaRPr>
                    </a:p>
                    <a:p>
                      <a:pPr>
                        <a:lnSpc>
                          <a:spcPct val="100000"/>
                        </a:lnSpc>
                      </a:pPr>
                      <a:r>
                        <a:rPr b="0" lang="en-US" sz="1000" spc="-1" strike="noStrike">
                          <a:solidFill>
                            <a:srgbClr val="000000"/>
                          </a:solidFill>
                          <a:highlight>
                            <a:srgbClr val="ff0000"/>
                          </a:highlight>
                          <a:latin typeface="Consolas"/>
                          <a:ea typeface="DejaVu Sans"/>
                        </a:rPr>
                        <a:t>  </a:t>
                      </a:r>
                      <a:r>
                        <a:rPr b="0" lang="en-US" sz="1000" spc="-1" strike="noStrike">
                          <a:solidFill>
                            <a:srgbClr val="000000"/>
                          </a:solidFill>
                          <a:highlight>
                            <a:srgbClr val="ff0000"/>
                          </a:highlight>
                          <a:latin typeface="Consolas"/>
                          <a:ea typeface="DejaVu Sans"/>
                        </a:rPr>
                        <a:t>}</a:t>
                      </a:r>
                      <a:endParaRPr b="0" lang="en-US" sz="1000" spc="-1" strike="noStrike">
                        <a:latin typeface="Arial"/>
                      </a:endParaRPr>
                    </a:p>
                    <a:p>
                      <a:pPr>
                        <a:lnSpc>
                          <a:spcPct val="100000"/>
                        </a:lnSpc>
                      </a:pPr>
                      <a:r>
                        <a:rPr b="0" lang="en-US" sz="700" spc="-1" strike="noStrike">
                          <a:solidFill>
                            <a:srgbClr val="000000"/>
                          </a:solidFill>
                          <a:highlight>
                            <a:srgbClr val="ff0000"/>
                          </a:highlight>
                          <a:latin typeface="Consolas"/>
                          <a:ea typeface="DejaVu Sans"/>
                        </a:rPr>
                        <a:t>}</a:t>
                      </a:r>
                      <a:endParaRPr b="0" lang="en-US" sz="700" spc="-1" strike="noStrike">
                        <a:latin typeface="Arial"/>
                      </a:endParaRPr>
                    </a:p>
                  </a:txBody>
                  <a:tcPr marL="52200" marR="91440">
                    <a:noFill/>
                  </a:tcPr>
                </a:tc>
              </a:tr>
            </a:tbl>
          </a:graphicData>
        </a:graphic>
      </p:graphicFrame>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6f8fc"/>
            </a:gs>
            <a:gs pos="100000">
              <a:srgbClr val="abc0e4"/>
            </a:gs>
          </a:gsLst>
          <a:lin ang="5400000"/>
        </a:gradFill>
      </p:bgPr>
    </p:bg>
    <p:spTree>
      <p:nvGrpSpPr>
        <p:cNvPr id="1" name=""/>
        <p:cNvGrpSpPr/>
        <p:nvPr/>
      </p:nvGrpSpPr>
      <p:grpSpPr>
        <a:xfrm>
          <a:off x="0" y="0"/>
          <a:ext cx="0" cy="0"/>
          <a:chOff x="0" y="0"/>
          <a:chExt cx="0" cy="0"/>
        </a:xfrm>
      </p:grpSpPr>
      <p:sp>
        <p:nvSpPr>
          <p:cNvPr id="235" name="CustomShape 1"/>
          <p:cNvSpPr/>
          <p:nvPr/>
        </p:nvSpPr>
        <p:spPr>
          <a:xfrm>
            <a:off x="208440" y="413640"/>
            <a:ext cx="10514880" cy="68832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1" lang="en-US" sz="5400" spc="-1" strike="noStrike">
                <a:solidFill>
                  <a:srgbClr val="222222"/>
                </a:solidFill>
                <a:latin typeface="Arial"/>
                <a:ea typeface="DejaVu Sans"/>
              </a:rPr>
              <a:t>OBJ08-J</a:t>
            </a:r>
            <a:endParaRPr b="0" lang="en-US" sz="5400" spc="-1" strike="noStrike">
              <a:latin typeface="Arial"/>
            </a:endParaRPr>
          </a:p>
        </p:txBody>
      </p:sp>
      <p:sp>
        <p:nvSpPr>
          <p:cNvPr id="236" name="CustomShape 2"/>
          <p:cNvSpPr/>
          <p:nvPr/>
        </p:nvSpPr>
        <p:spPr>
          <a:xfrm>
            <a:off x="5916240" y="1240200"/>
            <a:ext cx="223668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Compliant</a:t>
            </a:r>
            <a:endParaRPr b="0" lang="en-US" sz="1800" spc="-1" strike="noStrike">
              <a:latin typeface="Arial"/>
            </a:endParaRPr>
          </a:p>
        </p:txBody>
      </p:sp>
      <p:sp>
        <p:nvSpPr>
          <p:cNvPr id="237" name="CustomShape 3"/>
          <p:cNvSpPr/>
          <p:nvPr/>
        </p:nvSpPr>
        <p:spPr>
          <a:xfrm>
            <a:off x="143280" y="1240200"/>
            <a:ext cx="223668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Noncompliant</a:t>
            </a:r>
            <a:endParaRPr b="0" lang="en-US" sz="1800" spc="-1" strike="noStrike">
              <a:latin typeface="Arial"/>
            </a:endParaRPr>
          </a:p>
        </p:txBody>
      </p:sp>
      <p:pic>
        <p:nvPicPr>
          <p:cNvPr id="238" name="Picture 3" descr=""/>
          <p:cNvPicPr/>
          <p:nvPr/>
        </p:nvPicPr>
        <p:blipFill>
          <a:blip r:embed="rId1"/>
          <a:stretch/>
        </p:blipFill>
        <p:spPr>
          <a:xfrm>
            <a:off x="143280" y="1726200"/>
            <a:ext cx="5571000" cy="5015160"/>
          </a:xfrm>
          <a:prstGeom prst="rect">
            <a:avLst/>
          </a:prstGeom>
          <a:ln>
            <a:noFill/>
          </a:ln>
        </p:spPr>
      </p:pic>
      <p:pic>
        <p:nvPicPr>
          <p:cNvPr id="239" name="Picture 5" descr=""/>
          <p:cNvPicPr/>
          <p:nvPr/>
        </p:nvPicPr>
        <p:blipFill>
          <a:blip r:embed="rId2"/>
          <a:stretch/>
        </p:blipFill>
        <p:spPr>
          <a:xfrm>
            <a:off x="5916240" y="1726200"/>
            <a:ext cx="6051240" cy="4380120"/>
          </a:xfrm>
          <a:prstGeom prst="rect">
            <a:avLst/>
          </a:prstGeom>
          <a:ln>
            <a:noFill/>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6f8fc"/>
            </a:gs>
            <a:gs pos="100000">
              <a:srgbClr val="abc0e4"/>
            </a:gs>
          </a:gsLst>
          <a:lin ang="5400000"/>
        </a:gradFill>
      </p:bgPr>
    </p:bg>
    <p:spTree>
      <p:nvGrpSpPr>
        <p:cNvPr id="1" name=""/>
        <p:cNvGrpSpPr/>
        <p:nvPr/>
      </p:nvGrpSpPr>
      <p:grpSpPr>
        <a:xfrm>
          <a:off x="0" y="0"/>
          <a:ext cx="0" cy="0"/>
          <a:chOff x="0" y="0"/>
          <a:chExt cx="0" cy="0"/>
        </a:xfrm>
      </p:grpSpPr>
      <p:sp>
        <p:nvSpPr>
          <p:cNvPr id="240" name="CustomShape 1"/>
          <p:cNvSpPr/>
          <p:nvPr/>
        </p:nvSpPr>
        <p:spPr>
          <a:xfrm>
            <a:off x="889200" y="446400"/>
            <a:ext cx="10514880" cy="87840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1" lang="en-US" sz="5400" spc="-1" strike="noStrike">
                <a:solidFill>
                  <a:srgbClr val="222222"/>
                </a:solidFill>
                <a:latin typeface="Arial"/>
                <a:ea typeface="DejaVu Sans"/>
              </a:rPr>
              <a:t>OBJ56-J</a:t>
            </a:r>
            <a:endParaRPr b="0" lang="en-US" sz="5400" spc="-1" strike="noStrike">
              <a:latin typeface="Arial"/>
            </a:endParaRPr>
          </a:p>
        </p:txBody>
      </p:sp>
      <p:sp>
        <p:nvSpPr>
          <p:cNvPr id="241" name="CustomShape 2"/>
          <p:cNvSpPr/>
          <p:nvPr/>
        </p:nvSpPr>
        <p:spPr>
          <a:xfrm>
            <a:off x="160920" y="1464840"/>
            <a:ext cx="11971440" cy="494676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1" lang="en-US" sz="1800" spc="-1" strike="noStrike">
                <a:solidFill>
                  <a:srgbClr val="222222"/>
                </a:solidFill>
                <a:latin typeface="Arial"/>
                <a:ea typeface="DejaVu Sans"/>
              </a:rPr>
              <a:t>OBJ56-J</a:t>
            </a:r>
            <a:br/>
            <a:r>
              <a:rPr b="0" lang="en-US" sz="1800" spc="-1" strike="noStrike" u="sng">
                <a:solidFill>
                  <a:srgbClr val="0563c1"/>
                </a:solidFill>
                <a:uFillTx/>
                <a:latin typeface="Arial"/>
                <a:ea typeface="DejaVu Sans"/>
                <a:hlinkClick r:id="rId1"/>
              </a:rPr>
              <a:t>https://wiki.sei.cmu.edu/confluence/display/java/OBJ56-J.+Provide</a:t>
            </a:r>
            <a:r>
              <a:rPr b="0" lang="en-US" sz="1800" spc="-1" strike="noStrike" u="sng">
                <a:solidFill>
                  <a:srgbClr val="0563c1"/>
                </a:solidFill>
                <a:uFillTx/>
                <a:latin typeface="Arial"/>
                <a:ea typeface="DejaVu Sans"/>
              </a:rPr>
              <a:t>+ sensitive+mutable+classes+with+ unmodifiable + wrappers</a:t>
            </a:r>
            <a:br/>
            <a:endParaRPr b="0" lang="en-US" sz="1800" spc="-1" strike="noStrike">
              <a:latin typeface="Arial"/>
            </a:endParaRPr>
          </a:p>
          <a:p>
            <a:pPr>
              <a:lnSpc>
                <a:spcPct val="100000"/>
              </a:lnSpc>
            </a:pPr>
            <a:r>
              <a:rPr b="1" lang="en-US" sz="1800" spc="-1" strike="noStrike">
                <a:solidFill>
                  <a:srgbClr val="000000"/>
                </a:solidFill>
                <a:latin typeface="Arial"/>
                <a:ea typeface="DejaVu Sans"/>
              </a:rPr>
              <a:t>WHAT</a:t>
            </a:r>
            <a:r>
              <a:rPr b="0" lang="en-US" sz="1800" spc="-1" strike="noStrike">
                <a:solidFill>
                  <a:srgbClr val="000000"/>
                </a:solidFill>
                <a:latin typeface="Arial"/>
                <a:ea typeface="DejaVu Sans"/>
              </a:rPr>
              <a:t>: Read-only access to mutable classes can be granted to untrusted code using unmodifiable wrappers</a:t>
            </a:r>
            <a:br/>
            <a:br/>
            <a:r>
              <a:rPr b="1" lang="en-US" sz="1800" spc="-1" strike="noStrike">
                <a:solidFill>
                  <a:srgbClr val="222222"/>
                </a:solidFill>
                <a:latin typeface="Arial"/>
                <a:ea typeface="DejaVu Sans"/>
              </a:rPr>
              <a:t>WHY</a:t>
            </a:r>
            <a:r>
              <a:rPr b="0" lang="en-US" sz="1800" spc="-1" strike="noStrike">
                <a:solidFill>
                  <a:srgbClr val="222222"/>
                </a:solidFill>
                <a:latin typeface="Arial"/>
                <a:ea typeface="DejaVu Sans"/>
              </a:rPr>
              <a:t>: Immutability of fields prevents inadvertent modification as well as malicious tampering so that defensive copying while accepting input or returning values is unnecessary. However, some sensitive classes cannot be immutable. A malicious invoker may call the setter method in attempt to modify the objects.</a:t>
            </a:r>
            <a:br/>
            <a:br/>
            <a:r>
              <a:rPr b="1" lang="en-US" sz="1800" spc="-1" strike="noStrike">
                <a:solidFill>
                  <a:srgbClr val="222222"/>
                </a:solidFill>
                <a:latin typeface="Arial"/>
                <a:ea typeface="DejaVu Sans"/>
              </a:rPr>
              <a:t>HOW</a:t>
            </a:r>
            <a:r>
              <a:rPr b="0" lang="en-US" sz="1800" spc="-1" strike="noStrike">
                <a:solidFill>
                  <a:srgbClr val="222222"/>
                </a:solidFill>
                <a:latin typeface="Arial"/>
                <a:ea typeface="DejaVu Sans"/>
              </a:rPr>
              <a:t>: To prevent misuse of the mutator methods they must be overridden in a way that throws exception on invocation (UnsupportedOperationException()). This will prevent modification of the private internal state of the class.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6f8fc"/>
            </a:gs>
            <a:gs pos="100000">
              <a:srgbClr val="abc0e4"/>
            </a:gs>
          </a:gsLst>
          <a:lin ang="5400000"/>
        </a:gradFill>
      </p:bgPr>
    </p:bg>
    <p:spTree>
      <p:nvGrpSpPr>
        <p:cNvPr id="1" name=""/>
        <p:cNvGrpSpPr/>
        <p:nvPr/>
      </p:nvGrpSpPr>
      <p:grpSpPr>
        <a:xfrm>
          <a:off x="0" y="0"/>
          <a:ext cx="0" cy="0"/>
          <a:chOff x="0" y="0"/>
          <a:chExt cx="0" cy="0"/>
        </a:xfrm>
      </p:grpSpPr>
      <p:sp>
        <p:nvSpPr>
          <p:cNvPr id="242"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1" lang="en-US" sz="5400" spc="-1" strike="noStrike">
                <a:solidFill>
                  <a:srgbClr val="222222"/>
                </a:solidFill>
                <a:latin typeface="Arial"/>
                <a:ea typeface="DejaVu Sans"/>
              </a:rPr>
              <a:t>OBJ56-J</a:t>
            </a:r>
            <a:endParaRPr b="0" lang="en-US" sz="5400" spc="-1" strike="noStrike">
              <a:latin typeface="Arial"/>
            </a:endParaRPr>
          </a:p>
        </p:txBody>
      </p:sp>
      <p:sp>
        <p:nvSpPr>
          <p:cNvPr id="243" name="CustomShape 2"/>
          <p:cNvSpPr/>
          <p:nvPr/>
        </p:nvSpPr>
        <p:spPr>
          <a:xfrm>
            <a:off x="5671440" y="1759320"/>
            <a:ext cx="223668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Compliant</a:t>
            </a:r>
            <a:endParaRPr b="0" lang="en-US" sz="1800" spc="-1" strike="noStrike">
              <a:latin typeface="Arial"/>
            </a:endParaRPr>
          </a:p>
        </p:txBody>
      </p:sp>
      <p:sp>
        <p:nvSpPr>
          <p:cNvPr id="244" name="CustomShape 3"/>
          <p:cNvSpPr/>
          <p:nvPr/>
        </p:nvSpPr>
        <p:spPr>
          <a:xfrm>
            <a:off x="0" y="1759320"/>
            <a:ext cx="223668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Noncompliant</a:t>
            </a:r>
            <a:endParaRPr b="0" lang="en-US" sz="1800" spc="-1" strike="noStrike">
              <a:latin typeface="Arial"/>
            </a:endParaRPr>
          </a:p>
        </p:txBody>
      </p:sp>
      <p:pic>
        <p:nvPicPr>
          <p:cNvPr id="245" name="Picture 3" descr=""/>
          <p:cNvPicPr/>
          <p:nvPr/>
        </p:nvPicPr>
        <p:blipFill>
          <a:blip r:embed="rId1"/>
          <a:stretch/>
        </p:blipFill>
        <p:spPr>
          <a:xfrm>
            <a:off x="5725800" y="2197800"/>
            <a:ext cx="6399720" cy="4165560"/>
          </a:xfrm>
          <a:prstGeom prst="rect">
            <a:avLst/>
          </a:prstGeom>
          <a:ln>
            <a:noFill/>
          </a:ln>
        </p:spPr>
      </p:pic>
      <p:pic>
        <p:nvPicPr>
          <p:cNvPr id="246" name="Picture 5" descr=""/>
          <p:cNvPicPr/>
          <p:nvPr/>
        </p:nvPicPr>
        <p:blipFill>
          <a:blip r:embed="rId2"/>
          <a:stretch/>
        </p:blipFill>
        <p:spPr>
          <a:xfrm>
            <a:off x="65880" y="2225880"/>
            <a:ext cx="4875840" cy="4167720"/>
          </a:xfrm>
          <a:prstGeom prst="rect">
            <a:avLst/>
          </a:prstGeom>
          <a:ln>
            <a:noFill/>
          </a:ln>
        </p:spPr>
      </p:pic>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6f8fc"/>
            </a:gs>
            <a:gs pos="100000">
              <a:srgbClr val="abc0e4"/>
            </a:gs>
          </a:gsLst>
          <a:lin ang="5400000"/>
        </a:gradFill>
      </p:bgPr>
    </p:bg>
    <p:spTree>
      <p:nvGrpSpPr>
        <p:cNvPr id="1" name=""/>
        <p:cNvGrpSpPr/>
        <p:nvPr/>
      </p:nvGrpSpPr>
      <p:grpSpPr>
        <a:xfrm>
          <a:off x="0" y="0"/>
          <a:ext cx="0" cy="0"/>
          <a:chOff x="0" y="0"/>
          <a:chExt cx="0" cy="0"/>
        </a:xfrm>
      </p:grpSpPr>
      <p:sp>
        <p:nvSpPr>
          <p:cNvPr id="247" name="CustomShape 1"/>
          <p:cNvSpPr/>
          <p:nvPr/>
        </p:nvSpPr>
        <p:spPr>
          <a:xfrm>
            <a:off x="889200" y="446400"/>
            <a:ext cx="10514880" cy="87840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1" lang="en-US" sz="5400" spc="-1" strike="noStrike">
                <a:solidFill>
                  <a:srgbClr val="222222"/>
                </a:solidFill>
                <a:latin typeface="Arial"/>
                <a:ea typeface="DejaVu Sans"/>
              </a:rPr>
              <a:t>OBJ57-J</a:t>
            </a:r>
            <a:endParaRPr b="0" lang="en-US" sz="5400" spc="-1" strike="noStrike">
              <a:latin typeface="Arial"/>
            </a:endParaRPr>
          </a:p>
        </p:txBody>
      </p:sp>
      <p:sp>
        <p:nvSpPr>
          <p:cNvPr id="248" name="CustomShape 2"/>
          <p:cNvSpPr/>
          <p:nvPr/>
        </p:nvSpPr>
        <p:spPr>
          <a:xfrm>
            <a:off x="160920" y="1464840"/>
            <a:ext cx="11971440" cy="494676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1" lang="en-US" sz="1800" spc="-1" strike="noStrike">
                <a:solidFill>
                  <a:srgbClr val="222222"/>
                </a:solidFill>
                <a:latin typeface="Arial"/>
                <a:ea typeface="DejaVu Sans"/>
              </a:rPr>
              <a:t>OBJ57-J</a:t>
            </a:r>
            <a:br/>
            <a:r>
              <a:rPr b="0" lang="en-US" sz="1800" spc="-1" strike="noStrike" u="sng">
                <a:solidFill>
                  <a:srgbClr val="0563c1"/>
                </a:solidFill>
                <a:uFillTx/>
                <a:latin typeface="Arial"/>
                <a:ea typeface="DejaVu Sans"/>
                <a:hlinkClick r:id="rId1"/>
              </a:rPr>
              <a:t>https://wiki.sei.cmu.edu/confluence/display/java/OBJ57-J</a:t>
            </a:r>
            <a:r>
              <a:rPr b="0" lang="en-US" sz="1800" spc="-1" strike="noStrike" u="sng">
                <a:solidFill>
                  <a:srgbClr val="0563c1"/>
                </a:solidFill>
                <a:uFillTx/>
                <a:latin typeface="Arial"/>
                <a:ea typeface="DejaVu Sans"/>
              </a:rPr>
              <a:t>.+ Do+not+rely+on+methods+that+can+ be+overridden+ by+untrusted+code</a:t>
            </a:r>
            <a:br/>
            <a:endParaRPr b="0" lang="en-US" sz="1800" spc="-1" strike="noStrike">
              <a:latin typeface="Arial"/>
            </a:endParaRPr>
          </a:p>
          <a:p>
            <a:pPr>
              <a:lnSpc>
                <a:spcPct val="100000"/>
              </a:lnSpc>
            </a:pPr>
            <a:r>
              <a:rPr b="1" lang="en-US" sz="1800" spc="-1" strike="noStrike">
                <a:solidFill>
                  <a:srgbClr val="000000"/>
                </a:solidFill>
                <a:latin typeface="Arial"/>
                <a:ea typeface="DejaVu Sans"/>
              </a:rPr>
              <a:t>WHAT</a:t>
            </a:r>
            <a:r>
              <a:rPr b="0" lang="en-US" sz="1800" spc="-1" strike="noStrike">
                <a:solidFill>
                  <a:srgbClr val="000000"/>
                </a:solidFill>
                <a:latin typeface="Arial"/>
                <a:ea typeface="DejaVu Sans"/>
              </a:rPr>
              <a:t>: Sensitive information organized in key-value format must be saved in a data structure that supports .equals() reference-equality method. Methods such as </a:t>
            </a:r>
            <a:r>
              <a:rPr b="0" lang="en-US" sz="1800" spc="-1" strike="noStrike">
                <a:solidFill>
                  <a:srgbClr val="222222"/>
                </a:solidFill>
                <a:latin typeface="Arial"/>
                <a:ea typeface="DejaVu Sans"/>
              </a:rPr>
              <a:t>Object.equals(), Object.hashCode(), and Thread.run() must be a part of immutable class.</a:t>
            </a:r>
            <a:br/>
            <a:br/>
            <a:r>
              <a:rPr b="1" lang="en-US" sz="1800" spc="-1" strike="noStrike">
                <a:solidFill>
                  <a:srgbClr val="222222"/>
                </a:solidFill>
                <a:latin typeface="Arial"/>
                <a:ea typeface="DejaVu Sans"/>
              </a:rPr>
              <a:t>WHY</a:t>
            </a:r>
            <a:r>
              <a:rPr b="0" lang="en-US" sz="1800" spc="-1" strike="noStrike">
                <a:solidFill>
                  <a:srgbClr val="222222"/>
                </a:solidFill>
                <a:latin typeface="Arial"/>
                <a:ea typeface="DejaVu Sans"/>
              </a:rPr>
              <a:t>: Untrusted code can misuse APIs provided by trusted code to override methods such as Object.equals(), Object.hashCode(), and Thread.run(). These methods are valuable targets because they are commonly used behind the scenes and may interact with components in a way that is not easily discernible.</a:t>
            </a:r>
            <a:br/>
            <a:br/>
            <a:r>
              <a:rPr b="1" lang="en-US" sz="1800" spc="-1" strike="noStrike">
                <a:solidFill>
                  <a:srgbClr val="222222"/>
                </a:solidFill>
                <a:latin typeface="Arial"/>
                <a:ea typeface="DejaVu Sans"/>
              </a:rPr>
              <a:t>HOW</a:t>
            </a:r>
            <a:r>
              <a:rPr b="0" lang="en-US" sz="1800" spc="-1" strike="noStrike">
                <a:solidFill>
                  <a:srgbClr val="222222"/>
                </a:solidFill>
                <a:latin typeface="Arial"/>
                <a:ea typeface="DejaVu Sans"/>
              </a:rPr>
              <a:t>: To create compliant solution the datastructure IdentityHashMap must be utilized instead of HashMap to store sensitive key value pairs since it uses reference equality in place of object-equality. An effective use of </a:t>
            </a:r>
            <a:r>
              <a:rPr b="0" lang="en-US" sz="1800" spc="-1" strike="noStrike" u="sng">
                <a:solidFill>
                  <a:srgbClr val="222222"/>
                </a:solidFill>
                <a:highlight>
                  <a:srgbClr val="ffff00"/>
                </a:highlight>
                <a:uFillTx/>
                <a:latin typeface="Arial"/>
                <a:ea typeface="DejaVu Sans"/>
              </a:rPr>
              <a:t>final</a:t>
            </a:r>
            <a:r>
              <a:rPr b="0" lang="en-US" sz="1800" spc="-1" strike="noStrike">
                <a:solidFill>
                  <a:srgbClr val="222222"/>
                </a:solidFill>
                <a:highlight>
                  <a:srgbClr val="ffff00"/>
                </a:highlight>
                <a:latin typeface="Arial"/>
                <a:ea typeface="DejaVu Sans"/>
              </a:rPr>
              <a:t> keyword protects class methods from being overridden and misused.</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6f8fc"/>
            </a:gs>
            <a:gs pos="100000">
              <a:srgbClr val="abc0e4"/>
            </a:gs>
          </a:gsLst>
          <a:lin ang="5400000"/>
        </a:gradFill>
      </p:bgPr>
    </p:bg>
    <p:spTree>
      <p:nvGrpSpPr>
        <p:cNvPr id="1" name=""/>
        <p:cNvGrpSpPr/>
        <p:nvPr/>
      </p:nvGrpSpPr>
      <p:grpSpPr>
        <a:xfrm>
          <a:off x="0" y="0"/>
          <a:ext cx="0" cy="0"/>
          <a:chOff x="0" y="0"/>
          <a:chExt cx="0" cy="0"/>
        </a:xfrm>
      </p:grpSpPr>
      <p:sp>
        <p:nvSpPr>
          <p:cNvPr id="249"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1" lang="en-US" sz="5400" spc="-1" strike="noStrike">
                <a:solidFill>
                  <a:srgbClr val="222222"/>
                </a:solidFill>
                <a:latin typeface="Arial"/>
                <a:ea typeface="DejaVu Sans"/>
              </a:rPr>
              <a:t>OBJ57-J</a:t>
            </a:r>
            <a:endParaRPr b="0" lang="en-US" sz="5400" spc="-1" strike="noStrike">
              <a:latin typeface="Arial"/>
            </a:endParaRPr>
          </a:p>
        </p:txBody>
      </p:sp>
      <p:sp>
        <p:nvSpPr>
          <p:cNvPr id="250" name="CustomShape 2"/>
          <p:cNvSpPr/>
          <p:nvPr/>
        </p:nvSpPr>
        <p:spPr>
          <a:xfrm>
            <a:off x="5370840" y="1747440"/>
            <a:ext cx="223668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Compliant</a:t>
            </a:r>
            <a:endParaRPr b="0" lang="en-US" sz="1800" spc="-1" strike="noStrike">
              <a:latin typeface="Arial"/>
            </a:endParaRPr>
          </a:p>
        </p:txBody>
      </p:sp>
      <p:sp>
        <p:nvSpPr>
          <p:cNvPr id="251" name="CustomShape 3"/>
          <p:cNvSpPr/>
          <p:nvPr/>
        </p:nvSpPr>
        <p:spPr>
          <a:xfrm>
            <a:off x="52200" y="1749600"/>
            <a:ext cx="223668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Noncompliant</a:t>
            </a:r>
            <a:endParaRPr b="0" lang="en-US" sz="1800" spc="-1" strike="noStrike">
              <a:latin typeface="Arial"/>
            </a:endParaRPr>
          </a:p>
        </p:txBody>
      </p:sp>
      <p:pic>
        <p:nvPicPr>
          <p:cNvPr id="252" name="Picture 4" descr=""/>
          <p:cNvPicPr/>
          <p:nvPr/>
        </p:nvPicPr>
        <p:blipFill>
          <a:blip r:embed="rId1"/>
          <a:srcRect l="0" t="0" r="0" b="43102"/>
          <a:stretch/>
        </p:blipFill>
        <p:spPr>
          <a:xfrm>
            <a:off x="5378400" y="2219040"/>
            <a:ext cx="6761160" cy="608400"/>
          </a:xfrm>
          <a:prstGeom prst="rect">
            <a:avLst/>
          </a:prstGeom>
          <a:ln>
            <a:noFill/>
          </a:ln>
        </p:spPr>
      </p:pic>
      <p:pic>
        <p:nvPicPr>
          <p:cNvPr id="253" name="Picture 10" descr=""/>
          <p:cNvPicPr/>
          <p:nvPr/>
        </p:nvPicPr>
        <p:blipFill>
          <a:blip r:embed="rId2"/>
          <a:stretch/>
        </p:blipFill>
        <p:spPr>
          <a:xfrm>
            <a:off x="5370840" y="4197960"/>
            <a:ext cx="3285720" cy="1466640"/>
          </a:xfrm>
          <a:prstGeom prst="rect">
            <a:avLst/>
          </a:prstGeom>
          <a:ln>
            <a:noFill/>
          </a:ln>
        </p:spPr>
      </p:pic>
      <p:pic>
        <p:nvPicPr>
          <p:cNvPr id="254" name="Picture 12" descr=""/>
          <p:cNvPicPr/>
          <p:nvPr/>
        </p:nvPicPr>
        <p:blipFill>
          <a:blip r:embed="rId3"/>
          <a:stretch/>
        </p:blipFill>
        <p:spPr>
          <a:xfrm>
            <a:off x="52200" y="4197960"/>
            <a:ext cx="4539960" cy="1466640"/>
          </a:xfrm>
          <a:prstGeom prst="rect">
            <a:avLst/>
          </a:prstGeom>
          <a:ln>
            <a:noFill/>
          </a:ln>
        </p:spPr>
      </p:pic>
      <p:pic>
        <p:nvPicPr>
          <p:cNvPr id="255" name="Picture 14" descr=""/>
          <p:cNvPicPr/>
          <p:nvPr/>
        </p:nvPicPr>
        <p:blipFill>
          <a:blip r:embed="rId4"/>
          <a:stretch/>
        </p:blipFill>
        <p:spPr>
          <a:xfrm>
            <a:off x="5378400" y="3027960"/>
            <a:ext cx="3155760" cy="965520"/>
          </a:xfrm>
          <a:prstGeom prst="rect">
            <a:avLst/>
          </a:prstGeom>
          <a:ln>
            <a:noFill/>
          </a:ln>
        </p:spPr>
      </p:pic>
      <p:pic>
        <p:nvPicPr>
          <p:cNvPr id="256" name="Picture 16" descr=""/>
          <p:cNvPicPr/>
          <p:nvPr/>
        </p:nvPicPr>
        <p:blipFill>
          <a:blip r:embed="rId5"/>
          <a:stretch/>
        </p:blipFill>
        <p:spPr>
          <a:xfrm>
            <a:off x="52200" y="3027960"/>
            <a:ext cx="4007160" cy="969480"/>
          </a:xfrm>
          <a:prstGeom prst="rect">
            <a:avLst/>
          </a:prstGeom>
          <a:ln>
            <a:noFill/>
          </a:ln>
        </p:spPr>
      </p:pic>
      <p:pic>
        <p:nvPicPr>
          <p:cNvPr id="257" name="Picture 18" descr=""/>
          <p:cNvPicPr/>
          <p:nvPr/>
        </p:nvPicPr>
        <p:blipFill>
          <a:blip r:embed="rId6"/>
          <a:srcRect l="0" t="0" r="2366" b="0"/>
          <a:stretch/>
        </p:blipFill>
        <p:spPr>
          <a:xfrm>
            <a:off x="52200" y="2219040"/>
            <a:ext cx="5207760" cy="608400"/>
          </a:xfrm>
          <a:prstGeom prst="rect">
            <a:avLst/>
          </a:prstGeom>
          <a:ln>
            <a:noFill/>
          </a:ln>
        </p:spPr>
      </p:pic>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6f8fc"/>
            </a:gs>
            <a:gs pos="100000">
              <a:srgbClr val="abc0e4"/>
            </a:gs>
          </a:gsLst>
          <a:lin ang="5400000"/>
        </a:gradFill>
      </p:bgPr>
    </p:bg>
    <p:spTree>
      <p:nvGrpSpPr>
        <p:cNvPr id="1" name=""/>
        <p:cNvGrpSpPr/>
        <p:nvPr/>
      </p:nvGrpSpPr>
      <p:grpSpPr>
        <a:xfrm>
          <a:off x="0" y="0"/>
          <a:ext cx="0" cy="0"/>
          <a:chOff x="0" y="0"/>
          <a:chExt cx="0" cy="0"/>
        </a:xfrm>
      </p:grpSpPr>
      <p:sp>
        <p:nvSpPr>
          <p:cNvPr id="258" name="TextShape 1"/>
          <p:cNvSpPr txBox="1"/>
          <p:nvPr/>
        </p:nvSpPr>
        <p:spPr>
          <a:xfrm>
            <a:off x="609480" y="273600"/>
            <a:ext cx="10972080" cy="1144440"/>
          </a:xfrm>
          <a:prstGeom prst="rect">
            <a:avLst/>
          </a:prstGeom>
          <a:noFill/>
          <a:ln>
            <a:noFill/>
          </a:ln>
        </p:spPr>
        <p:txBody>
          <a:bodyPr lIns="0" rIns="0" tIns="0" bIns="0" anchor="ctr">
            <a:noAutofit/>
          </a:bodyPr>
          <a:p>
            <a:pPr algn="ctr">
              <a:lnSpc>
                <a:spcPct val="90000"/>
              </a:lnSpc>
            </a:pPr>
            <a:r>
              <a:rPr b="0" lang="en-US" sz="4400" spc="-1" strike="noStrike">
                <a:solidFill>
                  <a:srgbClr val="000000"/>
                </a:solidFill>
                <a:latin typeface="Arial"/>
                <a:ea typeface="DejaVu Sans"/>
              </a:rPr>
              <a:t>Conclusion</a:t>
            </a:r>
            <a:endParaRPr b="0" lang="en-US" sz="4400" spc="-1" strike="noStrike">
              <a:solidFill>
                <a:srgbClr val="000000"/>
              </a:solidFill>
              <a:latin typeface="Arial"/>
            </a:endParaRPr>
          </a:p>
        </p:txBody>
      </p:sp>
      <p:sp>
        <p:nvSpPr>
          <p:cNvPr id="259" name="TextShape 2"/>
          <p:cNvSpPr txBox="1"/>
          <p:nvPr/>
        </p:nvSpPr>
        <p:spPr>
          <a:xfrm>
            <a:off x="609480" y="1604520"/>
            <a:ext cx="10972080" cy="3976920"/>
          </a:xfrm>
          <a:prstGeom prst="rect">
            <a:avLst/>
          </a:prstGeom>
          <a:noFill/>
          <a:ln>
            <a:noFill/>
          </a:ln>
        </p:spPr>
        <p:txBody>
          <a:bodyPr lIns="0" rIns="0" tIns="0" bIns="0" anchor="ct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Arial"/>
                <a:ea typeface="DejaVu Sans"/>
              </a:rPr>
              <a:t>Code implementation is one of the main drivers for computer security.</a:t>
            </a:r>
            <a:endParaRPr b="0" lang="en-US" sz="2800" spc="-1" strike="noStrike">
              <a:latin typeface="Arial"/>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Arial"/>
                <a:ea typeface="DejaVu Sans"/>
              </a:rPr>
              <a:t>Unintentionally writing non secure code is more common that we thought.</a:t>
            </a:r>
            <a:endParaRPr b="0" lang="en-US" sz="2800" spc="-1" strike="noStrike">
              <a:latin typeface="Arial"/>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Arial"/>
                <a:ea typeface="DejaVu Sans"/>
              </a:rPr>
              <a:t>There are resources like SEI where we can learn secure coding best practices.</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6f8fc"/>
            </a:gs>
            <a:gs pos="100000">
              <a:srgbClr val="abc0e4"/>
            </a:gs>
          </a:gsLst>
          <a:lin ang="5400000"/>
        </a:gradFill>
      </p:bgPr>
    </p:bg>
    <p:spTree>
      <p:nvGrpSpPr>
        <p:cNvPr id="1" name=""/>
        <p:cNvGrpSpPr/>
        <p:nvPr/>
      </p:nvGrpSpPr>
      <p:grpSpPr>
        <a:xfrm>
          <a:off x="0" y="0"/>
          <a:ext cx="0" cy="0"/>
          <a:chOff x="0" y="0"/>
          <a:chExt cx="0" cy="0"/>
        </a:xfrm>
      </p:grpSpPr>
      <p:sp>
        <p:nvSpPr>
          <p:cNvPr id="160" name="CustomShape 1"/>
          <p:cNvSpPr/>
          <p:nvPr/>
        </p:nvSpPr>
        <p:spPr>
          <a:xfrm>
            <a:off x="758160" y="196200"/>
            <a:ext cx="10514520" cy="61128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0" lang="en-US" sz="4400" spc="-1" strike="noStrike">
                <a:solidFill>
                  <a:srgbClr val="000000"/>
                </a:solidFill>
                <a:latin typeface="Calibri Light"/>
                <a:ea typeface="DejaVu Sans"/>
              </a:rPr>
              <a:t>IDS</a:t>
            </a:r>
            <a:endParaRPr b="0" lang="en-US" sz="4400" spc="-1" strike="noStrike">
              <a:latin typeface="Arial"/>
            </a:endParaRPr>
          </a:p>
        </p:txBody>
      </p:sp>
      <p:sp>
        <p:nvSpPr>
          <p:cNvPr id="161" name="CustomShape 2"/>
          <p:cNvSpPr/>
          <p:nvPr/>
        </p:nvSpPr>
        <p:spPr>
          <a:xfrm>
            <a:off x="287640" y="994320"/>
            <a:ext cx="11352600" cy="55126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1" lang="en-US" sz="1800" spc="-1" strike="noStrike">
                <a:solidFill>
                  <a:srgbClr val="222222"/>
                </a:solidFill>
                <a:latin typeface="Arial"/>
                <a:ea typeface="DejaVu Sans"/>
              </a:rPr>
              <a:t>IDS13-J (Deprecated moved to STR04-J)</a:t>
            </a:r>
            <a:br/>
            <a:r>
              <a:rPr b="0" lang="en-US" sz="1800" spc="-1" strike="noStrike" u="sng">
                <a:solidFill>
                  <a:srgbClr val="0563c1"/>
                </a:solidFill>
                <a:uFillTx/>
                <a:latin typeface="Arial"/>
                <a:ea typeface="DejaVu Sans"/>
                <a:hlinkClick r:id="rId1"/>
              </a:rPr>
              <a:t>https://wiki.sei.cmu.edu/confluence/display/java/STR04-J.+Use+compatible+character+encodings+when+communicating+string+data+between+JVMs</a:t>
            </a:r>
            <a:br/>
            <a:br/>
            <a:r>
              <a:rPr b="1" lang="en-US" sz="1800" spc="-1" strike="noStrike">
                <a:solidFill>
                  <a:srgbClr val="222222"/>
                </a:solidFill>
                <a:latin typeface="Arial"/>
                <a:ea typeface="DejaVu Sans"/>
              </a:rPr>
              <a:t>WHAT</a:t>
            </a:r>
            <a:r>
              <a:rPr b="0" lang="en-US" sz="1800" spc="-1" strike="noStrike">
                <a:solidFill>
                  <a:srgbClr val="222222"/>
                </a:solidFill>
                <a:latin typeface="Arial"/>
                <a:ea typeface="DejaVu Sans"/>
              </a:rPr>
              <a:t>:  Use compatible character encodings when communicating string data between JVMs. (Java Virtual Machines)</a:t>
            </a:r>
            <a:br/>
            <a:br/>
            <a:r>
              <a:rPr b="1" lang="en-US" sz="1800" spc="-1" strike="noStrike">
                <a:solidFill>
                  <a:srgbClr val="222222"/>
                </a:solidFill>
                <a:latin typeface="Arial"/>
                <a:ea typeface="DejaVu Sans"/>
              </a:rPr>
              <a:t>WHY</a:t>
            </a:r>
            <a:r>
              <a:rPr b="0" lang="en-US" sz="1800" spc="-1" strike="noStrike">
                <a:solidFill>
                  <a:srgbClr val="222222"/>
                </a:solidFill>
                <a:latin typeface="Arial"/>
                <a:ea typeface="DejaVu Sans"/>
              </a:rPr>
              <a:t>: Incompatible encoding of strings can result in corrupted data when communicating between JVMs. This is data integrity violation.</a:t>
            </a:r>
            <a:br/>
            <a:br/>
            <a:r>
              <a:rPr b="1" lang="en-US" sz="1800" spc="-1" strike="noStrike">
                <a:solidFill>
                  <a:srgbClr val="222222"/>
                </a:solidFill>
                <a:latin typeface="Arial"/>
                <a:ea typeface="DejaVu Sans"/>
              </a:rPr>
              <a:t>HOW</a:t>
            </a:r>
            <a:r>
              <a:rPr b="0" lang="en-US" sz="1800" spc="-1" strike="noStrike">
                <a:solidFill>
                  <a:srgbClr val="222222"/>
                </a:solidFill>
                <a:latin typeface="Arial"/>
                <a:ea typeface="DejaVu Sans"/>
              </a:rPr>
              <a:t>: Be sure to encode the data the same way and not make any assumptions (be explicit) in how the data is encoded when sending data between JVMs.</a:t>
            </a:r>
            <a:b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6f8fc"/>
            </a:gs>
            <a:gs pos="100000">
              <a:srgbClr val="abc0e4"/>
            </a:gs>
          </a:gsLst>
          <a:lin ang="5400000"/>
        </a:gradFill>
      </p:bgPr>
    </p:bg>
    <p:spTree>
      <p:nvGrpSpPr>
        <p:cNvPr id="1" name=""/>
        <p:cNvGrpSpPr/>
        <p:nvPr/>
      </p:nvGrpSpPr>
      <p:grpSpPr>
        <a:xfrm>
          <a:off x="0" y="0"/>
          <a:ext cx="0" cy="0"/>
          <a:chOff x="0" y="0"/>
          <a:chExt cx="0" cy="0"/>
        </a:xfrm>
      </p:grpSpPr>
      <p:sp>
        <p:nvSpPr>
          <p:cNvPr id="162" name="CustomShape 1"/>
          <p:cNvSpPr/>
          <p:nvPr/>
        </p:nvSpPr>
        <p:spPr>
          <a:xfrm>
            <a:off x="838080" y="365040"/>
            <a:ext cx="10514520" cy="81684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0" lang="en-US" sz="4400" spc="-1" strike="noStrike">
                <a:solidFill>
                  <a:srgbClr val="000000"/>
                </a:solidFill>
                <a:latin typeface="Calibri Light"/>
                <a:ea typeface="DejaVu Sans"/>
              </a:rPr>
              <a:t>IDS</a:t>
            </a:r>
            <a:endParaRPr b="0" lang="en-US" sz="4400" spc="-1" strike="noStrike">
              <a:latin typeface="Arial"/>
            </a:endParaRPr>
          </a:p>
        </p:txBody>
      </p:sp>
      <p:graphicFrame>
        <p:nvGraphicFramePr>
          <p:cNvPr id="163" name="Table 2"/>
          <p:cNvGraphicFramePr/>
          <p:nvPr/>
        </p:nvGraphicFramePr>
        <p:xfrm>
          <a:off x="838080" y="2167200"/>
          <a:ext cx="10515240" cy="3668040"/>
        </p:xfrm>
        <a:graphic>
          <a:graphicData uri="http://schemas.openxmlformats.org/drawingml/2006/table">
            <a:tbl>
              <a:tblPr/>
              <a:tblGrid>
                <a:gridCol w="10515600"/>
              </a:tblGrid>
              <a:tr h="3668400">
                <a:tc>
                  <a:txBody>
                    <a:bodyPr lIns="105840">
                      <a:noAutofit/>
                    </a:bodyPr>
                    <a:p>
                      <a:pPr>
                        <a:lnSpc>
                          <a:spcPct val="100000"/>
                        </a:lnSpc>
                      </a:pPr>
                      <a:r>
                        <a:rPr b="0" lang="en-US" sz="1300" spc="-1" strike="noStrike">
                          <a:solidFill>
                            <a:srgbClr val="000000"/>
                          </a:solidFill>
                          <a:latin typeface="Consolas"/>
                          <a:ea typeface="DejaVu Sans"/>
                        </a:rPr>
                        <a:t>FileInputStream fis = null;</a:t>
                      </a:r>
                      <a:endParaRPr b="0" lang="en-US" sz="1300" spc="-1" strike="noStrike">
                        <a:latin typeface="Arial"/>
                      </a:endParaRPr>
                    </a:p>
                    <a:p>
                      <a:pPr>
                        <a:lnSpc>
                          <a:spcPct val="100000"/>
                        </a:lnSpc>
                      </a:pPr>
                      <a:r>
                        <a:rPr b="0" lang="en-US" sz="1300" spc="-1" strike="noStrike">
                          <a:solidFill>
                            <a:srgbClr val="000000"/>
                          </a:solidFill>
                          <a:latin typeface="Consolas"/>
                          <a:ea typeface="DejaVu Sans"/>
                        </a:rPr>
                        <a:t>try {</a:t>
                      </a:r>
                      <a:endParaRPr b="0" lang="en-US" sz="1300" spc="-1" strike="noStrike">
                        <a:latin typeface="Arial"/>
                      </a:endParaRPr>
                    </a:p>
                    <a:p>
                      <a:pPr>
                        <a:lnSpc>
                          <a:spcPct val="100000"/>
                        </a:lnSpc>
                      </a:pPr>
                      <a:r>
                        <a:rPr b="0" lang="en-US" sz="1300" spc="-1" strike="noStrike">
                          <a:solidFill>
                            <a:srgbClr val="000000"/>
                          </a:solidFill>
                          <a:latin typeface="Consolas"/>
                          <a:ea typeface="DejaVu Sans"/>
                        </a:rPr>
                        <a:t>  </a:t>
                      </a:r>
                      <a:r>
                        <a:rPr b="0" lang="en-US" sz="1300" spc="-1" strike="noStrike">
                          <a:solidFill>
                            <a:srgbClr val="000000"/>
                          </a:solidFill>
                          <a:latin typeface="Consolas"/>
                          <a:ea typeface="DejaVu Sans"/>
                        </a:rPr>
                        <a:t>fis = new FileInputStream("SomeFile");</a:t>
                      </a:r>
                      <a:endParaRPr b="0" lang="en-US" sz="1300" spc="-1" strike="noStrike">
                        <a:latin typeface="Arial"/>
                      </a:endParaRPr>
                    </a:p>
                    <a:p>
                      <a:pPr>
                        <a:lnSpc>
                          <a:spcPct val="100000"/>
                        </a:lnSpc>
                      </a:pPr>
                      <a:r>
                        <a:rPr b="0" lang="en-US" sz="1300" spc="-1" strike="noStrike">
                          <a:solidFill>
                            <a:srgbClr val="000000"/>
                          </a:solidFill>
                          <a:latin typeface="Consolas"/>
                          <a:ea typeface="DejaVu Sans"/>
                        </a:rPr>
                        <a:t>  </a:t>
                      </a:r>
                      <a:r>
                        <a:rPr b="0" lang="en-US" sz="1300" spc="-1" strike="noStrike">
                          <a:solidFill>
                            <a:srgbClr val="000000"/>
                          </a:solidFill>
                          <a:latin typeface="Consolas"/>
                          <a:ea typeface="DejaVu Sans"/>
                        </a:rPr>
                        <a:t>DataInputStream dis = new DataInputStream(fis);</a:t>
                      </a:r>
                      <a:endParaRPr b="0" lang="en-US" sz="1300" spc="-1" strike="noStrike">
                        <a:latin typeface="Arial"/>
                      </a:endParaRPr>
                    </a:p>
                    <a:p>
                      <a:pPr>
                        <a:lnSpc>
                          <a:spcPct val="100000"/>
                        </a:lnSpc>
                      </a:pPr>
                      <a:r>
                        <a:rPr b="0" lang="en-US" sz="1300" spc="-1" strike="noStrike">
                          <a:solidFill>
                            <a:srgbClr val="000000"/>
                          </a:solidFill>
                          <a:latin typeface="Consolas"/>
                          <a:ea typeface="DejaVu Sans"/>
                        </a:rPr>
                        <a:t>  </a:t>
                      </a:r>
                      <a:r>
                        <a:rPr b="0" lang="en-US" sz="1300" spc="-1" strike="noStrike">
                          <a:solidFill>
                            <a:srgbClr val="000000"/>
                          </a:solidFill>
                          <a:latin typeface="Consolas"/>
                          <a:ea typeface="DejaVu Sans"/>
                        </a:rPr>
                        <a:t>byte[] data = new byte[1024];</a:t>
                      </a:r>
                      <a:endParaRPr b="0" lang="en-US" sz="1300" spc="-1" strike="noStrike">
                        <a:latin typeface="Arial"/>
                      </a:endParaRPr>
                    </a:p>
                    <a:p>
                      <a:pPr>
                        <a:lnSpc>
                          <a:spcPct val="100000"/>
                        </a:lnSpc>
                      </a:pPr>
                      <a:r>
                        <a:rPr b="0" lang="en-US" sz="1300" spc="-1" strike="noStrike">
                          <a:solidFill>
                            <a:srgbClr val="000000"/>
                          </a:solidFill>
                          <a:latin typeface="Consolas"/>
                          <a:ea typeface="DejaVu Sans"/>
                        </a:rPr>
                        <a:t>  </a:t>
                      </a:r>
                      <a:r>
                        <a:rPr b="0" lang="en-US" sz="1300" spc="-1" strike="noStrike">
                          <a:solidFill>
                            <a:srgbClr val="000000"/>
                          </a:solidFill>
                          <a:latin typeface="Consolas"/>
                          <a:ea typeface="DejaVu Sans"/>
                        </a:rPr>
                        <a:t>dis.readFully(data);</a:t>
                      </a:r>
                      <a:endParaRPr b="0" lang="en-US" sz="1300" spc="-1" strike="noStrike">
                        <a:latin typeface="Arial"/>
                      </a:endParaRPr>
                    </a:p>
                    <a:p>
                      <a:pPr>
                        <a:lnSpc>
                          <a:spcPct val="100000"/>
                        </a:lnSpc>
                      </a:pPr>
                      <a:r>
                        <a:rPr b="0" lang="en-US" sz="1300" spc="-1" strike="noStrike">
                          <a:solidFill>
                            <a:srgbClr val="000000"/>
                          </a:solidFill>
                          <a:latin typeface="Consolas"/>
                          <a:ea typeface="DejaVu Sans"/>
                        </a:rPr>
                        <a:t>  </a:t>
                      </a:r>
                      <a:r>
                        <a:rPr b="0" lang="en-US" sz="1300" spc="-1" strike="noStrike">
                          <a:solidFill>
                            <a:srgbClr val="000000"/>
                          </a:solidFill>
                          <a:highlight>
                            <a:srgbClr val="ff0000"/>
                          </a:highlight>
                          <a:latin typeface="Consolas"/>
                          <a:ea typeface="DejaVu Sans"/>
                        </a:rPr>
                        <a:t>//</a:t>
                      </a:r>
                      <a:r>
                        <a:rPr b="0" lang="en-US" sz="1400" spc="-1" strike="noStrike">
                          <a:solidFill>
                            <a:srgbClr val="000000"/>
                          </a:solidFill>
                          <a:highlight>
                            <a:srgbClr val="ff0000"/>
                          </a:highlight>
                          <a:latin typeface="Calibri"/>
                          <a:ea typeface="DejaVu Sans"/>
                        </a:rPr>
                        <a:t>String result = new</a:t>
                      </a:r>
                      <a:r>
                        <a:rPr b="0" lang="en-US" sz="1800" spc="-1" strike="noStrike">
                          <a:solidFill>
                            <a:srgbClr val="000000"/>
                          </a:solidFill>
                          <a:highlight>
                            <a:srgbClr val="ff0000"/>
                          </a:highlight>
                          <a:latin typeface="Calibri"/>
                          <a:ea typeface="DejaVu Sans"/>
                        </a:rPr>
                        <a:t> </a:t>
                      </a:r>
                      <a:r>
                        <a:rPr b="0" lang="en-US" sz="1400" spc="-1" strike="noStrike">
                          <a:solidFill>
                            <a:srgbClr val="000000"/>
                          </a:solidFill>
                          <a:highlight>
                            <a:srgbClr val="ff0000"/>
                          </a:highlight>
                          <a:latin typeface="Calibri"/>
                          <a:ea typeface="DejaVu Sans"/>
                        </a:rPr>
                        <a:t>String(data); //assumes default character set</a:t>
                      </a:r>
                      <a:endParaRPr b="0" lang="en-US" sz="1400" spc="-1" strike="noStrike">
                        <a:latin typeface="Arial"/>
                      </a:endParaRPr>
                    </a:p>
                    <a:p>
                      <a:pPr>
                        <a:lnSpc>
                          <a:spcPct val="100000"/>
                        </a:lnSpc>
                      </a:pPr>
                      <a:r>
                        <a:rPr b="0" lang="en-US" sz="1300" spc="-1" strike="noStrike">
                          <a:solidFill>
                            <a:srgbClr val="000000"/>
                          </a:solidFill>
                          <a:highlight>
                            <a:srgbClr val="ff0000"/>
                          </a:highlight>
                          <a:latin typeface="Consolas"/>
                          <a:ea typeface="DejaVu Sans"/>
                        </a:rPr>
                        <a:t>  </a:t>
                      </a:r>
                      <a:r>
                        <a:rPr b="0" lang="en-US" sz="1300" spc="-1" strike="noStrike">
                          <a:solidFill>
                            <a:srgbClr val="000000"/>
                          </a:solidFill>
                          <a:highlight>
                            <a:srgbClr val="00ff00"/>
                          </a:highlight>
                          <a:latin typeface="Consolas"/>
                          <a:ea typeface="DejaVu Sans"/>
                        </a:rPr>
                        <a:t>String result = new String(data, "UTF-16LE");</a:t>
                      </a:r>
                      <a:endParaRPr b="0" lang="en-US" sz="1300" spc="-1" strike="noStrike">
                        <a:latin typeface="Arial"/>
                      </a:endParaRPr>
                    </a:p>
                    <a:p>
                      <a:pPr>
                        <a:lnSpc>
                          <a:spcPct val="100000"/>
                        </a:lnSpc>
                      </a:pPr>
                      <a:r>
                        <a:rPr b="0" lang="en-US" sz="1300" spc="-1" strike="noStrike">
                          <a:solidFill>
                            <a:srgbClr val="000000"/>
                          </a:solidFill>
                          <a:highlight>
                            <a:srgbClr val="00ff00"/>
                          </a:highlight>
                          <a:latin typeface="Consolas"/>
                          <a:ea typeface="DejaVu Sans"/>
                        </a:rPr>
                        <a:t>} catch (IOException x) {</a:t>
                      </a:r>
                      <a:endParaRPr b="0" lang="en-US" sz="1300" spc="-1" strike="noStrike">
                        <a:latin typeface="Arial"/>
                      </a:endParaRPr>
                    </a:p>
                    <a:p>
                      <a:pPr>
                        <a:lnSpc>
                          <a:spcPct val="100000"/>
                        </a:lnSpc>
                      </a:pPr>
                      <a:r>
                        <a:rPr b="0" lang="en-US" sz="1300" spc="-1" strike="noStrike">
                          <a:solidFill>
                            <a:srgbClr val="000000"/>
                          </a:solidFill>
                          <a:highlight>
                            <a:srgbClr val="00ff00"/>
                          </a:highlight>
                          <a:latin typeface="Consolas"/>
                          <a:ea typeface="DejaVu Sans"/>
                        </a:rPr>
                        <a:t>  </a:t>
                      </a:r>
                      <a:r>
                        <a:rPr b="0" lang="en-US" sz="1300" spc="-1" strike="noStrike">
                          <a:solidFill>
                            <a:srgbClr val="000000"/>
                          </a:solidFill>
                          <a:highlight>
                            <a:srgbClr val="00ff00"/>
                          </a:highlight>
                          <a:latin typeface="Consolas"/>
                          <a:ea typeface="DejaVu Sans"/>
                        </a:rPr>
                        <a:t>// Handle error</a:t>
                      </a:r>
                      <a:endParaRPr b="0" lang="en-US" sz="1300" spc="-1" strike="noStrike">
                        <a:latin typeface="Arial"/>
                      </a:endParaRPr>
                    </a:p>
                    <a:p>
                      <a:pPr>
                        <a:lnSpc>
                          <a:spcPct val="100000"/>
                        </a:lnSpc>
                      </a:pPr>
                      <a:r>
                        <a:rPr b="0" lang="en-US" sz="1300" spc="-1" strike="noStrike">
                          <a:solidFill>
                            <a:srgbClr val="000000"/>
                          </a:solidFill>
                          <a:highlight>
                            <a:srgbClr val="00ff00"/>
                          </a:highlight>
                          <a:latin typeface="Consolas"/>
                          <a:ea typeface="DejaVu Sans"/>
                        </a:rPr>
                        <a:t>} finally {</a:t>
                      </a:r>
                      <a:endParaRPr b="0" lang="en-US" sz="1300" spc="-1" strike="noStrike">
                        <a:latin typeface="Arial"/>
                      </a:endParaRPr>
                    </a:p>
                    <a:p>
                      <a:pPr>
                        <a:lnSpc>
                          <a:spcPct val="100000"/>
                        </a:lnSpc>
                      </a:pPr>
                      <a:r>
                        <a:rPr b="0" lang="en-US" sz="1300" spc="-1" strike="noStrike">
                          <a:solidFill>
                            <a:srgbClr val="000000"/>
                          </a:solidFill>
                          <a:highlight>
                            <a:srgbClr val="00ff00"/>
                          </a:highlight>
                          <a:latin typeface="Consolas"/>
                          <a:ea typeface="DejaVu Sans"/>
                        </a:rPr>
                        <a:t>  </a:t>
                      </a:r>
                      <a:r>
                        <a:rPr b="0" lang="en-US" sz="1300" spc="-1" strike="noStrike">
                          <a:solidFill>
                            <a:srgbClr val="000000"/>
                          </a:solidFill>
                          <a:highlight>
                            <a:srgbClr val="00ff00"/>
                          </a:highlight>
                          <a:latin typeface="Consolas"/>
                          <a:ea typeface="DejaVu Sans"/>
                        </a:rPr>
                        <a:t>if (fis != null) {</a:t>
                      </a:r>
                      <a:endParaRPr b="0" lang="en-US" sz="1300" spc="-1" strike="noStrike">
                        <a:latin typeface="Arial"/>
                      </a:endParaRPr>
                    </a:p>
                    <a:p>
                      <a:pPr>
                        <a:lnSpc>
                          <a:spcPct val="100000"/>
                        </a:lnSpc>
                      </a:pPr>
                      <a:r>
                        <a:rPr b="0" lang="en-US" sz="1300" spc="-1" strike="noStrike">
                          <a:solidFill>
                            <a:srgbClr val="000000"/>
                          </a:solidFill>
                          <a:highlight>
                            <a:srgbClr val="00ff00"/>
                          </a:highlight>
                          <a:latin typeface="Consolas"/>
                          <a:ea typeface="DejaVu Sans"/>
                        </a:rPr>
                        <a:t>    </a:t>
                      </a:r>
                      <a:r>
                        <a:rPr b="0" lang="en-US" sz="1300" spc="-1" strike="noStrike">
                          <a:solidFill>
                            <a:srgbClr val="000000"/>
                          </a:solidFill>
                          <a:highlight>
                            <a:srgbClr val="00ff00"/>
                          </a:highlight>
                          <a:latin typeface="Consolas"/>
                          <a:ea typeface="DejaVu Sans"/>
                        </a:rPr>
                        <a:t>try {</a:t>
                      </a:r>
                      <a:endParaRPr b="0" lang="en-US" sz="1300" spc="-1" strike="noStrike">
                        <a:latin typeface="Arial"/>
                      </a:endParaRPr>
                    </a:p>
                    <a:p>
                      <a:pPr>
                        <a:lnSpc>
                          <a:spcPct val="100000"/>
                        </a:lnSpc>
                      </a:pPr>
                      <a:r>
                        <a:rPr b="0" lang="en-US" sz="1300" spc="-1" strike="noStrike">
                          <a:solidFill>
                            <a:srgbClr val="000000"/>
                          </a:solidFill>
                          <a:highlight>
                            <a:srgbClr val="00ff00"/>
                          </a:highlight>
                          <a:latin typeface="Consolas"/>
                          <a:ea typeface="DejaVu Sans"/>
                        </a:rPr>
                        <a:t>      </a:t>
                      </a:r>
                      <a:r>
                        <a:rPr b="0" lang="en-US" sz="1300" spc="-1" strike="noStrike">
                          <a:solidFill>
                            <a:srgbClr val="000000"/>
                          </a:solidFill>
                          <a:highlight>
                            <a:srgbClr val="00ff00"/>
                          </a:highlight>
                          <a:latin typeface="Consolas"/>
                          <a:ea typeface="DejaVu Sans"/>
                        </a:rPr>
                        <a:t>fis.close();</a:t>
                      </a:r>
                      <a:endParaRPr b="0" lang="en-US" sz="1300" spc="-1" strike="noStrike">
                        <a:latin typeface="Arial"/>
                      </a:endParaRPr>
                    </a:p>
                    <a:p>
                      <a:pPr>
                        <a:lnSpc>
                          <a:spcPct val="100000"/>
                        </a:lnSpc>
                      </a:pPr>
                      <a:r>
                        <a:rPr b="0" lang="en-US" sz="1300" spc="-1" strike="noStrike">
                          <a:solidFill>
                            <a:srgbClr val="000000"/>
                          </a:solidFill>
                          <a:highlight>
                            <a:srgbClr val="00ff00"/>
                          </a:highlight>
                          <a:latin typeface="Consolas"/>
                          <a:ea typeface="DejaVu Sans"/>
                        </a:rPr>
                        <a:t>    </a:t>
                      </a:r>
                      <a:r>
                        <a:rPr b="0" lang="en-US" sz="1300" spc="-1" strike="noStrike">
                          <a:solidFill>
                            <a:srgbClr val="000000"/>
                          </a:solidFill>
                          <a:highlight>
                            <a:srgbClr val="00ff00"/>
                          </a:highlight>
                          <a:latin typeface="Consolas"/>
                          <a:ea typeface="DejaVu Sans"/>
                        </a:rPr>
                        <a:t>} catch (IOException x) {</a:t>
                      </a:r>
                      <a:endParaRPr b="0" lang="en-US" sz="1300" spc="-1" strike="noStrike">
                        <a:latin typeface="Arial"/>
                      </a:endParaRPr>
                    </a:p>
                    <a:p>
                      <a:pPr>
                        <a:lnSpc>
                          <a:spcPct val="100000"/>
                        </a:lnSpc>
                      </a:pPr>
                      <a:r>
                        <a:rPr b="0" lang="en-US" sz="1300" spc="-1" strike="noStrike">
                          <a:solidFill>
                            <a:srgbClr val="000000"/>
                          </a:solidFill>
                          <a:highlight>
                            <a:srgbClr val="00ff00"/>
                          </a:highlight>
                          <a:latin typeface="Consolas"/>
                          <a:ea typeface="DejaVu Sans"/>
                        </a:rPr>
                        <a:t>      </a:t>
                      </a:r>
                      <a:r>
                        <a:rPr b="0" lang="en-US" sz="1300" spc="-1" strike="noStrike">
                          <a:solidFill>
                            <a:srgbClr val="000000"/>
                          </a:solidFill>
                          <a:highlight>
                            <a:srgbClr val="00ff00"/>
                          </a:highlight>
                          <a:latin typeface="Consolas"/>
                          <a:ea typeface="DejaVu Sans"/>
                        </a:rPr>
                        <a:t>// Forward to handler</a:t>
                      </a:r>
                      <a:endParaRPr b="0" lang="en-US" sz="1300" spc="-1" strike="noStrike">
                        <a:latin typeface="Arial"/>
                      </a:endParaRPr>
                    </a:p>
                    <a:p>
                      <a:pPr>
                        <a:lnSpc>
                          <a:spcPct val="100000"/>
                        </a:lnSpc>
                      </a:pPr>
                      <a:r>
                        <a:rPr b="0" lang="en-US" sz="1300" spc="-1" strike="noStrike">
                          <a:solidFill>
                            <a:srgbClr val="000000"/>
                          </a:solidFill>
                          <a:highlight>
                            <a:srgbClr val="00ff00"/>
                          </a:highlight>
                          <a:latin typeface="Consolas"/>
                          <a:ea typeface="DejaVu Sans"/>
                        </a:rPr>
                        <a:t>    </a:t>
                      </a:r>
                      <a:r>
                        <a:rPr b="0" lang="en-US" sz="1300" spc="-1" strike="noStrike">
                          <a:solidFill>
                            <a:srgbClr val="000000"/>
                          </a:solidFill>
                          <a:highlight>
                            <a:srgbClr val="00ff00"/>
                          </a:highlight>
                          <a:latin typeface="Consolas"/>
                          <a:ea typeface="DejaVu Sans"/>
                        </a:rPr>
                        <a:t>}</a:t>
                      </a:r>
                      <a:endParaRPr b="0" lang="en-US" sz="1300" spc="-1" strike="noStrike">
                        <a:latin typeface="Arial"/>
                      </a:endParaRPr>
                    </a:p>
                    <a:p>
                      <a:pPr>
                        <a:lnSpc>
                          <a:spcPct val="100000"/>
                        </a:lnSpc>
                      </a:pPr>
                      <a:r>
                        <a:rPr b="0" lang="en-US" sz="1300" spc="-1" strike="noStrike">
                          <a:solidFill>
                            <a:srgbClr val="000000"/>
                          </a:solidFill>
                          <a:highlight>
                            <a:srgbClr val="00ff00"/>
                          </a:highlight>
                          <a:latin typeface="Consolas"/>
                          <a:ea typeface="DejaVu Sans"/>
                        </a:rPr>
                        <a:t>  </a:t>
                      </a:r>
                      <a:r>
                        <a:rPr b="0" lang="en-US" sz="1300" spc="-1" strike="noStrike">
                          <a:solidFill>
                            <a:srgbClr val="000000"/>
                          </a:solidFill>
                          <a:highlight>
                            <a:srgbClr val="00ff00"/>
                          </a:highlight>
                          <a:latin typeface="Consolas"/>
                          <a:ea typeface="DejaVu Sans"/>
                        </a:rPr>
                        <a:t>}</a:t>
                      </a:r>
                      <a:endParaRPr b="0" lang="en-US" sz="1300" spc="-1" strike="noStrike">
                        <a:latin typeface="Arial"/>
                      </a:endParaRPr>
                    </a:p>
                    <a:p>
                      <a:pPr>
                        <a:lnSpc>
                          <a:spcPct val="100000"/>
                        </a:lnSpc>
                      </a:pPr>
                      <a:r>
                        <a:rPr b="0" lang="en-US" sz="1300" spc="-1" strike="noStrike">
                          <a:solidFill>
                            <a:srgbClr val="000000"/>
                          </a:solidFill>
                          <a:highlight>
                            <a:srgbClr val="00ff00"/>
                          </a:highlight>
                          <a:latin typeface="Consolas"/>
                          <a:ea typeface="DejaVu Sans"/>
                        </a:rPr>
                        <a:t>}</a:t>
                      </a:r>
                      <a:endParaRPr b="0" lang="en-US" sz="1300" spc="-1" strike="noStrike">
                        <a:latin typeface="Arial"/>
                      </a:endParaRPr>
                    </a:p>
                  </a:txBody>
                  <a:tcPr marL="105840" marR="91440">
                    <a:noFill/>
                  </a:tcPr>
                </a:tc>
              </a:tr>
            </a:tbl>
          </a:graphicData>
        </a:graphic>
      </p:graphicFrame>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6f8fc"/>
            </a:gs>
            <a:gs pos="100000">
              <a:srgbClr val="abc0e4"/>
            </a:gs>
          </a:gsLst>
          <a:lin ang="5400000"/>
        </a:gradFill>
      </p:bgPr>
    </p:bg>
    <p:spTree>
      <p:nvGrpSpPr>
        <p:cNvPr id="1" name=""/>
        <p:cNvGrpSpPr/>
        <p:nvPr/>
      </p:nvGrpSpPr>
      <p:grpSpPr>
        <a:xfrm>
          <a:off x="0" y="0"/>
          <a:ext cx="0" cy="0"/>
          <a:chOff x="0" y="0"/>
          <a:chExt cx="0" cy="0"/>
        </a:xfrm>
      </p:grpSpPr>
      <p:sp>
        <p:nvSpPr>
          <p:cNvPr id="164" name="CustomShape 1"/>
          <p:cNvSpPr/>
          <p:nvPr/>
        </p:nvSpPr>
        <p:spPr>
          <a:xfrm>
            <a:off x="838080" y="365040"/>
            <a:ext cx="10514520" cy="72648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0" lang="en-US" sz="4400" spc="-1" strike="noStrike">
                <a:solidFill>
                  <a:srgbClr val="000000"/>
                </a:solidFill>
                <a:latin typeface="Calibri Light"/>
                <a:ea typeface="DejaVu Sans"/>
              </a:rPr>
              <a:t>IDS</a:t>
            </a:r>
            <a:endParaRPr b="0" lang="en-US" sz="4400" spc="-1" strike="noStrike">
              <a:latin typeface="Arial"/>
            </a:endParaRPr>
          </a:p>
        </p:txBody>
      </p:sp>
      <p:sp>
        <p:nvSpPr>
          <p:cNvPr id="165" name="CustomShape 2"/>
          <p:cNvSpPr/>
          <p:nvPr/>
        </p:nvSpPr>
        <p:spPr>
          <a:xfrm>
            <a:off x="484920" y="994320"/>
            <a:ext cx="11531520" cy="54982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1" lang="en-US" sz="1800" spc="-1" strike="noStrike">
                <a:solidFill>
                  <a:srgbClr val="222222"/>
                </a:solidFill>
                <a:latin typeface="Arial"/>
                <a:ea typeface="DejaVu Sans"/>
              </a:rPr>
              <a:t>IDS14-J</a:t>
            </a:r>
            <a:br/>
            <a:r>
              <a:rPr b="0" lang="en-US" sz="1800" spc="-1" strike="noStrike" u="sng">
                <a:solidFill>
                  <a:srgbClr val="0563c1"/>
                </a:solidFill>
                <a:uFillTx/>
                <a:latin typeface="Arial"/>
                <a:ea typeface="DejaVu Sans"/>
                <a:hlinkClick r:id="rId1"/>
              </a:rPr>
              <a:t>https://wiki.sei.cmu.edu/confluence/display/java/IDS14-J.+Do+not+trust+the+contents+of+hidden+form+fields</a:t>
            </a:r>
            <a:br/>
            <a:br/>
            <a:r>
              <a:rPr b="1" lang="en-US" sz="1800" spc="-1" strike="noStrike">
                <a:solidFill>
                  <a:srgbClr val="222222"/>
                </a:solidFill>
                <a:latin typeface="Arial"/>
                <a:ea typeface="DejaVu Sans"/>
              </a:rPr>
              <a:t>WHAT</a:t>
            </a:r>
            <a:r>
              <a:rPr b="0" lang="en-US" sz="1800" spc="-1" strike="noStrike">
                <a:solidFill>
                  <a:srgbClr val="222222"/>
                </a:solidFill>
                <a:latin typeface="Arial"/>
                <a:ea typeface="DejaVu Sans"/>
              </a:rPr>
              <a:t>: Both the hidden and visible forms need to be sanitized or checked.</a:t>
            </a:r>
            <a:br/>
            <a:br/>
            <a:r>
              <a:rPr b="1" lang="en-US" sz="1800" spc="-1" strike="noStrike">
                <a:solidFill>
                  <a:srgbClr val="222222"/>
                </a:solidFill>
                <a:latin typeface="Arial"/>
                <a:ea typeface="DejaVu Sans"/>
              </a:rPr>
              <a:t>WHY</a:t>
            </a:r>
            <a:r>
              <a:rPr b="0" lang="en-US" sz="1800" spc="-1" strike="noStrike">
                <a:solidFill>
                  <a:srgbClr val="222222"/>
                </a:solidFill>
                <a:latin typeface="Arial"/>
                <a:ea typeface="DejaVu Sans"/>
              </a:rPr>
              <a:t>: In this case if the hidden form field is not checked for strings that are sensitive to HTML then</a:t>
            </a:r>
            <a:br/>
            <a:r>
              <a:rPr b="0" lang="en-US" sz="1800" spc="-1" strike="noStrike">
                <a:solidFill>
                  <a:srgbClr val="222222"/>
                </a:solidFill>
                <a:latin typeface="Arial"/>
                <a:ea typeface="DejaVu Sans"/>
              </a:rPr>
              <a:t>user can be directed to an unexpected website or witness an unexpected result.</a:t>
            </a:r>
            <a:br/>
            <a:br/>
            <a:r>
              <a:rPr b="1" lang="en-US" sz="1800" spc="-1" strike="noStrike">
                <a:solidFill>
                  <a:srgbClr val="222222"/>
                </a:solidFill>
                <a:latin typeface="Arial"/>
                <a:ea typeface="DejaVu Sans"/>
              </a:rPr>
              <a:t>HOW</a:t>
            </a:r>
            <a:r>
              <a:rPr b="0" lang="en-US" sz="1800" spc="-1" strike="noStrike">
                <a:solidFill>
                  <a:srgbClr val="222222"/>
                </a:solidFill>
                <a:latin typeface="Arial"/>
                <a:ea typeface="DejaVu Sans"/>
              </a:rPr>
              <a:t>: Check the Hidden form field as well as the Visible Form field for sensitive or manipulative strings that can cause issues in HTML.</a:t>
            </a:r>
            <a:b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6f8fc"/>
            </a:gs>
            <a:gs pos="100000">
              <a:srgbClr val="abc0e4"/>
            </a:gs>
          </a:gsLst>
          <a:lin ang="5400000"/>
        </a:gradFill>
      </p:bgPr>
    </p:bg>
    <p:spTree>
      <p:nvGrpSpPr>
        <p:cNvPr id="1" name=""/>
        <p:cNvGrpSpPr/>
        <p:nvPr/>
      </p:nvGrpSpPr>
      <p:grpSpPr>
        <a:xfrm>
          <a:off x="0" y="0"/>
          <a:ext cx="0" cy="0"/>
          <a:chOff x="0" y="0"/>
          <a:chExt cx="0" cy="0"/>
        </a:xfrm>
      </p:grpSpPr>
      <p:sp>
        <p:nvSpPr>
          <p:cNvPr id="166" name="CustomShape 1"/>
          <p:cNvSpPr/>
          <p:nvPr/>
        </p:nvSpPr>
        <p:spPr>
          <a:xfrm>
            <a:off x="838080" y="365040"/>
            <a:ext cx="10514520" cy="66456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0" lang="en-US" sz="4400" spc="-1" strike="noStrike">
                <a:solidFill>
                  <a:srgbClr val="000000"/>
                </a:solidFill>
                <a:latin typeface="Calibri Light"/>
                <a:ea typeface="DejaVu Sans"/>
              </a:rPr>
              <a:t>IDS</a:t>
            </a:r>
            <a:endParaRPr b="0" lang="en-US" sz="4400" spc="-1" strike="noStrike">
              <a:latin typeface="Arial"/>
            </a:endParaRPr>
          </a:p>
        </p:txBody>
      </p:sp>
      <p:sp>
        <p:nvSpPr>
          <p:cNvPr id="167" name="CustomShape 2"/>
          <p:cNvSpPr/>
          <p:nvPr/>
        </p:nvSpPr>
        <p:spPr>
          <a:xfrm>
            <a:off x="838080" y="914760"/>
            <a:ext cx="5000400" cy="617184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900" spc="-1" strike="noStrike">
                <a:solidFill>
                  <a:srgbClr val="336699"/>
                </a:solidFill>
                <a:latin typeface="Consolas"/>
                <a:ea typeface="DejaVu Sans"/>
              </a:rPr>
              <a:t>public</a:t>
            </a:r>
            <a:r>
              <a:rPr b="0" lang="en-US" sz="900" spc="-1" strike="noStrike">
                <a:solidFill>
                  <a:srgbClr val="333333"/>
                </a:solidFill>
                <a:latin typeface="Consolas"/>
                <a:ea typeface="DejaVu Sans"/>
              </a:rPr>
              <a:t> </a:t>
            </a:r>
            <a:r>
              <a:rPr b="1" lang="en-US" sz="900" spc="-1" strike="noStrike">
                <a:solidFill>
                  <a:srgbClr val="336699"/>
                </a:solidFill>
                <a:latin typeface="Consolas"/>
                <a:ea typeface="DejaVu Sans"/>
              </a:rPr>
              <a:t>class</a:t>
            </a:r>
            <a:r>
              <a:rPr b="0" lang="en-US" sz="900" spc="-1" strike="noStrike">
                <a:solidFill>
                  <a:srgbClr val="333333"/>
                </a:solidFill>
                <a:latin typeface="Consolas"/>
                <a:ea typeface="DejaVu Sans"/>
              </a:rPr>
              <a:t> </a:t>
            </a:r>
            <a:r>
              <a:rPr b="0" lang="en-US" sz="900" spc="-1" strike="noStrike">
                <a:solidFill>
                  <a:srgbClr val="000000"/>
                </a:solidFill>
                <a:latin typeface="Consolas"/>
                <a:ea typeface="DejaVu Sans"/>
              </a:rPr>
              <a:t>SampleServlet </a:t>
            </a:r>
            <a:r>
              <a:rPr b="1" lang="en-US" sz="900" spc="-1" strike="noStrike">
                <a:solidFill>
                  <a:srgbClr val="336699"/>
                </a:solidFill>
                <a:latin typeface="Consolas"/>
                <a:ea typeface="DejaVu Sans"/>
              </a:rPr>
              <a:t>extends</a:t>
            </a:r>
            <a:r>
              <a:rPr b="0" lang="en-US" sz="900" spc="-1" strike="noStrike">
                <a:solidFill>
                  <a:srgbClr val="333333"/>
                </a:solidFill>
                <a:latin typeface="Consolas"/>
                <a:ea typeface="DejaVu Sans"/>
              </a:rPr>
              <a:t> </a:t>
            </a:r>
            <a:r>
              <a:rPr b="0" lang="en-US" sz="900" spc="-1" strike="noStrike">
                <a:solidFill>
                  <a:srgbClr val="000000"/>
                </a:solidFill>
                <a:latin typeface="Consolas"/>
                <a:ea typeface="DejaVu Sans"/>
              </a:rPr>
              <a:t>HttpServlet {</a:t>
            </a:r>
            <a:endParaRPr b="0" lang="en-US" sz="900" spc="-1" strike="noStrike">
              <a:latin typeface="Arial"/>
            </a:endParaRPr>
          </a:p>
          <a:p>
            <a:pPr>
              <a:lnSpc>
                <a:spcPct val="100000"/>
              </a:lnSpc>
            </a:pPr>
            <a:r>
              <a:rPr b="0" lang="en-US" sz="900" spc="-1" strike="noStrike">
                <a:solidFill>
                  <a:srgbClr val="333333"/>
                </a:solidFill>
                <a:latin typeface="Consolas"/>
                <a:ea typeface="DejaVu Sans"/>
              </a:rPr>
              <a:t>  </a:t>
            </a:r>
            <a:r>
              <a:rPr b="1" lang="en-US" sz="900" spc="-1" strike="noStrike">
                <a:solidFill>
                  <a:srgbClr val="336699"/>
                </a:solidFill>
                <a:latin typeface="Consolas"/>
                <a:ea typeface="DejaVu Sans"/>
              </a:rPr>
              <a:t>public</a:t>
            </a:r>
            <a:r>
              <a:rPr b="0" lang="en-US" sz="900" spc="-1" strike="noStrike">
                <a:solidFill>
                  <a:srgbClr val="333333"/>
                </a:solidFill>
                <a:latin typeface="Consolas"/>
                <a:ea typeface="DejaVu Sans"/>
              </a:rPr>
              <a:t> </a:t>
            </a:r>
            <a:r>
              <a:rPr b="1" lang="en-US" sz="900" spc="-1" strike="noStrike">
                <a:solidFill>
                  <a:srgbClr val="336699"/>
                </a:solidFill>
                <a:latin typeface="Consolas"/>
                <a:ea typeface="DejaVu Sans"/>
              </a:rPr>
              <a:t>void</a:t>
            </a:r>
            <a:r>
              <a:rPr b="0" lang="en-US" sz="900" spc="-1" strike="noStrike">
                <a:solidFill>
                  <a:srgbClr val="333333"/>
                </a:solidFill>
                <a:latin typeface="Consolas"/>
                <a:ea typeface="DejaVu Sans"/>
              </a:rPr>
              <a:t> </a:t>
            </a:r>
            <a:r>
              <a:rPr b="0" lang="en-US" sz="900" spc="-1" strike="noStrike">
                <a:solidFill>
                  <a:srgbClr val="000000"/>
                </a:solidFill>
                <a:latin typeface="Consolas"/>
                <a:ea typeface="DejaVu Sans"/>
              </a:rPr>
              <a:t>doGet(HttpServletRequest request, HttpServletResponse response)</a:t>
            </a:r>
            <a:endParaRPr b="0" lang="en-US" sz="900" spc="-1" strike="noStrike">
              <a:latin typeface="Arial"/>
            </a:endParaRPr>
          </a:p>
          <a:p>
            <a:pPr>
              <a:lnSpc>
                <a:spcPct val="100000"/>
              </a:lnSpc>
            </a:pPr>
            <a:r>
              <a:rPr b="0" lang="en-US" sz="900" spc="-1" strike="noStrike">
                <a:solidFill>
                  <a:srgbClr val="333333"/>
                </a:solidFill>
                <a:latin typeface="Consolas"/>
                <a:ea typeface="DejaVu Sans"/>
              </a:rPr>
              <a:t>    </a:t>
            </a:r>
            <a:r>
              <a:rPr b="1" lang="en-US" sz="900" spc="-1" strike="noStrike">
                <a:solidFill>
                  <a:srgbClr val="336699"/>
                </a:solidFill>
                <a:latin typeface="Consolas"/>
                <a:ea typeface="DejaVu Sans"/>
              </a:rPr>
              <a:t>throws</a:t>
            </a:r>
            <a:r>
              <a:rPr b="0" lang="en-US" sz="900" spc="-1" strike="noStrike">
                <a:solidFill>
                  <a:srgbClr val="333333"/>
                </a:solidFill>
                <a:latin typeface="Consolas"/>
                <a:ea typeface="DejaVu Sans"/>
              </a:rPr>
              <a:t> </a:t>
            </a:r>
            <a:r>
              <a:rPr b="0" lang="en-US" sz="900" spc="-1" strike="noStrike">
                <a:solidFill>
                  <a:srgbClr val="000000"/>
                </a:solidFill>
                <a:latin typeface="Consolas"/>
                <a:ea typeface="DejaVu Sans"/>
              </a:rPr>
              <a:t>IOException, ServletException {</a:t>
            </a:r>
            <a:endParaRPr b="0" lang="en-US" sz="900" spc="-1" strike="noStrike">
              <a:latin typeface="Arial"/>
            </a:endParaRPr>
          </a:p>
          <a:p>
            <a:pPr>
              <a:lnSpc>
                <a:spcPct val="100000"/>
              </a:lnSpc>
            </a:pPr>
            <a:r>
              <a:rPr b="0" lang="en-US" sz="900" spc="-1" strike="noStrike">
                <a:solidFill>
                  <a:srgbClr val="333333"/>
                </a:solidFill>
                <a:latin typeface="Consolas"/>
                <a:ea typeface="DejaVu Sans"/>
              </a:rPr>
              <a:t>    </a:t>
            </a:r>
            <a:r>
              <a:rPr b="0" lang="en-US" sz="900" spc="-1" strike="noStrike">
                <a:solidFill>
                  <a:srgbClr val="000000"/>
                </a:solidFill>
                <a:latin typeface="Consolas"/>
                <a:ea typeface="DejaVu Sans"/>
              </a:rPr>
              <a:t>response.setContentType(</a:t>
            </a:r>
            <a:r>
              <a:rPr b="0" lang="en-US" sz="900" spc="-1" strike="noStrike">
                <a:solidFill>
                  <a:srgbClr val="003366"/>
                </a:solidFill>
                <a:latin typeface="Consolas"/>
                <a:ea typeface="DejaVu Sans"/>
              </a:rPr>
              <a:t>"text/html"</a:t>
            </a:r>
            <a:r>
              <a:rPr b="0" lang="en-US" sz="900" spc="-1" strike="noStrike">
                <a:solidFill>
                  <a:srgbClr val="000000"/>
                </a:solidFill>
                <a:latin typeface="Consolas"/>
                <a:ea typeface="DejaVu Sans"/>
              </a:rPr>
              <a:t>);</a:t>
            </a:r>
            <a:endParaRPr b="0" lang="en-US" sz="900" spc="-1" strike="noStrike">
              <a:latin typeface="Arial"/>
            </a:endParaRPr>
          </a:p>
          <a:p>
            <a:pPr>
              <a:lnSpc>
                <a:spcPct val="100000"/>
              </a:lnSpc>
            </a:pPr>
            <a:r>
              <a:rPr b="0" lang="en-US" sz="900" spc="-1" strike="noStrike">
                <a:solidFill>
                  <a:srgbClr val="333333"/>
                </a:solidFill>
                <a:latin typeface="Consolas"/>
                <a:ea typeface="DejaVu Sans"/>
              </a:rPr>
              <a:t>    </a:t>
            </a:r>
            <a:r>
              <a:rPr b="0" lang="en-US" sz="900" spc="-1" strike="noStrike">
                <a:solidFill>
                  <a:srgbClr val="000000"/>
                </a:solidFill>
                <a:latin typeface="Consolas"/>
                <a:ea typeface="DejaVu Sans"/>
              </a:rPr>
              <a:t>PrintWriter out = response.getWriter();</a:t>
            </a:r>
            <a:endParaRPr b="0" lang="en-US" sz="900" spc="-1" strike="noStrike">
              <a:latin typeface="Arial"/>
            </a:endParaRPr>
          </a:p>
          <a:p>
            <a:pPr>
              <a:lnSpc>
                <a:spcPct val="100000"/>
              </a:lnSpc>
            </a:pPr>
            <a:r>
              <a:rPr b="0" lang="en-US" sz="900" spc="-1" strike="noStrike">
                <a:solidFill>
                  <a:srgbClr val="333333"/>
                </a:solidFill>
                <a:latin typeface="Consolas"/>
                <a:ea typeface="DejaVu Sans"/>
              </a:rPr>
              <a:t>    </a:t>
            </a:r>
            <a:r>
              <a:rPr b="0" lang="en-US" sz="900" spc="-1" strike="noStrike">
                <a:solidFill>
                  <a:srgbClr val="000000"/>
                </a:solidFill>
                <a:latin typeface="Consolas"/>
                <a:ea typeface="DejaVu Sans"/>
              </a:rPr>
              <a:t>out.println(</a:t>
            </a:r>
            <a:r>
              <a:rPr b="0" lang="en-US" sz="900" spc="-1" strike="noStrike">
                <a:solidFill>
                  <a:srgbClr val="003366"/>
                </a:solidFill>
                <a:latin typeface="Consolas"/>
                <a:ea typeface="DejaVu Sans"/>
              </a:rPr>
              <a:t>"&lt;html&gt;"</a:t>
            </a:r>
            <a:r>
              <a:rPr b="0" lang="en-US" sz="900" spc="-1" strike="noStrike">
                <a:solidFill>
                  <a:srgbClr val="000000"/>
                </a:solidFill>
                <a:latin typeface="Consolas"/>
                <a:ea typeface="DejaVu Sans"/>
              </a:rPr>
              <a:t>);</a:t>
            </a:r>
            <a:endParaRPr b="0" lang="en-US" sz="900" spc="-1" strike="noStrike">
              <a:latin typeface="Arial"/>
            </a:endParaRPr>
          </a:p>
          <a:p>
            <a:pPr>
              <a:lnSpc>
                <a:spcPct val="100000"/>
              </a:lnSpc>
            </a:pPr>
            <a:r>
              <a:rPr b="0" lang="en-US" sz="900" spc="-1" strike="noStrike">
                <a:solidFill>
                  <a:srgbClr val="333333"/>
                </a:solidFill>
                <a:latin typeface="Consolas"/>
                <a:ea typeface="DejaVu Sans"/>
              </a:rPr>
              <a:t> </a:t>
            </a:r>
            <a:endParaRPr b="0" lang="en-US" sz="900" spc="-1" strike="noStrike">
              <a:latin typeface="Arial"/>
            </a:endParaRPr>
          </a:p>
          <a:p>
            <a:pPr>
              <a:lnSpc>
                <a:spcPct val="100000"/>
              </a:lnSpc>
            </a:pPr>
            <a:r>
              <a:rPr b="0" lang="en-US" sz="900" spc="-1" strike="noStrike">
                <a:solidFill>
                  <a:srgbClr val="333333"/>
                </a:solidFill>
                <a:latin typeface="Consolas"/>
                <a:ea typeface="DejaVu Sans"/>
              </a:rPr>
              <a:t>    </a:t>
            </a:r>
            <a:r>
              <a:rPr b="0" lang="en-US" sz="900" spc="-1" strike="noStrike">
                <a:solidFill>
                  <a:srgbClr val="000000"/>
                </a:solidFill>
                <a:latin typeface="Consolas"/>
                <a:ea typeface="DejaVu Sans"/>
              </a:rPr>
              <a:t>String visible = request.getParameter(</a:t>
            </a:r>
            <a:r>
              <a:rPr b="0" lang="en-US" sz="900" spc="-1" strike="noStrike">
                <a:solidFill>
                  <a:srgbClr val="003366"/>
                </a:solidFill>
                <a:latin typeface="Consolas"/>
                <a:ea typeface="DejaVu Sans"/>
              </a:rPr>
              <a:t>"visible"</a:t>
            </a:r>
            <a:r>
              <a:rPr b="0" lang="en-US" sz="900" spc="-1" strike="noStrike">
                <a:solidFill>
                  <a:srgbClr val="000000"/>
                </a:solidFill>
                <a:latin typeface="Consolas"/>
                <a:ea typeface="DejaVu Sans"/>
              </a:rPr>
              <a:t>);</a:t>
            </a:r>
            <a:endParaRPr b="0" lang="en-US" sz="900" spc="-1" strike="noStrike">
              <a:latin typeface="Arial"/>
            </a:endParaRPr>
          </a:p>
          <a:p>
            <a:pPr>
              <a:lnSpc>
                <a:spcPct val="100000"/>
              </a:lnSpc>
            </a:pPr>
            <a:r>
              <a:rPr b="0" lang="en-US" sz="900" spc="-1" strike="noStrike">
                <a:solidFill>
                  <a:srgbClr val="333333"/>
                </a:solidFill>
                <a:latin typeface="Consolas"/>
                <a:ea typeface="DejaVu Sans"/>
              </a:rPr>
              <a:t>    </a:t>
            </a:r>
            <a:r>
              <a:rPr b="0" lang="en-US" sz="900" spc="-1" strike="noStrike">
                <a:solidFill>
                  <a:srgbClr val="000000"/>
                </a:solidFill>
                <a:latin typeface="Consolas"/>
                <a:ea typeface="DejaVu Sans"/>
              </a:rPr>
              <a:t>String hidden = request.getParameter(</a:t>
            </a:r>
            <a:r>
              <a:rPr b="0" lang="en-US" sz="900" spc="-1" strike="noStrike">
                <a:solidFill>
                  <a:srgbClr val="003366"/>
                </a:solidFill>
                <a:latin typeface="Consolas"/>
                <a:ea typeface="DejaVu Sans"/>
              </a:rPr>
              <a:t>"hidden"</a:t>
            </a:r>
            <a:r>
              <a:rPr b="0" lang="en-US" sz="900" spc="-1" strike="noStrike">
                <a:solidFill>
                  <a:srgbClr val="000000"/>
                </a:solidFill>
                <a:latin typeface="Consolas"/>
                <a:ea typeface="DejaVu Sans"/>
              </a:rPr>
              <a:t>);</a:t>
            </a:r>
            <a:endParaRPr b="0" lang="en-US" sz="900" spc="-1" strike="noStrike">
              <a:latin typeface="Arial"/>
            </a:endParaRPr>
          </a:p>
          <a:p>
            <a:pPr>
              <a:lnSpc>
                <a:spcPct val="100000"/>
              </a:lnSpc>
            </a:pPr>
            <a:r>
              <a:rPr b="0" lang="en-US" sz="900" spc="-1" strike="noStrike">
                <a:solidFill>
                  <a:srgbClr val="333333"/>
                </a:solidFill>
                <a:latin typeface="Consolas"/>
                <a:ea typeface="DejaVu Sans"/>
              </a:rPr>
              <a:t> </a:t>
            </a:r>
            <a:endParaRPr b="0" lang="en-US" sz="900" spc="-1" strike="noStrike">
              <a:latin typeface="Arial"/>
            </a:endParaRPr>
          </a:p>
          <a:p>
            <a:pPr>
              <a:lnSpc>
                <a:spcPct val="100000"/>
              </a:lnSpc>
            </a:pPr>
            <a:r>
              <a:rPr b="0" lang="en-US" sz="900" spc="-1" strike="noStrike">
                <a:solidFill>
                  <a:srgbClr val="333333"/>
                </a:solidFill>
                <a:latin typeface="Consolas"/>
                <a:ea typeface="DejaVu Sans"/>
              </a:rPr>
              <a:t>    </a:t>
            </a:r>
            <a:r>
              <a:rPr b="1" lang="en-US" sz="900" spc="-1" strike="noStrike">
                <a:solidFill>
                  <a:srgbClr val="336699"/>
                </a:solidFill>
                <a:latin typeface="Consolas"/>
                <a:ea typeface="DejaVu Sans"/>
              </a:rPr>
              <a:t>if</a:t>
            </a:r>
            <a:r>
              <a:rPr b="0" lang="en-US" sz="900" spc="-1" strike="noStrike">
                <a:solidFill>
                  <a:srgbClr val="333333"/>
                </a:solidFill>
                <a:latin typeface="Consolas"/>
                <a:ea typeface="DejaVu Sans"/>
              </a:rPr>
              <a:t> </a:t>
            </a:r>
            <a:r>
              <a:rPr b="0" lang="en-US" sz="900" spc="-1" strike="noStrike">
                <a:solidFill>
                  <a:srgbClr val="000000"/>
                </a:solidFill>
                <a:latin typeface="Consolas"/>
                <a:ea typeface="DejaVu Sans"/>
              </a:rPr>
              <a:t>(visible != </a:t>
            </a:r>
            <a:r>
              <a:rPr b="1" lang="en-US" sz="900" spc="-1" strike="noStrike">
                <a:solidFill>
                  <a:srgbClr val="336699"/>
                </a:solidFill>
                <a:latin typeface="Consolas"/>
                <a:ea typeface="DejaVu Sans"/>
              </a:rPr>
              <a:t>null</a:t>
            </a:r>
            <a:r>
              <a:rPr b="0" lang="en-US" sz="900" spc="-1" strike="noStrike">
                <a:solidFill>
                  <a:srgbClr val="333333"/>
                </a:solidFill>
                <a:latin typeface="Consolas"/>
                <a:ea typeface="DejaVu Sans"/>
              </a:rPr>
              <a:t> </a:t>
            </a:r>
            <a:r>
              <a:rPr b="0" lang="en-US" sz="900" spc="-1" strike="noStrike">
                <a:solidFill>
                  <a:srgbClr val="000000"/>
                </a:solidFill>
                <a:latin typeface="Consolas"/>
                <a:ea typeface="DejaVu Sans"/>
              </a:rPr>
              <a:t>|| hidden != </a:t>
            </a:r>
            <a:r>
              <a:rPr b="1" lang="en-US" sz="900" spc="-1" strike="noStrike">
                <a:solidFill>
                  <a:srgbClr val="336699"/>
                </a:solidFill>
                <a:latin typeface="Consolas"/>
                <a:ea typeface="DejaVu Sans"/>
              </a:rPr>
              <a:t>null</a:t>
            </a:r>
            <a:r>
              <a:rPr b="0" lang="en-US" sz="900" spc="-1" strike="noStrike">
                <a:solidFill>
                  <a:srgbClr val="000000"/>
                </a:solidFill>
                <a:latin typeface="Consolas"/>
                <a:ea typeface="DejaVu Sans"/>
              </a:rPr>
              <a:t>) {</a:t>
            </a:r>
            <a:endParaRPr b="0" lang="en-US" sz="900" spc="-1" strike="noStrike">
              <a:latin typeface="Arial"/>
            </a:endParaRPr>
          </a:p>
          <a:p>
            <a:pPr>
              <a:lnSpc>
                <a:spcPct val="100000"/>
              </a:lnSpc>
            </a:pPr>
            <a:r>
              <a:rPr b="0" lang="en-US" sz="900" spc="-1" strike="noStrike">
                <a:solidFill>
                  <a:srgbClr val="333333"/>
                </a:solidFill>
                <a:latin typeface="Consolas"/>
                <a:ea typeface="DejaVu Sans"/>
              </a:rPr>
              <a:t>      </a:t>
            </a:r>
            <a:r>
              <a:rPr b="0" lang="en-US" sz="900" spc="-1" strike="noStrike">
                <a:solidFill>
                  <a:srgbClr val="000000"/>
                </a:solidFill>
                <a:latin typeface="Consolas"/>
                <a:ea typeface="DejaVu Sans"/>
              </a:rPr>
              <a:t>out.println(</a:t>
            </a:r>
            <a:r>
              <a:rPr b="0" lang="en-US" sz="900" spc="-1" strike="noStrike">
                <a:solidFill>
                  <a:srgbClr val="003366"/>
                </a:solidFill>
                <a:latin typeface="Consolas"/>
                <a:ea typeface="DejaVu Sans"/>
              </a:rPr>
              <a:t>"Visible Parameter:"</a:t>
            </a:r>
            <a:r>
              <a:rPr b="0" lang="en-US" sz="900" spc="-1" strike="noStrike">
                <a:solidFill>
                  <a:srgbClr val="000000"/>
                </a:solidFill>
                <a:latin typeface="Consolas"/>
                <a:ea typeface="DejaVu Sans"/>
              </a:rPr>
              <a:t>);</a:t>
            </a:r>
            <a:endParaRPr b="0" lang="en-US" sz="900" spc="-1" strike="noStrike">
              <a:latin typeface="Arial"/>
            </a:endParaRPr>
          </a:p>
          <a:p>
            <a:pPr>
              <a:lnSpc>
                <a:spcPct val="100000"/>
              </a:lnSpc>
            </a:pPr>
            <a:r>
              <a:rPr b="0" lang="en-US" sz="900" spc="-1" strike="noStrike">
                <a:solidFill>
                  <a:srgbClr val="333333"/>
                </a:solidFill>
                <a:latin typeface="Consolas"/>
                <a:ea typeface="DejaVu Sans"/>
              </a:rPr>
              <a:t>      </a:t>
            </a:r>
            <a:r>
              <a:rPr b="0" lang="en-US" sz="900" spc="-1" strike="noStrike">
                <a:solidFill>
                  <a:srgbClr val="000000"/>
                </a:solidFill>
                <a:latin typeface="Consolas"/>
                <a:ea typeface="DejaVu Sans"/>
              </a:rPr>
              <a:t>out.println( sanitize(visible));</a:t>
            </a:r>
            <a:endParaRPr b="0" lang="en-US" sz="900" spc="-1" strike="noStrike">
              <a:latin typeface="Arial"/>
            </a:endParaRPr>
          </a:p>
          <a:p>
            <a:pPr>
              <a:lnSpc>
                <a:spcPct val="100000"/>
              </a:lnSpc>
            </a:pPr>
            <a:r>
              <a:rPr b="0" lang="en-US" sz="900" spc="-1" strike="noStrike">
                <a:solidFill>
                  <a:srgbClr val="333333"/>
                </a:solidFill>
                <a:latin typeface="Consolas"/>
                <a:ea typeface="DejaVu Sans"/>
              </a:rPr>
              <a:t>      </a:t>
            </a:r>
            <a:r>
              <a:rPr b="0" lang="en-US" sz="900" spc="-1" strike="noStrike">
                <a:solidFill>
                  <a:srgbClr val="000000"/>
                </a:solidFill>
                <a:latin typeface="Consolas"/>
                <a:ea typeface="DejaVu Sans"/>
              </a:rPr>
              <a:t>out.println(</a:t>
            </a:r>
            <a:r>
              <a:rPr b="0" lang="en-US" sz="900" spc="-1" strike="noStrike">
                <a:solidFill>
                  <a:srgbClr val="003366"/>
                </a:solidFill>
                <a:latin typeface="Consolas"/>
                <a:ea typeface="DejaVu Sans"/>
              </a:rPr>
              <a:t>"&lt;br&gt;Hidden Parameter:"</a:t>
            </a:r>
            <a:r>
              <a:rPr b="0" lang="en-US" sz="900" spc="-1" strike="noStrike">
                <a:solidFill>
                  <a:srgbClr val="000000"/>
                </a:solidFill>
                <a:latin typeface="Consolas"/>
                <a:ea typeface="DejaVu Sans"/>
              </a:rPr>
              <a:t>);</a:t>
            </a:r>
            <a:endParaRPr b="0" lang="en-US" sz="900" spc="-1" strike="noStrike">
              <a:latin typeface="Arial"/>
            </a:endParaRPr>
          </a:p>
          <a:p>
            <a:pPr>
              <a:lnSpc>
                <a:spcPct val="100000"/>
              </a:lnSpc>
            </a:pPr>
            <a:r>
              <a:rPr b="0" lang="en-US" sz="900" spc="-1" strike="noStrike">
                <a:solidFill>
                  <a:srgbClr val="333333"/>
                </a:solidFill>
                <a:latin typeface="Consolas"/>
                <a:ea typeface="DejaVu Sans"/>
              </a:rPr>
              <a:t>      </a:t>
            </a:r>
            <a:r>
              <a:rPr b="0" lang="en-US" sz="900" spc="-1" strike="noStrike">
                <a:solidFill>
                  <a:srgbClr val="000000"/>
                </a:solidFill>
                <a:latin typeface="Consolas"/>
                <a:ea typeface="DejaVu Sans"/>
              </a:rPr>
              <a:t>out.println( sanitize(hidden));          </a:t>
            </a:r>
            <a:r>
              <a:rPr b="0" lang="en-US" sz="900" spc="-1" strike="noStrike">
                <a:solidFill>
                  <a:srgbClr val="008200"/>
                </a:solidFill>
                <a:latin typeface="Consolas"/>
                <a:ea typeface="DejaVu Sans"/>
              </a:rPr>
              <a:t>// Hidden variable sanitized</a:t>
            </a:r>
            <a:endParaRPr b="0" lang="en-US" sz="900" spc="-1" strike="noStrike">
              <a:latin typeface="Arial"/>
            </a:endParaRPr>
          </a:p>
          <a:p>
            <a:pPr>
              <a:lnSpc>
                <a:spcPct val="100000"/>
              </a:lnSpc>
            </a:pPr>
            <a:r>
              <a:rPr b="0" lang="en-US" sz="900" spc="-1" strike="noStrike">
                <a:solidFill>
                  <a:srgbClr val="333333"/>
                </a:solidFill>
                <a:latin typeface="Consolas"/>
                <a:ea typeface="DejaVu Sans"/>
              </a:rPr>
              <a:t>    </a:t>
            </a:r>
            <a:r>
              <a:rPr b="0" lang="en-US" sz="900" spc="-1" strike="noStrike">
                <a:solidFill>
                  <a:srgbClr val="000000"/>
                </a:solidFill>
                <a:latin typeface="Consolas"/>
                <a:ea typeface="DejaVu Sans"/>
              </a:rPr>
              <a:t>} </a:t>
            </a:r>
            <a:r>
              <a:rPr b="1" lang="en-US" sz="900" spc="-1" strike="noStrike">
                <a:solidFill>
                  <a:srgbClr val="336699"/>
                </a:solidFill>
                <a:latin typeface="Consolas"/>
                <a:ea typeface="DejaVu Sans"/>
              </a:rPr>
              <a:t>else</a:t>
            </a:r>
            <a:r>
              <a:rPr b="0" lang="en-US" sz="900" spc="-1" strike="noStrike">
                <a:solidFill>
                  <a:srgbClr val="333333"/>
                </a:solidFill>
                <a:latin typeface="Consolas"/>
                <a:ea typeface="DejaVu Sans"/>
              </a:rPr>
              <a:t> </a:t>
            </a:r>
            <a:r>
              <a:rPr b="0" lang="en-US" sz="900" spc="-1" strike="noStrike">
                <a:solidFill>
                  <a:srgbClr val="000000"/>
                </a:solidFill>
                <a:latin typeface="Consolas"/>
                <a:ea typeface="DejaVu Sans"/>
              </a:rPr>
              <a:t>{</a:t>
            </a:r>
            <a:endParaRPr b="0" lang="en-US" sz="900" spc="-1" strike="noStrike">
              <a:latin typeface="Arial"/>
            </a:endParaRPr>
          </a:p>
          <a:p>
            <a:pPr>
              <a:lnSpc>
                <a:spcPct val="100000"/>
              </a:lnSpc>
            </a:pPr>
            <a:r>
              <a:rPr b="0" lang="en-US" sz="900" spc="-1" strike="noStrike">
                <a:solidFill>
                  <a:srgbClr val="333333"/>
                </a:solidFill>
                <a:latin typeface="Consolas"/>
                <a:ea typeface="DejaVu Sans"/>
              </a:rPr>
              <a:t>      </a:t>
            </a:r>
            <a:r>
              <a:rPr b="0" lang="en-US" sz="900" spc="-1" strike="noStrike">
                <a:solidFill>
                  <a:srgbClr val="000000"/>
                </a:solidFill>
                <a:latin typeface="Consolas"/>
                <a:ea typeface="DejaVu Sans"/>
              </a:rPr>
              <a:t>out.println(</a:t>
            </a:r>
            <a:r>
              <a:rPr b="0" lang="en-US" sz="900" spc="-1" strike="noStrike">
                <a:solidFill>
                  <a:srgbClr val="003366"/>
                </a:solidFill>
                <a:latin typeface="Consolas"/>
                <a:ea typeface="DejaVu Sans"/>
              </a:rPr>
              <a:t>"&lt;p&gt;"</a:t>
            </a:r>
            <a:r>
              <a:rPr b="0" lang="en-US" sz="900" spc="-1" strike="noStrike">
                <a:solidFill>
                  <a:srgbClr val="000000"/>
                </a:solidFill>
                <a:latin typeface="Consolas"/>
                <a:ea typeface="DejaVu Sans"/>
              </a:rPr>
              <a:t>);</a:t>
            </a:r>
            <a:endParaRPr b="0" lang="en-US" sz="900" spc="-1" strike="noStrike">
              <a:latin typeface="Arial"/>
            </a:endParaRPr>
          </a:p>
          <a:p>
            <a:pPr>
              <a:lnSpc>
                <a:spcPct val="100000"/>
              </a:lnSpc>
            </a:pPr>
            <a:r>
              <a:rPr b="0" lang="en-US" sz="900" spc="-1" strike="noStrike">
                <a:solidFill>
                  <a:srgbClr val="333333"/>
                </a:solidFill>
                <a:latin typeface="Consolas"/>
                <a:ea typeface="DejaVu Sans"/>
              </a:rPr>
              <a:t>      </a:t>
            </a:r>
            <a:r>
              <a:rPr b="0" lang="en-US" sz="900" spc="-1" strike="noStrike">
                <a:solidFill>
                  <a:srgbClr val="000000"/>
                </a:solidFill>
                <a:latin typeface="Consolas"/>
                <a:ea typeface="DejaVu Sans"/>
              </a:rPr>
              <a:t>out.print(</a:t>
            </a:r>
            <a:r>
              <a:rPr b="0" lang="en-US" sz="900" spc="-1" strike="noStrike">
                <a:solidFill>
                  <a:srgbClr val="003366"/>
                </a:solidFill>
                <a:latin typeface="Consolas"/>
                <a:ea typeface="DejaVu Sans"/>
              </a:rPr>
              <a:t>"&lt;form action=\""</a:t>
            </a:r>
            <a:r>
              <a:rPr b="0" lang="en-US" sz="900" spc="-1" strike="noStrike">
                <a:solidFill>
                  <a:srgbClr val="000000"/>
                </a:solidFill>
                <a:latin typeface="Consolas"/>
                <a:ea typeface="DejaVu Sans"/>
              </a:rPr>
              <a:t>);</a:t>
            </a:r>
            <a:endParaRPr b="0" lang="en-US" sz="900" spc="-1" strike="noStrike">
              <a:latin typeface="Arial"/>
            </a:endParaRPr>
          </a:p>
          <a:p>
            <a:pPr>
              <a:lnSpc>
                <a:spcPct val="100000"/>
              </a:lnSpc>
            </a:pPr>
            <a:r>
              <a:rPr b="0" lang="en-US" sz="900" spc="-1" strike="noStrike">
                <a:solidFill>
                  <a:srgbClr val="333333"/>
                </a:solidFill>
                <a:latin typeface="Consolas"/>
                <a:ea typeface="DejaVu Sans"/>
              </a:rPr>
              <a:t>      </a:t>
            </a:r>
            <a:r>
              <a:rPr b="0" lang="en-US" sz="900" spc="-1" strike="noStrike">
                <a:solidFill>
                  <a:srgbClr val="000000"/>
                </a:solidFill>
                <a:latin typeface="Consolas"/>
                <a:ea typeface="DejaVu Sans"/>
              </a:rPr>
              <a:t>out.print(</a:t>
            </a:r>
            <a:r>
              <a:rPr b="0" lang="en-US" sz="900" spc="-1" strike="noStrike">
                <a:solidFill>
                  <a:srgbClr val="003366"/>
                </a:solidFill>
                <a:latin typeface="Consolas"/>
                <a:ea typeface="DejaVu Sans"/>
              </a:rPr>
              <a:t>"SampleServlet\" "</a:t>
            </a:r>
            <a:r>
              <a:rPr b="0" lang="en-US" sz="900" spc="-1" strike="noStrike">
                <a:solidFill>
                  <a:srgbClr val="000000"/>
                </a:solidFill>
                <a:latin typeface="Consolas"/>
                <a:ea typeface="DejaVu Sans"/>
              </a:rPr>
              <a:t>);</a:t>
            </a:r>
            <a:endParaRPr b="0" lang="en-US" sz="900" spc="-1" strike="noStrike">
              <a:latin typeface="Arial"/>
            </a:endParaRPr>
          </a:p>
          <a:p>
            <a:pPr>
              <a:lnSpc>
                <a:spcPct val="100000"/>
              </a:lnSpc>
            </a:pPr>
            <a:r>
              <a:rPr b="0" lang="en-US" sz="900" spc="-1" strike="noStrike">
                <a:solidFill>
                  <a:srgbClr val="333333"/>
                </a:solidFill>
                <a:latin typeface="Consolas"/>
                <a:ea typeface="DejaVu Sans"/>
              </a:rPr>
              <a:t>      </a:t>
            </a:r>
            <a:r>
              <a:rPr b="0" lang="en-US" sz="900" spc="-1" strike="noStrike">
                <a:solidFill>
                  <a:srgbClr val="000000"/>
                </a:solidFill>
                <a:latin typeface="Consolas"/>
                <a:ea typeface="DejaVu Sans"/>
              </a:rPr>
              <a:t>out.println(</a:t>
            </a:r>
            <a:r>
              <a:rPr b="0" lang="en-US" sz="900" spc="-1" strike="noStrike">
                <a:solidFill>
                  <a:srgbClr val="003366"/>
                </a:solidFill>
                <a:latin typeface="Consolas"/>
                <a:ea typeface="DejaVu Sans"/>
              </a:rPr>
              <a:t>"method=POST&gt;"</a:t>
            </a:r>
            <a:r>
              <a:rPr b="0" lang="en-US" sz="900" spc="-1" strike="noStrike">
                <a:solidFill>
                  <a:srgbClr val="000000"/>
                </a:solidFill>
                <a:latin typeface="Consolas"/>
                <a:ea typeface="DejaVu Sans"/>
              </a:rPr>
              <a:t>);</a:t>
            </a:r>
            <a:endParaRPr b="0" lang="en-US" sz="900" spc="-1" strike="noStrike">
              <a:latin typeface="Arial"/>
            </a:endParaRPr>
          </a:p>
          <a:p>
            <a:pPr>
              <a:lnSpc>
                <a:spcPct val="100000"/>
              </a:lnSpc>
            </a:pPr>
            <a:r>
              <a:rPr b="0" lang="en-US" sz="900" spc="-1" strike="noStrike">
                <a:solidFill>
                  <a:srgbClr val="333333"/>
                </a:solidFill>
                <a:latin typeface="Consolas"/>
                <a:ea typeface="DejaVu Sans"/>
              </a:rPr>
              <a:t>      </a:t>
            </a:r>
            <a:r>
              <a:rPr b="0" lang="en-US" sz="900" spc="-1" strike="noStrike">
                <a:solidFill>
                  <a:srgbClr val="000000"/>
                </a:solidFill>
                <a:latin typeface="Consolas"/>
                <a:ea typeface="DejaVu Sans"/>
              </a:rPr>
              <a:t>out.println(</a:t>
            </a:r>
            <a:r>
              <a:rPr b="0" lang="en-US" sz="900" spc="-1" strike="noStrike">
                <a:solidFill>
                  <a:srgbClr val="003366"/>
                </a:solidFill>
                <a:latin typeface="Consolas"/>
                <a:ea typeface="DejaVu Sans"/>
              </a:rPr>
              <a:t>"Parameter:"</a:t>
            </a:r>
            <a:r>
              <a:rPr b="0" lang="en-US" sz="900" spc="-1" strike="noStrike">
                <a:solidFill>
                  <a:srgbClr val="000000"/>
                </a:solidFill>
                <a:latin typeface="Consolas"/>
                <a:ea typeface="DejaVu Sans"/>
              </a:rPr>
              <a:t>);</a:t>
            </a:r>
            <a:endParaRPr b="0" lang="en-US" sz="900" spc="-1" strike="noStrike">
              <a:latin typeface="Arial"/>
            </a:endParaRPr>
          </a:p>
          <a:p>
            <a:pPr>
              <a:lnSpc>
                <a:spcPct val="100000"/>
              </a:lnSpc>
            </a:pPr>
            <a:r>
              <a:rPr b="0" lang="en-US" sz="900" spc="-1" strike="noStrike">
                <a:solidFill>
                  <a:srgbClr val="333333"/>
                </a:solidFill>
                <a:latin typeface="Consolas"/>
                <a:ea typeface="DejaVu Sans"/>
              </a:rPr>
              <a:t>      </a:t>
            </a:r>
            <a:r>
              <a:rPr b="0" lang="en-US" sz="900" spc="-1" strike="noStrike">
                <a:solidFill>
                  <a:srgbClr val="000000"/>
                </a:solidFill>
                <a:latin typeface="Consolas"/>
                <a:ea typeface="DejaVu Sans"/>
              </a:rPr>
              <a:t>out.println(</a:t>
            </a:r>
            <a:r>
              <a:rPr b="0" lang="en-US" sz="900" spc="-1" strike="noStrike">
                <a:solidFill>
                  <a:srgbClr val="003366"/>
                </a:solidFill>
                <a:latin typeface="Consolas"/>
                <a:ea typeface="DejaVu Sans"/>
              </a:rPr>
              <a:t>"&lt;input type=text size=20 name=visible&gt;"</a:t>
            </a:r>
            <a:r>
              <a:rPr b="0" lang="en-US" sz="900" spc="-1" strike="noStrike">
                <a:solidFill>
                  <a:srgbClr val="000000"/>
                </a:solidFill>
                <a:latin typeface="Consolas"/>
                <a:ea typeface="DejaVu Sans"/>
              </a:rPr>
              <a:t>);</a:t>
            </a:r>
            <a:endParaRPr b="0" lang="en-US" sz="900" spc="-1" strike="noStrike">
              <a:latin typeface="Arial"/>
            </a:endParaRPr>
          </a:p>
          <a:p>
            <a:pPr>
              <a:lnSpc>
                <a:spcPct val="100000"/>
              </a:lnSpc>
            </a:pPr>
            <a:r>
              <a:rPr b="0" lang="en-US" sz="900" spc="-1" strike="noStrike">
                <a:solidFill>
                  <a:srgbClr val="333333"/>
                </a:solidFill>
                <a:latin typeface="Consolas"/>
                <a:ea typeface="DejaVu Sans"/>
              </a:rPr>
              <a:t>      </a:t>
            </a:r>
            <a:r>
              <a:rPr b="0" lang="en-US" sz="900" spc="-1" strike="noStrike">
                <a:solidFill>
                  <a:srgbClr val="000000"/>
                </a:solidFill>
                <a:latin typeface="Consolas"/>
                <a:ea typeface="DejaVu Sans"/>
              </a:rPr>
              <a:t>out.println(</a:t>
            </a:r>
            <a:r>
              <a:rPr b="0" lang="en-US" sz="900" spc="-1" strike="noStrike">
                <a:solidFill>
                  <a:srgbClr val="003366"/>
                </a:solidFill>
                <a:latin typeface="Consolas"/>
                <a:ea typeface="DejaVu Sans"/>
              </a:rPr>
              <a:t>"&lt;br&gt;"</a:t>
            </a:r>
            <a:r>
              <a:rPr b="0" lang="en-US" sz="900" spc="-1" strike="noStrike">
                <a:solidFill>
                  <a:srgbClr val="000000"/>
                </a:solidFill>
                <a:latin typeface="Consolas"/>
                <a:ea typeface="DejaVu Sans"/>
              </a:rPr>
              <a:t>);</a:t>
            </a:r>
            <a:endParaRPr b="0" lang="en-US" sz="900" spc="-1" strike="noStrike">
              <a:latin typeface="Arial"/>
            </a:endParaRPr>
          </a:p>
          <a:p>
            <a:pPr>
              <a:lnSpc>
                <a:spcPct val="100000"/>
              </a:lnSpc>
            </a:pPr>
            <a:r>
              <a:rPr b="0" lang="en-US" sz="900" spc="-1" strike="noStrike">
                <a:solidFill>
                  <a:srgbClr val="333333"/>
                </a:solidFill>
                <a:latin typeface="Consolas"/>
                <a:ea typeface="DejaVu Sans"/>
              </a:rPr>
              <a:t> </a:t>
            </a:r>
            <a:endParaRPr b="0" lang="en-US" sz="900" spc="-1" strike="noStrike">
              <a:latin typeface="Arial"/>
            </a:endParaRPr>
          </a:p>
          <a:p>
            <a:pPr>
              <a:lnSpc>
                <a:spcPct val="100000"/>
              </a:lnSpc>
            </a:pPr>
            <a:r>
              <a:rPr b="0" lang="en-US" sz="900" spc="-1" strike="noStrike">
                <a:solidFill>
                  <a:srgbClr val="333333"/>
                </a:solidFill>
                <a:latin typeface="Consolas"/>
                <a:ea typeface="DejaVu Sans"/>
              </a:rPr>
              <a:t>      </a:t>
            </a:r>
            <a:r>
              <a:rPr b="0" lang="en-US" sz="900" spc="-1" strike="noStrike">
                <a:solidFill>
                  <a:srgbClr val="000000"/>
                </a:solidFill>
                <a:latin typeface="Consolas"/>
                <a:ea typeface="DejaVu Sans"/>
              </a:rPr>
              <a:t>out.println(</a:t>
            </a:r>
            <a:r>
              <a:rPr b="0" lang="en-US" sz="900" spc="-1" strike="noStrike">
                <a:solidFill>
                  <a:srgbClr val="003366"/>
                </a:solidFill>
                <a:latin typeface="Consolas"/>
                <a:ea typeface="DejaVu Sans"/>
              </a:rPr>
              <a:t>"&lt;input type=hidden name=hidden value=\'a benign value\'&gt;"</a:t>
            </a:r>
            <a:r>
              <a:rPr b="0" lang="en-US" sz="900" spc="-1" strike="noStrike">
                <a:solidFill>
                  <a:srgbClr val="000000"/>
                </a:solidFill>
                <a:latin typeface="Consolas"/>
                <a:ea typeface="DejaVu Sans"/>
              </a:rPr>
              <a:t>);</a:t>
            </a:r>
            <a:endParaRPr b="0" lang="en-US" sz="900" spc="-1" strike="noStrike">
              <a:latin typeface="Arial"/>
            </a:endParaRPr>
          </a:p>
          <a:p>
            <a:pPr>
              <a:lnSpc>
                <a:spcPct val="100000"/>
              </a:lnSpc>
            </a:pPr>
            <a:r>
              <a:rPr b="0" lang="en-US" sz="900" spc="-1" strike="noStrike">
                <a:solidFill>
                  <a:srgbClr val="333333"/>
                </a:solidFill>
                <a:latin typeface="Consolas"/>
                <a:ea typeface="DejaVu Sans"/>
              </a:rPr>
              <a:t>      </a:t>
            </a:r>
            <a:r>
              <a:rPr b="0" lang="en-US" sz="900" spc="-1" strike="noStrike">
                <a:solidFill>
                  <a:srgbClr val="000000"/>
                </a:solidFill>
                <a:latin typeface="Consolas"/>
                <a:ea typeface="DejaVu Sans"/>
              </a:rPr>
              <a:t>out.println(</a:t>
            </a:r>
            <a:r>
              <a:rPr b="0" lang="en-US" sz="900" spc="-1" strike="noStrike">
                <a:solidFill>
                  <a:srgbClr val="003366"/>
                </a:solidFill>
                <a:latin typeface="Consolas"/>
                <a:ea typeface="DejaVu Sans"/>
              </a:rPr>
              <a:t>"&lt;input type=submit&gt;"</a:t>
            </a:r>
            <a:r>
              <a:rPr b="0" lang="en-US" sz="900" spc="-1" strike="noStrike">
                <a:solidFill>
                  <a:srgbClr val="000000"/>
                </a:solidFill>
                <a:latin typeface="Consolas"/>
                <a:ea typeface="DejaVu Sans"/>
              </a:rPr>
              <a:t>);</a:t>
            </a:r>
            <a:endParaRPr b="0" lang="en-US" sz="900" spc="-1" strike="noStrike">
              <a:latin typeface="Arial"/>
            </a:endParaRPr>
          </a:p>
          <a:p>
            <a:pPr>
              <a:lnSpc>
                <a:spcPct val="100000"/>
              </a:lnSpc>
            </a:pPr>
            <a:r>
              <a:rPr b="0" lang="en-US" sz="900" spc="-1" strike="noStrike">
                <a:solidFill>
                  <a:srgbClr val="333333"/>
                </a:solidFill>
                <a:latin typeface="Consolas"/>
                <a:ea typeface="DejaVu Sans"/>
              </a:rPr>
              <a:t>      </a:t>
            </a:r>
            <a:r>
              <a:rPr b="0" lang="en-US" sz="900" spc="-1" strike="noStrike">
                <a:solidFill>
                  <a:srgbClr val="000000"/>
                </a:solidFill>
                <a:latin typeface="Consolas"/>
                <a:ea typeface="DejaVu Sans"/>
              </a:rPr>
              <a:t>out.println(</a:t>
            </a:r>
            <a:r>
              <a:rPr b="0" lang="en-US" sz="900" spc="-1" strike="noStrike">
                <a:solidFill>
                  <a:srgbClr val="003366"/>
                </a:solidFill>
                <a:latin typeface="Consolas"/>
                <a:ea typeface="DejaVu Sans"/>
              </a:rPr>
              <a:t>"&lt;/form&gt;"</a:t>
            </a:r>
            <a:r>
              <a:rPr b="0" lang="en-US" sz="900" spc="-1" strike="noStrike">
                <a:solidFill>
                  <a:srgbClr val="000000"/>
                </a:solidFill>
                <a:latin typeface="Consolas"/>
                <a:ea typeface="DejaVu Sans"/>
              </a:rPr>
              <a:t>);</a:t>
            </a:r>
            <a:endParaRPr b="0" lang="en-US" sz="900" spc="-1" strike="noStrike">
              <a:latin typeface="Arial"/>
            </a:endParaRPr>
          </a:p>
          <a:p>
            <a:pPr>
              <a:lnSpc>
                <a:spcPct val="100000"/>
              </a:lnSpc>
            </a:pPr>
            <a:r>
              <a:rPr b="0" lang="en-US" sz="900" spc="-1" strike="noStrike">
                <a:solidFill>
                  <a:srgbClr val="333333"/>
                </a:solidFill>
                <a:latin typeface="Consolas"/>
                <a:ea typeface="DejaVu Sans"/>
              </a:rPr>
              <a:t>    </a:t>
            </a:r>
            <a:r>
              <a:rPr b="0" lang="en-US" sz="900" spc="-1" strike="noStrike">
                <a:solidFill>
                  <a:srgbClr val="000000"/>
                </a:solidFill>
                <a:latin typeface="Consolas"/>
                <a:ea typeface="DejaVu Sans"/>
              </a:rPr>
              <a:t>}</a:t>
            </a:r>
            <a:endParaRPr b="0" lang="en-US" sz="900" spc="-1" strike="noStrike">
              <a:latin typeface="Arial"/>
            </a:endParaRPr>
          </a:p>
          <a:p>
            <a:pPr>
              <a:lnSpc>
                <a:spcPct val="100000"/>
              </a:lnSpc>
            </a:pPr>
            <a:r>
              <a:rPr b="0" lang="en-US" sz="900" spc="-1" strike="noStrike">
                <a:solidFill>
                  <a:srgbClr val="333333"/>
                </a:solidFill>
                <a:latin typeface="Consolas"/>
                <a:ea typeface="DejaVu Sans"/>
              </a:rPr>
              <a:t>  </a:t>
            </a:r>
            <a:r>
              <a:rPr b="0" lang="en-US" sz="900" spc="-1" strike="noStrike">
                <a:solidFill>
                  <a:srgbClr val="000000"/>
                </a:solidFill>
                <a:latin typeface="Consolas"/>
                <a:ea typeface="DejaVu Sans"/>
              </a:rPr>
              <a:t>}</a:t>
            </a:r>
            <a:endParaRPr b="0" lang="en-US" sz="900" spc="-1" strike="noStrike">
              <a:latin typeface="Arial"/>
            </a:endParaRPr>
          </a:p>
          <a:p>
            <a:pPr>
              <a:lnSpc>
                <a:spcPct val="100000"/>
              </a:lnSpc>
            </a:pPr>
            <a:r>
              <a:rPr b="0" lang="en-US" sz="900" spc="-1" strike="noStrike">
                <a:solidFill>
                  <a:srgbClr val="333333"/>
                </a:solidFill>
                <a:latin typeface="Consolas"/>
                <a:ea typeface="DejaVu Sans"/>
              </a:rPr>
              <a:t> </a:t>
            </a:r>
            <a:endParaRPr b="0" lang="en-US" sz="900" spc="-1" strike="noStrike">
              <a:latin typeface="Arial"/>
            </a:endParaRPr>
          </a:p>
          <a:p>
            <a:pPr>
              <a:lnSpc>
                <a:spcPct val="100000"/>
              </a:lnSpc>
            </a:pPr>
            <a:r>
              <a:rPr b="0" lang="en-US" sz="900" spc="-1" strike="noStrike">
                <a:solidFill>
                  <a:srgbClr val="333333"/>
                </a:solidFill>
                <a:latin typeface="Consolas"/>
                <a:ea typeface="DejaVu Sans"/>
              </a:rPr>
              <a:t>  </a:t>
            </a:r>
            <a:r>
              <a:rPr b="1" lang="en-US" sz="900" spc="-1" strike="noStrike">
                <a:solidFill>
                  <a:srgbClr val="336699"/>
                </a:solidFill>
                <a:latin typeface="Consolas"/>
                <a:ea typeface="DejaVu Sans"/>
              </a:rPr>
              <a:t>public</a:t>
            </a:r>
            <a:r>
              <a:rPr b="0" lang="en-US" sz="900" spc="-1" strike="noStrike">
                <a:solidFill>
                  <a:srgbClr val="333333"/>
                </a:solidFill>
                <a:latin typeface="Consolas"/>
                <a:ea typeface="DejaVu Sans"/>
              </a:rPr>
              <a:t> </a:t>
            </a:r>
            <a:r>
              <a:rPr b="1" lang="en-US" sz="900" spc="-1" strike="noStrike">
                <a:solidFill>
                  <a:srgbClr val="336699"/>
                </a:solidFill>
                <a:latin typeface="Consolas"/>
                <a:ea typeface="DejaVu Sans"/>
              </a:rPr>
              <a:t>void</a:t>
            </a:r>
            <a:r>
              <a:rPr b="0" lang="en-US" sz="900" spc="-1" strike="noStrike">
                <a:solidFill>
                  <a:srgbClr val="333333"/>
                </a:solidFill>
                <a:latin typeface="Consolas"/>
                <a:ea typeface="DejaVu Sans"/>
              </a:rPr>
              <a:t> </a:t>
            </a:r>
            <a:r>
              <a:rPr b="0" lang="en-US" sz="900" spc="-1" strike="noStrike">
                <a:solidFill>
                  <a:srgbClr val="000000"/>
                </a:solidFill>
                <a:latin typeface="Consolas"/>
                <a:ea typeface="DejaVu Sans"/>
              </a:rPr>
              <a:t>doPost(HttpServletRequest request, HttpServletResponse response)</a:t>
            </a:r>
            <a:endParaRPr b="0" lang="en-US" sz="900" spc="-1" strike="noStrike">
              <a:latin typeface="Arial"/>
            </a:endParaRPr>
          </a:p>
          <a:p>
            <a:pPr>
              <a:lnSpc>
                <a:spcPct val="100000"/>
              </a:lnSpc>
            </a:pPr>
            <a:r>
              <a:rPr b="0" lang="en-US" sz="900" spc="-1" strike="noStrike">
                <a:solidFill>
                  <a:srgbClr val="333333"/>
                </a:solidFill>
                <a:latin typeface="Consolas"/>
                <a:ea typeface="DejaVu Sans"/>
              </a:rPr>
              <a:t>    </a:t>
            </a:r>
            <a:r>
              <a:rPr b="1" lang="en-US" sz="900" spc="-1" strike="noStrike">
                <a:solidFill>
                  <a:srgbClr val="336699"/>
                </a:solidFill>
                <a:latin typeface="Consolas"/>
                <a:ea typeface="DejaVu Sans"/>
              </a:rPr>
              <a:t>throws</a:t>
            </a:r>
            <a:r>
              <a:rPr b="0" lang="en-US" sz="900" spc="-1" strike="noStrike">
                <a:solidFill>
                  <a:srgbClr val="333333"/>
                </a:solidFill>
                <a:latin typeface="Consolas"/>
                <a:ea typeface="DejaVu Sans"/>
              </a:rPr>
              <a:t> </a:t>
            </a:r>
            <a:r>
              <a:rPr b="0" lang="en-US" sz="900" spc="-1" strike="noStrike">
                <a:solidFill>
                  <a:srgbClr val="000000"/>
                </a:solidFill>
                <a:latin typeface="Consolas"/>
                <a:ea typeface="DejaVu Sans"/>
              </a:rPr>
              <a:t>IOException, ServletException {</a:t>
            </a:r>
            <a:endParaRPr b="0" lang="en-US" sz="900" spc="-1" strike="noStrike">
              <a:latin typeface="Arial"/>
            </a:endParaRPr>
          </a:p>
          <a:p>
            <a:pPr>
              <a:lnSpc>
                <a:spcPct val="100000"/>
              </a:lnSpc>
            </a:pPr>
            <a:r>
              <a:rPr b="0" lang="en-US" sz="900" spc="-1" strike="noStrike">
                <a:solidFill>
                  <a:srgbClr val="333333"/>
                </a:solidFill>
                <a:latin typeface="Consolas"/>
                <a:ea typeface="DejaVu Sans"/>
              </a:rPr>
              <a:t>    </a:t>
            </a:r>
            <a:r>
              <a:rPr b="0" lang="en-US" sz="900" spc="-1" strike="noStrike">
                <a:solidFill>
                  <a:srgbClr val="000000"/>
                </a:solidFill>
                <a:latin typeface="Consolas"/>
                <a:ea typeface="DejaVu Sans"/>
              </a:rPr>
              <a:t>doGet(request, response);</a:t>
            </a:r>
            <a:endParaRPr b="0" lang="en-US" sz="900" spc="-1" strike="noStrike">
              <a:latin typeface="Arial"/>
            </a:endParaRPr>
          </a:p>
          <a:p>
            <a:pPr>
              <a:lnSpc>
                <a:spcPct val="100000"/>
              </a:lnSpc>
            </a:pPr>
            <a:r>
              <a:rPr b="0" lang="en-US" sz="900" spc="-1" strike="noStrike">
                <a:solidFill>
                  <a:srgbClr val="333333"/>
                </a:solidFill>
                <a:latin typeface="Consolas"/>
                <a:ea typeface="DejaVu Sans"/>
              </a:rPr>
              <a:t>  </a:t>
            </a:r>
            <a:r>
              <a:rPr b="0" lang="en-US" sz="900" spc="-1" strike="noStrike">
                <a:solidFill>
                  <a:srgbClr val="000000"/>
                </a:solidFill>
                <a:latin typeface="Consolas"/>
                <a:ea typeface="DejaVu Sans"/>
              </a:rPr>
              <a:t>}</a:t>
            </a:r>
            <a:endParaRPr b="0" lang="en-US" sz="900" spc="-1" strike="noStrike">
              <a:latin typeface="Arial"/>
            </a:endParaRPr>
          </a:p>
          <a:p>
            <a:pPr>
              <a:lnSpc>
                <a:spcPct val="100000"/>
              </a:lnSpc>
            </a:pPr>
            <a:r>
              <a:rPr b="0" lang="en-US" sz="900" spc="-1" strike="noStrike">
                <a:solidFill>
                  <a:srgbClr val="333333"/>
                </a:solidFill>
                <a:latin typeface="Consolas"/>
                <a:ea typeface="DejaVu Sans"/>
              </a:rPr>
              <a:t> </a:t>
            </a:r>
            <a:endParaRPr b="0" lang="en-US" sz="900" spc="-1" strike="noStrike">
              <a:latin typeface="Arial"/>
            </a:endParaRPr>
          </a:p>
          <a:p>
            <a:pPr>
              <a:lnSpc>
                <a:spcPct val="100000"/>
              </a:lnSpc>
            </a:pPr>
            <a:r>
              <a:rPr b="0" lang="en-US" sz="900" spc="-1" strike="noStrike">
                <a:solidFill>
                  <a:srgbClr val="333333"/>
                </a:solidFill>
                <a:latin typeface="Consolas"/>
                <a:ea typeface="DejaVu Sans"/>
              </a:rPr>
              <a:t>  </a:t>
            </a:r>
            <a:r>
              <a:rPr b="0" lang="en-US" sz="900" spc="-1" strike="noStrike">
                <a:solidFill>
                  <a:srgbClr val="008200"/>
                </a:solidFill>
                <a:latin typeface="Consolas"/>
                <a:ea typeface="DejaVu Sans"/>
              </a:rPr>
              <a:t>// Filter the specified message string for characters</a:t>
            </a:r>
            <a:endParaRPr b="0" lang="en-US" sz="900" spc="-1" strike="noStrike">
              <a:latin typeface="Arial"/>
            </a:endParaRPr>
          </a:p>
          <a:p>
            <a:pPr>
              <a:lnSpc>
                <a:spcPct val="100000"/>
              </a:lnSpc>
            </a:pPr>
            <a:r>
              <a:rPr b="0" lang="en-US" sz="900" spc="-1" strike="noStrike">
                <a:solidFill>
                  <a:srgbClr val="333333"/>
                </a:solidFill>
                <a:latin typeface="Consolas"/>
                <a:ea typeface="DejaVu Sans"/>
              </a:rPr>
              <a:t>  </a:t>
            </a:r>
            <a:r>
              <a:rPr b="0" lang="en-US" sz="900" spc="-1" strike="noStrike">
                <a:solidFill>
                  <a:srgbClr val="008200"/>
                </a:solidFill>
                <a:latin typeface="Consolas"/>
                <a:ea typeface="DejaVu Sans"/>
              </a:rPr>
              <a:t>// that are sensitive in HTML.</a:t>
            </a:r>
            <a:endParaRPr b="0" lang="en-US" sz="900" spc="-1" strike="noStrike">
              <a:latin typeface="Arial"/>
            </a:endParaRPr>
          </a:p>
          <a:p>
            <a:pPr>
              <a:lnSpc>
                <a:spcPct val="100000"/>
              </a:lnSpc>
            </a:pPr>
            <a:r>
              <a:rPr b="0" lang="en-US" sz="900" spc="-1" strike="noStrike">
                <a:solidFill>
                  <a:srgbClr val="333333"/>
                </a:solidFill>
                <a:latin typeface="Consolas"/>
                <a:ea typeface="DejaVu Sans"/>
              </a:rPr>
              <a:t>  </a:t>
            </a:r>
            <a:r>
              <a:rPr b="1" lang="en-US" sz="900" spc="-1" strike="noStrike">
                <a:solidFill>
                  <a:srgbClr val="336699"/>
                </a:solidFill>
                <a:latin typeface="Consolas"/>
                <a:ea typeface="DejaVu Sans"/>
              </a:rPr>
              <a:t>public</a:t>
            </a:r>
            <a:r>
              <a:rPr b="0" lang="en-US" sz="900" spc="-1" strike="noStrike">
                <a:solidFill>
                  <a:srgbClr val="333333"/>
                </a:solidFill>
                <a:latin typeface="Consolas"/>
                <a:ea typeface="DejaVu Sans"/>
              </a:rPr>
              <a:t> </a:t>
            </a:r>
            <a:r>
              <a:rPr b="1" lang="en-US" sz="900" spc="-1" strike="noStrike">
                <a:solidFill>
                  <a:srgbClr val="336699"/>
                </a:solidFill>
                <a:latin typeface="Consolas"/>
                <a:ea typeface="DejaVu Sans"/>
              </a:rPr>
              <a:t>static</a:t>
            </a:r>
            <a:r>
              <a:rPr b="0" lang="en-US" sz="900" spc="-1" strike="noStrike">
                <a:solidFill>
                  <a:srgbClr val="333333"/>
                </a:solidFill>
                <a:latin typeface="Consolas"/>
                <a:ea typeface="DejaVu Sans"/>
              </a:rPr>
              <a:t> </a:t>
            </a:r>
            <a:r>
              <a:rPr b="0" lang="en-US" sz="900" spc="-1" strike="noStrike">
                <a:solidFill>
                  <a:srgbClr val="000000"/>
                </a:solidFill>
                <a:latin typeface="Consolas"/>
                <a:ea typeface="DejaVu Sans"/>
              </a:rPr>
              <a:t>String sanitize(String message) {</a:t>
            </a:r>
            <a:endParaRPr b="0" lang="en-US" sz="900" spc="-1" strike="noStrike">
              <a:latin typeface="Arial"/>
            </a:endParaRPr>
          </a:p>
          <a:p>
            <a:pPr>
              <a:lnSpc>
                <a:spcPct val="100000"/>
              </a:lnSpc>
            </a:pPr>
            <a:r>
              <a:rPr b="0" lang="en-US" sz="900" spc="-1" strike="noStrike">
                <a:solidFill>
                  <a:srgbClr val="333333"/>
                </a:solidFill>
                <a:latin typeface="Consolas"/>
                <a:ea typeface="DejaVu Sans"/>
              </a:rPr>
              <a:t>    </a:t>
            </a:r>
            <a:r>
              <a:rPr b="0" lang="en-US" sz="900" spc="-1" strike="noStrike">
                <a:solidFill>
                  <a:srgbClr val="008200"/>
                </a:solidFill>
                <a:latin typeface="Consolas"/>
                <a:ea typeface="DejaVu Sans"/>
              </a:rPr>
              <a:t>// ...</a:t>
            </a:r>
            <a:endParaRPr b="0" lang="en-US" sz="900" spc="-1" strike="noStrike">
              <a:latin typeface="Arial"/>
            </a:endParaRPr>
          </a:p>
          <a:p>
            <a:pPr>
              <a:lnSpc>
                <a:spcPct val="100000"/>
              </a:lnSpc>
            </a:pPr>
            <a:r>
              <a:rPr b="0" lang="en-US" sz="900" spc="-1" strike="noStrike">
                <a:solidFill>
                  <a:srgbClr val="333333"/>
                </a:solidFill>
                <a:latin typeface="Consolas"/>
                <a:ea typeface="DejaVu Sans"/>
              </a:rPr>
              <a:t>  </a:t>
            </a:r>
            <a:r>
              <a:rPr b="0" lang="en-US" sz="900" spc="-1" strike="noStrike">
                <a:solidFill>
                  <a:srgbClr val="000000"/>
                </a:solidFill>
                <a:latin typeface="Consolas"/>
                <a:ea typeface="DejaVu Sans"/>
              </a:rPr>
              <a:t>}</a:t>
            </a:r>
            <a:endParaRPr b="0" lang="en-US" sz="900" spc="-1" strike="noStrike">
              <a:latin typeface="Arial"/>
            </a:endParaRPr>
          </a:p>
          <a:p>
            <a:pPr>
              <a:lnSpc>
                <a:spcPct val="100000"/>
              </a:lnSpc>
            </a:pPr>
            <a:r>
              <a:rPr b="0" lang="en-US" sz="900" spc="-1" strike="noStrike">
                <a:solidFill>
                  <a:srgbClr val="000000"/>
                </a:solidFill>
                <a:latin typeface="Consolas"/>
                <a:ea typeface="DejaVu Sans"/>
              </a:rPr>
              <a:t>}</a:t>
            </a:r>
            <a:endParaRPr b="0" lang="en-US" sz="9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6f8fc"/>
            </a:gs>
            <a:gs pos="100000">
              <a:srgbClr val="abc0e4"/>
            </a:gs>
          </a:gsLst>
          <a:lin ang="5400000"/>
        </a:gradFill>
      </p:bgPr>
    </p:bg>
    <p:spTree>
      <p:nvGrpSpPr>
        <p:cNvPr id="1" name=""/>
        <p:cNvGrpSpPr/>
        <p:nvPr/>
      </p:nvGrpSpPr>
      <p:grpSpPr>
        <a:xfrm>
          <a:off x="0" y="0"/>
          <a:ext cx="0" cy="0"/>
          <a:chOff x="0" y="0"/>
          <a:chExt cx="0" cy="0"/>
        </a:xfrm>
      </p:grpSpPr>
      <p:sp>
        <p:nvSpPr>
          <p:cNvPr id="168" name="CustomShape 1"/>
          <p:cNvSpPr/>
          <p:nvPr/>
        </p:nvSpPr>
        <p:spPr>
          <a:xfrm>
            <a:off x="838080" y="240840"/>
            <a:ext cx="10514520" cy="64656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0" lang="en-US" sz="4400" spc="-1" strike="noStrike">
                <a:solidFill>
                  <a:srgbClr val="000000"/>
                </a:solidFill>
                <a:latin typeface="Calibri Light"/>
                <a:ea typeface="DejaVu Sans"/>
              </a:rPr>
              <a:t>IDS</a:t>
            </a:r>
            <a:endParaRPr b="0" lang="en-US" sz="4400" spc="-1" strike="noStrike">
              <a:latin typeface="Arial"/>
            </a:endParaRPr>
          </a:p>
        </p:txBody>
      </p:sp>
      <p:sp>
        <p:nvSpPr>
          <p:cNvPr id="169" name="CustomShape 2"/>
          <p:cNvSpPr/>
          <p:nvPr/>
        </p:nvSpPr>
        <p:spPr>
          <a:xfrm>
            <a:off x="838080" y="1047600"/>
            <a:ext cx="10514520" cy="5441760"/>
          </a:xfrm>
          <a:prstGeom prst="rect">
            <a:avLst/>
          </a:prstGeom>
          <a:noFill/>
          <a:ln>
            <a:noFill/>
          </a:ln>
        </p:spPr>
        <p:style>
          <a:lnRef idx="0"/>
          <a:fillRef idx="0"/>
          <a:effectRef idx="0"/>
          <a:fontRef idx="minor"/>
        </p:style>
        <p:txBody>
          <a:bodyPr lIns="90000" rIns="90000" tIns="45000" bIns="45000">
            <a:normAutofit/>
          </a:bodyPr>
          <a:p>
            <a:pPr marL="720">
              <a:lnSpc>
                <a:spcPct val="90000"/>
              </a:lnSpc>
              <a:spcBef>
                <a:spcPts val="1001"/>
              </a:spcBef>
            </a:pPr>
            <a:r>
              <a:rPr b="1" lang="en-US" sz="2000" spc="-1" strike="noStrike">
                <a:solidFill>
                  <a:srgbClr val="000000"/>
                </a:solidFill>
                <a:latin typeface="Calibri"/>
                <a:ea typeface="DejaVu Sans"/>
              </a:rPr>
              <a:t>IDS54-J</a:t>
            </a:r>
            <a:endParaRPr b="0" lang="en-US" sz="2000" spc="-1" strike="noStrike">
              <a:latin typeface="Arial"/>
            </a:endParaRPr>
          </a:p>
          <a:p>
            <a:pPr>
              <a:lnSpc>
                <a:spcPct val="90000"/>
              </a:lnSpc>
              <a:spcBef>
                <a:spcPts val="1001"/>
              </a:spcBef>
            </a:pPr>
            <a:r>
              <a:rPr b="0" lang="en-US" sz="1800" spc="-1" strike="noStrike" u="sng">
                <a:solidFill>
                  <a:srgbClr val="0563c1"/>
                </a:solidFill>
                <a:uFillTx/>
                <a:latin typeface="Calibri"/>
                <a:ea typeface="DejaVu Sans"/>
                <a:hlinkClick r:id="rId1"/>
              </a:rPr>
              <a:t>https://wiki.sei.cmu.edu/confluence/display/java/IDS54-J.+Prevent+LDAP+injection</a:t>
            </a:r>
            <a:r>
              <a:rPr b="0" lang="en-US" sz="1800" spc="-1" strike="noStrike">
                <a:solidFill>
                  <a:srgbClr val="000000"/>
                </a:solidFill>
                <a:latin typeface="Calibri"/>
                <a:ea typeface="DejaVu Sans"/>
              </a:rPr>
              <a:t> </a:t>
            </a:r>
            <a:br/>
            <a:endParaRPr b="0" lang="en-US" sz="1800" spc="-1" strike="noStrike">
              <a:latin typeface="Arial"/>
            </a:endParaRPr>
          </a:p>
          <a:p>
            <a:pPr>
              <a:lnSpc>
                <a:spcPct val="90000"/>
              </a:lnSpc>
              <a:spcBef>
                <a:spcPts val="1001"/>
              </a:spcBef>
            </a:pPr>
            <a:r>
              <a:rPr b="1" lang="en-US" sz="1800" spc="-1" strike="noStrike">
                <a:solidFill>
                  <a:srgbClr val="000000"/>
                </a:solidFill>
                <a:latin typeface="Calibri"/>
                <a:ea typeface="DejaVu Sans"/>
              </a:rPr>
              <a:t>BACKGROUND: </a:t>
            </a:r>
            <a:r>
              <a:rPr b="0" lang="en-US" sz="1800" spc="-1" strike="noStrike">
                <a:solidFill>
                  <a:srgbClr val="000000"/>
                </a:solidFill>
                <a:latin typeface="Calibri"/>
                <a:ea typeface="DejaVu Sans"/>
              </a:rPr>
              <a:t>The Lightweight Directory Access Protocol (LDAP) allows an application to remotely perform operations. Operations such as searching and modifying records.</a:t>
            </a:r>
            <a:endParaRPr b="0" lang="en-US" sz="1800" spc="-1" strike="noStrike">
              <a:latin typeface="Arial"/>
            </a:endParaRPr>
          </a:p>
          <a:p>
            <a:pPr>
              <a:lnSpc>
                <a:spcPct val="90000"/>
              </a:lnSpc>
              <a:spcBef>
                <a:spcPts val="1001"/>
              </a:spcBef>
            </a:pPr>
            <a:endParaRPr b="0" lang="en-US" sz="1800" spc="-1" strike="noStrike">
              <a:latin typeface="Arial"/>
            </a:endParaRPr>
          </a:p>
          <a:p>
            <a:pPr>
              <a:lnSpc>
                <a:spcPct val="90000"/>
              </a:lnSpc>
              <a:spcBef>
                <a:spcPts val="1001"/>
              </a:spcBef>
            </a:pPr>
            <a:r>
              <a:rPr b="1" lang="en-US" sz="1800" spc="-1" strike="noStrike">
                <a:solidFill>
                  <a:srgbClr val="000000"/>
                </a:solidFill>
                <a:latin typeface="Calibri"/>
                <a:ea typeface="DejaVu Sans"/>
              </a:rPr>
              <a:t>WHAT</a:t>
            </a:r>
            <a:r>
              <a:rPr b="0" lang="en-US" sz="1800" spc="-1" strike="noStrike">
                <a:solidFill>
                  <a:srgbClr val="000000"/>
                </a:solidFill>
                <a:latin typeface="Calibri"/>
                <a:ea typeface="DejaVu Sans"/>
              </a:rPr>
              <a:t>: Prevent LDAP injection.</a:t>
            </a:r>
            <a:br/>
            <a:br/>
            <a:r>
              <a:rPr b="1" lang="en-US" sz="1800" spc="-1" strike="noStrike">
                <a:solidFill>
                  <a:srgbClr val="000000"/>
                </a:solidFill>
                <a:latin typeface="Calibri"/>
                <a:ea typeface="DejaVu Sans"/>
              </a:rPr>
              <a:t>WHY</a:t>
            </a:r>
            <a:r>
              <a:rPr b="0" lang="en-US" sz="1800" spc="-1" strike="noStrike">
                <a:solidFill>
                  <a:srgbClr val="000000"/>
                </a:solidFill>
                <a:latin typeface="Calibri"/>
                <a:ea typeface="DejaVu Sans"/>
              </a:rPr>
              <a:t>: It is important to not allow LDAP injection since doing so will grant user access privileges that the user should not have access to.</a:t>
            </a:r>
            <a:br/>
            <a:br/>
            <a:r>
              <a:rPr b="1" lang="en-US" sz="1800" spc="-1" strike="noStrike">
                <a:solidFill>
                  <a:srgbClr val="000000"/>
                </a:solidFill>
                <a:latin typeface="Calibri"/>
                <a:ea typeface="DejaVu Sans"/>
              </a:rPr>
              <a:t>HOW</a:t>
            </a:r>
            <a:r>
              <a:rPr b="0" lang="en-US" sz="1800" spc="-1" strike="noStrike">
                <a:solidFill>
                  <a:srgbClr val="000000"/>
                </a:solidFill>
                <a:latin typeface="Calibri"/>
                <a:ea typeface="DejaVu Sans"/>
              </a:rPr>
              <a:t>: Perform validation on the username and password entered by user against the whitelist. (A list of valid characters)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6f8fc"/>
            </a:gs>
            <a:gs pos="100000">
              <a:srgbClr val="abc0e4"/>
            </a:gs>
          </a:gsLst>
          <a:lin ang="5400000"/>
        </a:gradFill>
      </p:bgPr>
    </p:bg>
    <p:spTree>
      <p:nvGrpSpPr>
        <p:cNvPr id="1" name=""/>
        <p:cNvGrpSpPr/>
        <p:nvPr/>
      </p:nvGrpSpPr>
      <p:grpSpPr>
        <a:xfrm>
          <a:off x="0" y="0"/>
          <a:ext cx="0" cy="0"/>
          <a:chOff x="0" y="0"/>
          <a:chExt cx="0" cy="0"/>
        </a:xfrm>
      </p:grpSpPr>
      <p:sp>
        <p:nvSpPr>
          <p:cNvPr id="170" name="CustomShape 1"/>
          <p:cNvSpPr/>
          <p:nvPr/>
        </p:nvSpPr>
        <p:spPr>
          <a:xfrm>
            <a:off x="838080" y="365040"/>
            <a:ext cx="10514520" cy="70596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0" lang="en-US" sz="4400" spc="-1" strike="noStrike">
                <a:solidFill>
                  <a:srgbClr val="000000"/>
                </a:solidFill>
                <a:latin typeface="Calibri Light"/>
                <a:ea typeface="DejaVu Sans"/>
              </a:rPr>
              <a:t>IDS</a:t>
            </a:r>
            <a:endParaRPr b="0" lang="en-US" sz="4400" spc="-1" strike="noStrike">
              <a:latin typeface="Arial"/>
            </a:endParaRPr>
          </a:p>
        </p:txBody>
      </p:sp>
      <p:sp>
        <p:nvSpPr>
          <p:cNvPr id="171" name="CustomShape 2"/>
          <p:cNvSpPr/>
          <p:nvPr/>
        </p:nvSpPr>
        <p:spPr>
          <a:xfrm>
            <a:off x="838080" y="1183680"/>
            <a:ext cx="5728680" cy="563400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1000" spc="-1" strike="noStrike">
                <a:solidFill>
                  <a:srgbClr val="008200"/>
                </a:solidFill>
                <a:latin typeface="Consolas"/>
                <a:ea typeface="DejaVu Sans"/>
              </a:rPr>
              <a:t>// String userSN = "S*"; // Invalid</a:t>
            </a:r>
            <a:endParaRPr b="0" lang="en-US" sz="1000" spc="-1" strike="noStrike">
              <a:latin typeface="Arial"/>
            </a:endParaRPr>
          </a:p>
          <a:p>
            <a:pPr>
              <a:lnSpc>
                <a:spcPct val="100000"/>
              </a:lnSpc>
            </a:pPr>
            <a:r>
              <a:rPr b="0" lang="en-US" sz="1000" spc="-1" strike="noStrike">
                <a:solidFill>
                  <a:srgbClr val="008200"/>
                </a:solidFill>
                <a:latin typeface="Consolas"/>
                <a:ea typeface="DejaVu Sans"/>
              </a:rPr>
              <a:t>// String userPassword = "*"; // Invalid</a:t>
            </a:r>
            <a:endParaRPr b="0" lang="en-US" sz="1000" spc="-1" strike="noStrike">
              <a:latin typeface="Arial"/>
            </a:endParaRPr>
          </a:p>
          <a:p>
            <a:pPr>
              <a:lnSpc>
                <a:spcPct val="100000"/>
              </a:lnSpc>
            </a:pPr>
            <a:r>
              <a:rPr b="1" lang="en-US" sz="1000" spc="-1" strike="noStrike">
                <a:solidFill>
                  <a:srgbClr val="336699"/>
                </a:solidFill>
                <a:latin typeface="Consolas"/>
                <a:ea typeface="DejaVu Sans"/>
              </a:rPr>
              <a:t>public</a:t>
            </a:r>
            <a:r>
              <a:rPr b="0" lang="en-US" sz="1000" spc="-1" strike="noStrike">
                <a:solidFill>
                  <a:srgbClr val="333333"/>
                </a:solidFill>
                <a:latin typeface="Consolas"/>
                <a:ea typeface="DejaVu Sans"/>
              </a:rPr>
              <a:t> </a:t>
            </a:r>
            <a:r>
              <a:rPr b="1" lang="en-US" sz="1000" spc="-1" strike="noStrike">
                <a:solidFill>
                  <a:srgbClr val="336699"/>
                </a:solidFill>
                <a:latin typeface="Consolas"/>
                <a:ea typeface="DejaVu Sans"/>
              </a:rPr>
              <a:t>class</a:t>
            </a:r>
            <a:r>
              <a:rPr b="0" lang="en-US" sz="1000" spc="-1" strike="noStrike">
                <a:solidFill>
                  <a:srgbClr val="333333"/>
                </a:solidFill>
                <a:latin typeface="Consolas"/>
                <a:ea typeface="DejaVu Sans"/>
              </a:rPr>
              <a:t> </a:t>
            </a:r>
            <a:r>
              <a:rPr b="0" lang="en-US" sz="1000" spc="-1" strike="noStrike">
                <a:solidFill>
                  <a:srgbClr val="000000"/>
                </a:solidFill>
                <a:latin typeface="Consolas"/>
                <a:ea typeface="DejaVu Sans"/>
              </a:rPr>
              <a:t>LDAPInjection {       </a:t>
            </a:r>
            <a:endParaRPr b="0" lang="en-US" sz="1000" spc="-1" strike="noStrike">
              <a:latin typeface="Arial"/>
            </a:endParaRPr>
          </a:p>
          <a:p>
            <a:pPr>
              <a:lnSpc>
                <a:spcPct val="100000"/>
              </a:lnSpc>
            </a:pPr>
            <a:r>
              <a:rPr b="0" lang="en-US" sz="1000" spc="-1" strike="noStrike">
                <a:solidFill>
                  <a:srgbClr val="333333"/>
                </a:solidFill>
                <a:latin typeface="Consolas"/>
                <a:ea typeface="DejaVu Sans"/>
              </a:rPr>
              <a:t>  </a:t>
            </a:r>
            <a:r>
              <a:rPr b="1" lang="en-US" sz="1000" spc="-1" strike="noStrike">
                <a:solidFill>
                  <a:srgbClr val="336699"/>
                </a:solidFill>
                <a:latin typeface="Consolas"/>
                <a:ea typeface="DejaVu Sans"/>
              </a:rPr>
              <a:t>private</a:t>
            </a:r>
            <a:r>
              <a:rPr b="0" lang="en-US" sz="1000" spc="-1" strike="noStrike">
                <a:solidFill>
                  <a:srgbClr val="333333"/>
                </a:solidFill>
                <a:latin typeface="Consolas"/>
                <a:ea typeface="DejaVu Sans"/>
              </a:rPr>
              <a:t> </a:t>
            </a:r>
            <a:r>
              <a:rPr b="1" lang="en-US" sz="1000" spc="-1" strike="noStrike">
                <a:solidFill>
                  <a:srgbClr val="336699"/>
                </a:solidFill>
                <a:latin typeface="Consolas"/>
                <a:ea typeface="DejaVu Sans"/>
              </a:rPr>
              <a:t>void</a:t>
            </a:r>
            <a:r>
              <a:rPr b="0" lang="en-US" sz="1000" spc="-1" strike="noStrike">
                <a:solidFill>
                  <a:srgbClr val="333333"/>
                </a:solidFill>
                <a:latin typeface="Consolas"/>
                <a:ea typeface="DejaVu Sans"/>
              </a:rPr>
              <a:t> </a:t>
            </a:r>
            <a:r>
              <a:rPr b="0" lang="en-US" sz="1000" spc="-1" strike="noStrike">
                <a:solidFill>
                  <a:srgbClr val="000000"/>
                </a:solidFill>
                <a:latin typeface="Consolas"/>
                <a:ea typeface="DejaVu Sans"/>
              </a:rPr>
              <a:t>searchRecord(String userSN, String userPassword) </a:t>
            </a:r>
            <a:r>
              <a:rPr b="1" lang="en-US" sz="1000" spc="-1" strike="noStrike">
                <a:solidFill>
                  <a:srgbClr val="336699"/>
                </a:solidFill>
                <a:latin typeface="Consolas"/>
                <a:ea typeface="DejaVu Sans"/>
              </a:rPr>
              <a:t>throws</a:t>
            </a:r>
            <a:r>
              <a:rPr b="0" lang="en-US" sz="1000" spc="-1" strike="noStrike">
                <a:solidFill>
                  <a:srgbClr val="333333"/>
                </a:solidFill>
                <a:latin typeface="Consolas"/>
                <a:ea typeface="DejaVu Sans"/>
              </a:rPr>
              <a:t> </a:t>
            </a:r>
            <a:r>
              <a:rPr b="0" lang="en-US" sz="1000" spc="-1" strike="noStrike">
                <a:solidFill>
                  <a:srgbClr val="000000"/>
                </a:solidFill>
                <a:latin typeface="Consolas"/>
                <a:ea typeface="DejaVu Sans"/>
              </a:rPr>
              <a:t>NamingException {        </a:t>
            </a:r>
            <a:endParaRPr b="0" lang="en-US" sz="1000" spc="-1" strike="noStrike">
              <a:latin typeface="Arial"/>
            </a:endParaRPr>
          </a:p>
          <a:p>
            <a:pPr>
              <a:lnSpc>
                <a:spcPct val="100000"/>
              </a:lnSpc>
            </a:pPr>
            <a:r>
              <a:rPr b="0" lang="en-US" sz="1000" spc="-1" strike="noStrike">
                <a:solidFill>
                  <a:srgbClr val="333333"/>
                </a:solidFill>
                <a:latin typeface="Consolas"/>
                <a:ea typeface="DejaVu Sans"/>
              </a:rPr>
              <a:t>    </a:t>
            </a:r>
            <a:r>
              <a:rPr b="0" lang="en-US" sz="1000" spc="-1" strike="noStrike">
                <a:solidFill>
                  <a:srgbClr val="000000"/>
                </a:solidFill>
                <a:latin typeface="Consolas"/>
                <a:ea typeface="DejaVu Sans"/>
              </a:rPr>
              <a:t>Hashtable&lt;String, String&gt;  env = </a:t>
            </a:r>
            <a:r>
              <a:rPr b="1" lang="en-US" sz="1000" spc="-1" strike="noStrike">
                <a:solidFill>
                  <a:srgbClr val="336699"/>
                </a:solidFill>
                <a:latin typeface="Consolas"/>
                <a:ea typeface="DejaVu Sans"/>
              </a:rPr>
              <a:t>new</a:t>
            </a:r>
            <a:r>
              <a:rPr b="0" lang="en-US" sz="1000" spc="-1" strike="noStrike">
                <a:solidFill>
                  <a:srgbClr val="333333"/>
                </a:solidFill>
                <a:latin typeface="Consolas"/>
                <a:ea typeface="DejaVu Sans"/>
              </a:rPr>
              <a:t> </a:t>
            </a:r>
            <a:r>
              <a:rPr b="0" lang="en-US" sz="1000" spc="-1" strike="noStrike">
                <a:solidFill>
                  <a:srgbClr val="000000"/>
                </a:solidFill>
                <a:latin typeface="Consolas"/>
                <a:ea typeface="DejaVu Sans"/>
              </a:rPr>
              <a:t>Hashtable&lt;String, String&gt;();</a:t>
            </a:r>
            <a:endParaRPr b="0" lang="en-US" sz="1000" spc="-1" strike="noStrike">
              <a:latin typeface="Arial"/>
            </a:endParaRPr>
          </a:p>
          <a:p>
            <a:pPr>
              <a:lnSpc>
                <a:spcPct val="100000"/>
              </a:lnSpc>
            </a:pPr>
            <a:r>
              <a:rPr b="0" lang="en-US" sz="1000" spc="-1" strike="noStrike">
                <a:solidFill>
                  <a:srgbClr val="333333"/>
                </a:solidFill>
                <a:latin typeface="Consolas"/>
                <a:ea typeface="DejaVu Sans"/>
              </a:rPr>
              <a:t>    </a:t>
            </a:r>
            <a:r>
              <a:rPr b="0" lang="en-US" sz="1000" spc="-1" strike="noStrike">
                <a:solidFill>
                  <a:srgbClr val="000000"/>
                </a:solidFill>
                <a:latin typeface="Consolas"/>
                <a:ea typeface="DejaVu Sans"/>
              </a:rPr>
              <a:t>env.put(Context.INITIAL_CONTEXT_FACTORY, </a:t>
            </a:r>
            <a:r>
              <a:rPr b="0" lang="en-US" sz="1000" spc="-1" strike="noStrike">
                <a:solidFill>
                  <a:srgbClr val="003366"/>
                </a:solidFill>
                <a:latin typeface="Consolas"/>
                <a:ea typeface="DejaVu Sans"/>
              </a:rPr>
              <a:t>"com.sun.jndi.ldap.LdapCtxFactory"</a:t>
            </a:r>
            <a:r>
              <a:rPr b="0" lang="en-US" sz="1000" spc="-1" strike="noStrike">
                <a:solidFill>
                  <a:srgbClr val="000000"/>
                </a:solidFill>
                <a:latin typeface="Consolas"/>
                <a:ea typeface="DejaVu Sans"/>
              </a:rPr>
              <a:t>);</a:t>
            </a:r>
            <a:endParaRPr b="0" lang="en-US" sz="1000" spc="-1" strike="noStrike">
              <a:latin typeface="Arial"/>
            </a:endParaRPr>
          </a:p>
          <a:p>
            <a:pPr>
              <a:lnSpc>
                <a:spcPct val="100000"/>
              </a:lnSpc>
            </a:pPr>
            <a:r>
              <a:rPr b="0" lang="en-US" sz="1000" spc="-1" strike="noStrike">
                <a:solidFill>
                  <a:srgbClr val="333333"/>
                </a:solidFill>
                <a:latin typeface="Consolas"/>
                <a:ea typeface="DejaVu Sans"/>
              </a:rPr>
              <a:t>    </a:t>
            </a:r>
            <a:r>
              <a:rPr b="1" lang="en-US" sz="1000" spc="-1" strike="noStrike">
                <a:solidFill>
                  <a:srgbClr val="336699"/>
                </a:solidFill>
                <a:latin typeface="Consolas"/>
                <a:ea typeface="DejaVu Sans"/>
              </a:rPr>
              <a:t>try</a:t>
            </a:r>
            <a:r>
              <a:rPr b="0" lang="en-US" sz="1000" spc="-1" strike="noStrike">
                <a:solidFill>
                  <a:srgbClr val="333333"/>
                </a:solidFill>
                <a:latin typeface="Consolas"/>
                <a:ea typeface="DejaVu Sans"/>
              </a:rPr>
              <a:t> </a:t>
            </a:r>
            <a:r>
              <a:rPr b="0" lang="en-US" sz="1000" spc="-1" strike="noStrike">
                <a:solidFill>
                  <a:srgbClr val="000000"/>
                </a:solidFill>
                <a:latin typeface="Consolas"/>
                <a:ea typeface="DejaVu Sans"/>
              </a:rPr>
              <a:t>{</a:t>
            </a:r>
            <a:endParaRPr b="0" lang="en-US" sz="1000" spc="-1" strike="noStrike">
              <a:latin typeface="Arial"/>
            </a:endParaRPr>
          </a:p>
          <a:p>
            <a:pPr>
              <a:lnSpc>
                <a:spcPct val="100000"/>
              </a:lnSpc>
            </a:pPr>
            <a:r>
              <a:rPr b="0" lang="en-US" sz="1000" spc="-1" strike="noStrike">
                <a:solidFill>
                  <a:srgbClr val="333333"/>
                </a:solidFill>
                <a:latin typeface="Consolas"/>
                <a:ea typeface="DejaVu Sans"/>
              </a:rPr>
              <a:t>      </a:t>
            </a:r>
            <a:r>
              <a:rPr b="0" lang="en-US" sz="1000" spc="-1" strike="noStrike">
                <a:solidFill>
                  <a:srgbClr val="000000"/>
                </a:solidFill>
                <a:latin typeface="Consolas"/>
                <a:ea typeface="DejaVu Sans"/>
              </a:rPr>
              <a:t>DirContext dctx = </a:t>
            </a:r>
            <a:r>
              <a:rPr b="1" lang="en-US" sz="1000" spc="-1" strike="noStrike">
                <a:solidFill>
                  <a:srgbClr val="336699"/>
                </a:solidFill>
                <a:latin typeface="Consolas"/>
                <a:ea typeface="DejaVu Sans"/>
              </a:rPr>
              <a:t>new</a:t>
            </a:r>
            <a:r>
              <a:rPr b="0" lang="en-US" sz="1000" spc="-1" strike="noStrike">
                <a:solidFill>
                  <a:srgbClr val="333333"/>
                </a:solidFill>
                <a:latin typeface="Consolas"/>
                <a:ea typeface="DejaVu Sans"/>
              </a:rPr>
              <a:t> </a:t>
            </a:r>
            <a:r>
              <a:rPr b="0" lang="en-US" sz="1000" spc="-1" strike="noStrike">
                <a:solidFill>
                  <a:srgbClr val="000000"/>
                </a:solidFill>
                <a:latin typeface="Consolas"/>
                <a:ea typeface="DejaVu Sans"/>
              </a:rPr>
              <a:t>InitialDirContext(env);</a:t>
            </a:r>
            <a:endParaRPr b="0" lang="en-US" sz="1000" spc="-1" strike="noStrike">
              <a:latin typeface="Arial"/>
            </a:endParaRPr>
          </a:p>
          <a:p>
            <a:pPr>
              <a:lnSpc>
                <a:spcPct val="100000"/>
              </a:lnSpc>
            </a:pPr>
            <a:r>
              <a:rPr b="0" lang="en-US" sz="1000" spc="-1" strike="noStrike">
                <a:solidFill>
                  <a:srgbClr val="333333"/>
                </a:solidFill>
                <a:latin typeface="Consolas"/>
                <a:ea typeface="DejaVu Sans"/>
              </a:rPr>
              <a:t>              </a:t>
            </a:r>
            <a:endParaRPr b="0" lang="en-US" sz="1000" spc="-1" strike="noStrike">
              <a:latin typeface="Arial"/>
            </a:endParaRPr>
          </a:p>
          <a:p>
            <a:pPr>
              <a:lnSpc>
                <a:spcPct val="100000"/>
              </a:lnSpc>
            </a:pPr>
            <a:r>
              <a:rPr b="0" lang="en-US" sz="1000" spc="-1" strike="noStrike">
                <a:solidFill>
                  <a:srgbClr val="333333"/>
                </a:solidFill>
                <a:latin typeface="Consolas"/>
                <a:ea typeface="DejaVu Sans"/>
              </a:rPr>
              <a:t>      </a:t>
            </a:r>
            <a:r>
              <a:rPr b="0" lang="en-US" sz="1000" spc="-1" strike="noStrike">
                <a:solidFill>
                  <a:srgbClr val="000000"/>
                </a:solidFill>
                <a:latin typeface="Consolas"/>
                <a:ea typeface="DejaVu Sans"/>
              </a:rPr>
              <a:t>SearchControls sc = </a:t>
            </a:r>
            <a:r>
              <a:rPr b="1" lang="en-US" sz="1000" spc="-1" strike="noStrike">
                <a:solidFill>
                  <a:srgbClr val="336699"/>
                </a:solidFill>
                <a:latin typeface="Consolas"/>
                <a:ea typeface="DejaVu Sans"/>
              </a:rPr>
              <a:t>new</a:t>
            </a:r>
            <a:r>
              <a:rPr b="0" lang="en-US" sz="1000" spc="-1" strike="noStrike">
                <a:solidFill>
                  <a:srgbClr val="333333"/>
                </a:solidFill>
                <a:latin typeface="Consolas"/>
                <a:ea typeface="DejaVu Sans"/>
              </a:rPr>
              <a:t> </a:t>
            </a:r>
            <a:r>
              <a:rPr b="0" lang="en-US" sz="1000" spc="-1" strike="noStrike">
                <a:solidFill>
                  <a:srgbClr val="000000"/>
                </a:solidFill>
                <a:latin typeface="Consolas"/>
                <a:ea typeface="DejaVu Sans"/>
              </a:rPr>
              <a:t>SearchControls();</a:t>
            </a:r>
            <a:endParaRPr b="0" lang="en-US" sz="1000" spc="-1" strike="noStrike">
              <a:latin typeface="Arial"/>
            </a:endParaRPr>
          </a:p>
          <a:p>
            <a:pPr>
              <a:lnSpc>
                <a:spcPct val="100000"/>
              </a:lnSpc>
            </a:pPr>
            <a:r>
              <a:rPr b="0" lang="en-US" sz="1000" spc="-1" strike="noStrike">
                <a:solidFill>
                  <a:srgbClr val="333333"/>
                </a:solidFill>
                <a:latin typeface="Consolas"/>
                <a:ea typeface="DejaVu Sans"/>
              </a:rPr>
              <a:t>      </a:t>
            </a:r>
            <a:r>
              <a:rPr b="0" lang="en-US" sz="1000" spc="-1" strike="noStrike">
                <a:solidFill>
                  <a:srgbClr val="000000"/>
                </a:solidFill>
                <a:latin typeface="Consolas"/>
                <a:ea typeface="DejaVu Sans"/>
              </a:rPr>
              <a:t>String[] attributeFilter = {</a:t>
            </a:r>
            <a:r>
              <a:rPr b="0" lang="en-US" sz="1000" spc="-1" strike="noStrike">
                <a:solidFill>
                  <a:srgbClr val="003366"/>
                </a:solidFill>
                <a:latin typeface="Consolas"/>
                <a:ea typeface="DejaVu Sans"/>
              </a:rPr>
              <a:t>"cn"</a:t>
            </a:r>
            <a:r>
              <a:rPr b="0" lang="en-US" sz="1000" spc="-1" strike="noStrike">
                <a:solidFill>
                  <a:srgbClr val="000000"/>
                </a:solidFill>
                <a:latin typeface="Consolas"/>
                <a:ea typeface="DejaVu Sans"/>
              </a:rPr>
              <a:t>, </a:t>
            </a:r>
            <a:r>
              <a:rPr b="0" lang="en-US" sz="1000" spc="-1" strike="noStrike">
                <a:solidFill>
                  <a:srgbClr val="003366"/>
                </a:solidFill>
                <a:latin typeface="Consolas"/>
                <a:ea typeface="DejaVu Sans"/>
              </a:rPr>
              <a:t>"mail"</a:t>
            </a:r>
            <a:r>
              <a:rPr b="0" lang="en-US" sz="1000" spc="-1" strike="noStrike">
                <a:solidFill>
                  <a:srgbClr val="000000"/>
                </a:solidFill>
                <a:latin typeface="Consolas"/>
                <a:ea typeface="DejaVu Sans"/>
              </a:rPr>
              <a:t>};</a:t>
            </a:r>
            <a:endParaRPr b="0" lang="en-US" sz="1000" spc="-1" strike="noStrike">
              <a:latin typeface="Arial"/>
            </a:endParaRPr>
          </a:p>
          <a:p>
            <a:pPr>
              <a:lnSpc>
                <a:spcPct val="100000"/>
              </a:lnSpc>
            </a:pPr>
            <a:r>
              <a:rPr b="0" lang="en-US" sz="1000" spc="-1" strike="noStrike">
                <a:solidFill>
                  <a:srgbClr val="333333"/>
                </a:solidFill>
                <a:latin typeface="Consolas"/>
                <a:ea typeface="DejaVu Sans"/>
              </a:rPr>
              <a:t>      </a:t>
            </a:r>
            <a:r>
              <a:rPr b="0" lang="en-US" sz="1000" spc="-1" strike="noStrike">
                <a:solidFill>
                  <a:srgbClr val="000000"/>
                </a:solidFill>
                <a:latin typeface="Consolas"/>
                <a:ea typeface="DejaVu Sans"/>
              </a:rPr>
              <a:t>sc.setReturningAttributes(attributeFilter);</a:t>
            </a:r>
            <a:endParaRPr b="0" lang="en-US" sz="1000" spc="-1" strike="noStrike">
              <a:latin typeface="Arial"/>
            </a:endParaRPr>
          </a:p>
          <a:p>
            <a:pPr>
              <a:lnSpc>
                <a:spcPct val="100000"/>
              </a:lnSpc>
            </a:pPr>
            <a:r>
              <a:rPr b="0" lang="en-US" sz="1000" spc="-1" strike="noStrike">
                <a:solidFill>
                  <a:srgbClr val="333333"/>
                </a:solidFill>
                <a:latin typeface="Consolas"/>
                <a:ea typeface="DejaVu Sans"/>
              </a:rPr>
              <a:t>      </a:t>
            </a:r>
            <a:r>
              <a:rPr b="0" lang="en-US" sz="1000" spc="-1" strike="noStrike">
                <a:solidFill>
                  <a:srgbClr val="000000"/>
                </a:solidFill>
                <a:latin typeface="Consolas"/>
                <a:ea typeface="DejaVu Sans"/>
              </a:rPr>
              <a:t>sc.setSearchScope(SearchControls.SUBTREE_SCOPE);</a:t>
            </a:r>
            <a:endParaRPr b="0" lang="en-US" sz="1000" spc="-1" strike="noStrike">
              <a:latin typeface="Arial"/>
            </a:endParaRPr>
          </a:p>
          <a:p>
            <a:pPr>
              <a:lnSpc>
                <a:spcPct val="100000"/>
              </a:lnSpc>
            </a:pPr>
            <a:r>
              <a:rPr b="0" lang="en-US" sz="1000" spc="-1" strike="noStrike">
                <a:solidFill>
                  <a:srgbClr val="333333"/>
                </a:solidFill>
                <a:latin typeface="Consolas"/>
                <a:ea typeface="DejaVu Sans"/>
              </a:rPr>
              <a:t>      </a:t>
            </a:r>
            <a:r>
              <a:rPr b="0" lang="en-US" sz="1000" spc="-1" strike="noStrike">
                <a:solidFill>
                  <a:srgbClr val="000000"/>
                </a:solidFill>
                <a:latin typeface="Consolas"/>
                <a:ea typeface="DejaVu Sans"/>
              </a:rPr>
              <a:t>String base = </a:t>
            </a:r>
            <a:r>
              <a:rPr b="0" lang="en-US" sz="1000" spc="-1" strike="noStrike">
                <a:solidFill>
                  <a:srgbClr val="003366"/>
                </a:solidFill>
                <a:latin typeface="Consolas"/>
                <a:ea typeface="DejaVu Sans"/>
              </a:rPr>
              <a:t>"dc=example,dc=com"</a:t>
            </a:r>
            <a:r>
              <a:rPr b="0" lang="en-US" sz="1000" spc="-1" strike="noStrike">
                <a:solidFill>
                  <a:srgbClr val="000000"/>
                </a:solidFill>
                <a:latin typeface="Consolas"/>
                <a:ea typeface="DejaVu Sans"/>
              </a:rPr>
              <a:t>;</a:t>
            </a:r>
            <a:endParaRPr b="0" lang="en-US" sz="1000" spc="-1" strike="noStrike">
              <a:latin typeface="Arial"/>
            </a:endParaRPr>
          </a:p>
          <a:p>
            <a:pPr>
              <a:lnSpc>
                <a:spcPct val="100000"/>
              </a:lnSpc>
            </a:pPr>
            <a:r>
              <a:rPr b="0" lang="en-US" sz="1000" spc="-1" strike="noStrike">
                <a:solidFill>
                  <a:srgbClr val="333333"/>
                </a:solidFill>
                <a:latin typeface="Consolas"/>
                <a:ea typeface="DejaVu Sans"/>
              </a:rPr>
              <a:t>  </a:t>
            </a:r>
            <a:endParaRPr b="0" lang="en-US" sz="1000" spc="-1" strike="noStrike">
              <a:latin typeface="Arial"/>
            </a:endParaRPr>
          </a:p>
          <a:p>
            <a:pPr>
              <a:lnSpc>
                <a:spcPct val="100000"/>
              </a:lnSpc>
            </a:pPr>
            <a:r>
              <a:rPr b="0" lang="en-US" sz="1000" spc="-1" strike="noStrike">
                <a:solidFill>
                  <a:srgbClr val="333333"/>
                </a:solidFill>
                <a:latin typeface="Consolas"/>
                <a:ea typeface="DejaVu Sans"/>
              </a:rPr>
              <a:t>      </a:t>
            </a:r>
            <a:r>
              <a:rPr b="0" lang="en-US" sz="1000" spc="-1" strike="noStrike">
                <a:solidFill>
                  <a:srgbClr val="008200"/>
                </a:solidFill>
                <a:latin typeface="Consolas"/>
                <a:ea typeface="DejaVu Sans"/>
              </a:rPr>
              <a:t>// The following resolves to (&amp;(sn=S*)(userPassword=*))     </a:t>
            </a:r>
            <a:endParaRPr b="0" lang="en-US" sz="1000" spc="-1" strike="noStrike">
              <a:latin typeface="Arial"/>
            </a:endParaRPr>
          </a:p>
          <a:p>
            <a:pPr>
              <a:lnSpc>
                <a:spcPct val="100000"/>
              </a:lnSpc>
            </a:pPr>
            <a:r>
              <a:rPr b="0" lang="en-US" sz="1000" spc="-1" strike="noStrike">
                <a:solidFill>
                  <a:srgbClr val="333333"/>
                </a:solidFill>
                <a:latin typeface="Consolas"/>
                <a:ea typeface="DejaVu Sans"/>
              </a:rPr>
              <a:t>      </a:t>
            </a:r>
            <a:r>
              <a:rPr b="0" lang="en-US" sz="1000" spc="-1" strike="noStrike">
                <a:solidFill>
                  <a:srgbClr val="000000"/>
                </a:solidFill>
                <a:latin typeface="Consolas"/>
                <a:ea typeface="DejaVu Sans"/>
              </a:rPr>
              <a:t>String filter = </a:t>
            </a:r>
            <a:r>
              <a:rPr b="0" lang="en-US" sz="1000" spc="-1" strike="noStrike">
                <a:solidFill>
                  <a:srgbClr val="003366"/>
                </a:solidFill>
                <a:latin typeface="Consolas"/>
                <a:ea typeface="DejaVu Sans"/>
              </a:rPr>
              <a:t>"(&amp;(sn="</a:t>
            </a:r>
            <a:r>
              <a:rPr b="0" lang="en-US" sz="1000" spc="-1" strike="noStrike">
                <a:solidFill>
                  <a:srgbClr val="333333"/>
                </a:solidFill>
                <a:latin typeface="Consolas"/>
                <a:ea typeface="DejaVu Sans"/>
              </a:rPr>
              <a:t> </a:t>
            </a:r>
            <a:r>
              <a:rPr b="0" lang="en-US" sz="1000" spc="-1" strike="noStrike">
                <a:solidFill>
                  <a:srgbClr val="000000"/>
                </a:solidFill>
                <a:latin typeface="Consolas"/>
                <a:ea typeface="DejaVu Sans"/>
              </a:rPr>
              <a:t>+ userSN + </a:t>
            </a:r>
            <a:r>
              <a:rPr b="0" lang="en-US" sz="1000" spc="-1" strike="noStrike">
                <a:solidFill>
                  <a:srgbClr val="003366"/>
                </a:solidFill>
                <a:latin typeface="Consolas"/>
                <a:ea typeface="DejaVu Sans"/>
              </a:rPr>
              <a:t>")(userPassword="</a:t>
            </a:r>
            <a:r>
              <a:rPr b="0" lang="en-US" sz="1000" spc="-1" strike="noStrike">
                <a:solidFill>
                  <a:srgbClr val="333333"/>
                </a:solidFill>
                <a:latin typeface="Consolas"/>
                <a:ea typeface="DejaVu Sans"/>
              </a:rPr>
              <a:t> </a:t>
            </a:r>
            <a:r>
              <a:rPr b="0" lang="en-US" sz="1000" spc="-1" strike="noStrike">
                <a:solidFill>
                  <a:srgbClr val="000000"/>
                </a:solidFill>
                <a:latin typeface="Consolas"/>
                <a:ea typeface="DejaVu Sans"/>
              </a:rPr>
              <a:t>+ userPassword + </a:t>
            </a:r>
            <a:r>
              <a:rPr b="0" lang="en-US" sz="1000" spc="-1" strike="noStrike">
                <a:solidFill>
                  <a:srgbClr val="003366"/>
                </a:solidFill>
                <a:latin typeface="Consolas"/>
                <a:ea typeface="DejaVu Sans"/>
              </a:rPr>
              <a:t>"))"</a:t>
            </a:r>
            <a:r>
              <a:rPr b="0" lang="en-US" sz="1000" spc="-1" strike="noStrike">
                <a:solidFill>
                  <a:srgbClr val="000000"/>
                </a:solidFill>
                <a:latin typeface="Consolas"/>
                <a:ea typeface="DejaVu Sans"/>
              </a:rPr>
              <a:t>;</a:t>
            </a:r>
            <a:endParaRPr b="0" lang="en-US" sz="1000" spc="-1" strike="noStrike">
              <a:latin typeface="Arial"/>
            </a:endParaRPr>
          </a:p>
          <a:p>
            <a:pPr>
              <a:lnSpc>
                <a:spcPct val="100000"/>
              </a:lnSpc>
            </a:pPr>
            <a:r>
              <a:rPr b="0" lang="en-US" sz="1000" spc="-1" strike="noStrike">
                <a:solidFill>
                  <a:srgbClr val="333333"/>
                </a:solidFill>
                <a:latin typeface="Consolas"/>
                <a:ea typeface="DejaVu Sans"/>
              </a:rPr>
              <a:t>  </a:t>
            </a:r>
            <a:endParaRPr b="0" lang="en-US" sz="1000" spc="-1" strike="noStrike">
              <a:latin typeface="Arial"/>
            </a:endParaRPr>
          </a:p>
          <a:p>
            <a:pPr>
              <a:lnSpc>
                <a:spcPct val="100000"/>
              </a:lnSpc>
            </a:pPr>
            <a:r>
              <a:rPr b="0" lang="en-US" sz="1000" spc="-1" strike="noStrike">
                <a:solidFill>
                  <a:srgbClr val="333333"/>
                </a:solidFill>
                <a:latin typeface="Consolas"/>
                <a:ea typeface="DejaVu Sans"/>
              </a:rPr>
              <a:t>      </a:t>
            </a:r>
            <a:r>
              <a:rPr b="0" lang="en-US" sz="1000" spc="-1" strike="noStrike">
                <a:solidFill>
                  <a:srgbClr val="000000"/>
                </a:solidFill>
                <a:latin typeface="Consolas"/>
                <a:ea typeface="DejaVu Sans"/>
              </a:rPr>
              <a:t>NamingEnumeration&lt;?&gt; results = dctx.search(base, filter, sc);</a:t>
            </a:r>
            <a:endParaRPr b="0" lang="en-US" sz="1000" spc="-1" strike="noStrike">
              <a:latin typeface="Arial"/>
            </a:endParaRPr>
          </a:p>
          <a:p>
            <a:pPr>
              <a:lnSpc>
                <a:spcPct val="100000"/>
              </a:lnSpc>
            </a:pPr>
            <a:r>
              <a:rPr b="0" lang="en-US" sz="1000" spc="-1" strike="noStrike">
                <a:solidFill>
                  <a:srgbClr val="333333"/>
                </a:solidFill>
                <a:latin typeface="Consolas"/>
                <a:ea typeface="DejaVu Sans"/>
              </a:rPr>
              <a:t>      </a:t>
            </a:r>
            <a:r>
              <a:rPr b="1" lang="en-US" sz="1000" spc="-1" strike="noStrike">
                <a:solidFill>
                  <a:srgbClr val="336699"/>
                </a:solidFill>
                <a:latin typeface="Consolas"/>
                <a:ea typeface="DejaVu Sans"/>
              </a:rPr>
              <a:t>while</a:t>
            </a:r>
            <a:r>
              <a:rPr b="0" lang="en-US" sz="1000" spc="-1" strike="noStrike">
                <a:solidFill>
                  <a:srgbClr val="333333"/>
                </a:solidFill>
                <a:latin typeface="Consolas"/>
                <a:ea typeface="DejaVu Sans"/>
              </a:rPr>
              <a:t> </a:t>
            </a:r>
            <a:r>
              <a:rPr b="0" lang="en-US" sz="1000" spc="-1" strike="noStrike">
                <a:solidFill>
                  <a:srgbClr val="000000"/>
                </a:solidFill>
                <a:latin typeface="Consolas"/>
                <a:ea typeface="DejaVu Sans"/>
              </a:rPr>
              <a:t>(results.hasMore()) {</a:t>
            </a:r>
            <a:endParaRPr b="0" lang="en-US" sz="1000" spc="-1" strike="noStrike">
              <a:latin typeface="Arial"/>
            </a:endParaRPr>
          </a:p>
          <a:p>
            <a:pPr>
              <a:lnSpc>
                <a:spcPct val="100000"/>
              </a:lnSpc>
            </a:pPr>
            <a:r>
              <a:rPr b="0" lang="en-US" sz="1000" spc="-1" strike="noStrike">
                <a:solidFill>
                  <a:srgbClr val="333333"/>
                </a:solidFill>
                <a:latin typeface="Consolas"/>
                <a:ea typeface="DejaVu Sans"/>
              </a:rPr>
              <a:t>        </a:t>
            </a:r>
            <a:r>
              <a:rPr b="0" lang="en-US" sz="1000" spc="-1" strike="noStrike">
                <a:solidFill>
                  <a:srgbClr val="000000"/>
                </a:solidFill>
                <a:latin typeface="Consolas"/>
                <a:ea typeface="DejaVu Sans"/>
              </a:rPr>
              <a:t>SearchResult sr = (SearchResult) results.next();</a:t>
            </a:r>
            <a:endParaRPr b="0" lang="en-US" sz="1000" spc="-1" strike="noStrike">
              <a:latin typeface="Arial"/>
            </a:endParaRPr>
          </a:p>
          <a:p>
            <a:pPr>
              <a:lnSpc>
                <a:spcPct val="100000"/>
              </a:lnSpc>
            </a:pPr>
            <a:r>
              <a:rPr b="0" lang="en-US" sz="1000" spc="-1" strike="noStrike">
                <a:solidFill>
                  <a:srgbClr val="333333"/>
                </a:solidFill>
                <a:latin typeface="Consolas"/>
                <a:ea typeface="DejaVu Sans"/>
              </a:rPr>
              <a:t>        </a:t>
            </a:r>
            <a:r>
              <a:rPr b="0" lang="en-US" sz="1000" spc="-1" strike="noStrike">
                <a:solidFill>
                  <a:srgbClr val="000000"/>
                </a:solidFill>
                <a:latin typeface="Consolas"/>
                <a:ea typeface="DejaVu Sans"/>
              </a:rPr>
              <a:t>Attributes attrs = (Attributes) sr.getAttributes();</a:t>
            </a:r>
            <a:endParaRPr b="0" lang="en-US" sz="1000" spc="-1" strike="noStrike">
              <a:latin typeface="Arial"/>
            </a:endParaRPr>
          </a:p>
          <a:p>
            <a:pPr>
              <a:lnSpc>
                <a:spcPct val="100000"/>
              </a:lnSpc>
            </a:pPr>
            <a:r>
              <a:rPr b="0" lang="en-US" sz="1000" spc="-1" strike="noStrike">
                <a:solidFill>
                  <a:srgbClr val="333333"/>
                </a:solidFill>
                <a:latin typeface="Consolas"/>
                <a:ea typeface="DejaVu Sans"/>
              </a:rPr>
              <a:t>        </a:t>
            </a:r>
            <a:r>
              <a:rPr b="0" lang="en-US" sz="1000" spc="-1" strike="noStrike">
                <a:solidFill>
                  <a:srgbClr val="000000"/>
                </a:solidFill>
                <a:latin typeface="Consolas"/>
                <a:ea typeface="DejaVu Sans"/>
              </a:rPr>
              <a:t>Attribute attr = (Attribute) attrs.get(</a:t>
            </a:r>
            <a:r>
              <a:rPr b="0" lang="en-US" sz="1000" spc="-1" strike="noStrike">
                <a:solidFill>
                  <a:srgbClr val="003366"/>
                </a:solidFill>
                <a:latin typeface="Consolas"/>
                <a:ea typeface="DejaVu Sans"/>
              </a:rPr>
              <a:t>"cn"</a:t>
            </a:r>
            <a:r>
              <a:rPr b="0" lang="en-US" sz="1000" spc="-1" strike="noStrike">
                <a:solidFill>
                  <a:srgbClr val="000000"/>
                </a:solidFill>
                <a:latin typeface="Consolas"/>
                <a:ea typeface="DejaVu Sans"/>
              </a:rPr>
              <a:t>);</a:t>
            </a:r>
            <a:endParaRPr b="0" lang="en-US" sz="1000" spc="-1" strike="noStrike">
              <a:latin typeface="Arial"/>
            </a:endParaRPr>
          </a:p>
          <a:p>
            <a:pPr>
              <a:lnSpc>
                <a:spcPct val="100000"/>
              </a:lnSpc>
            </a:pPr>
            <a:r>
              <a:rPr b="0" lang="en-US" sz="1000" spc="-1" strike="noStrike">
                <a:solidFill>
                  <a:srgbClr val="333333"/>
                </a:solidFill>
                <a:latin typeface="Consolas"/>
                <a:ea typeface="DejaVu Sans"/>
              </a:rPr>
              <a:t>        </a:t>
            </a:r>
            <a:r>
              <a:rPr b="0" lang="en-US" sz="1000" spc="-1" strike="noStrike">
                <a:solidFill>
                  <a:srgbClr val="000000"/>
                </a:solidFill>
                <a:latin typeface="Consolas"/>
                <a:ea typeface="DejaVu Sans"/>
              </a:rPr>
              <a:t>System.out.println(attr);</a:t>
            </a:r>
            <a:endParaRPr b="0" lang="en-US" sz="1000" spc="-1" strike="noStrike">
              <a:latin typeface="Arial"/>
            </a:endParaRPr>
          </a:p>
          <a:p>
            <a:pPr>
              <a:lnSpc>
                <a:spcPct val="100000"/>
              </a:lnSpc>
            </a:pPr>
            <a:r>
              <a:rPr b="0" lang="en-US" sz="1000" spc="-1" strike="noStrike">
                <a:solidFill>
                  <a:srgbClr val="333333"/>
                </a:solidFill>
                <a:latin typeface="Consolas"/>
                <a:ea typeface="DejaVu Sans"/>
              </a:rPr>
              <a:t>        </a:t>
            </a:r>
            <a:r>
              <a:rPr b="0" lang="en-US" sz="1000" spc="-1" strike="noStrike">
                <a:solidFill>
                  <a:srgbClr val="000000"/>
                </a:solidFill>
                <a:latin typeface="Consolas"/>
                <a:ea typeface="DejaVu Sans"/>
              </a:rPr>
              <a:t>attr = (Attribute) attrs.get(</a:t>
            </a:r>
            <a:r>
              <a:rPr b="0" lang="en-US" sz="1000" spc="-1" strike="noStrike">
                <a:solidFill>
                  <a:srgbClr val="003366"/>
                </a:solidFill>
                <a:latin typeface="Consolas"/>
                <a:ea typeface="DejaVu Sans"/>
              </a:rPr>
              <a:t>"mail"</a:t>
            </a:r>
            <a:r>
              <a:rPr b="0" lang="en-US" sz="1000" spc="-1" strike="noStrike">
                <a:solidFill>
                  <a:srgbClr val="000000"/>
                </a:solidFill>
                <a:latin typeface="Consolas"/>
                <a:ea typeface="DejaVu Sans"/>
              </a:rPr>
              <a:t>);</a:t>
            </a:r>
            <a:endParaRPr b="0" lang="en-US" sz="1000" spc="-1" strike="noStrike">
              <a:latin typeface="Arial"/>
            </a:endParaRPr>
          </a:p>
          <a:p>
            <a:pPr>
              <a:lnSpc>
                <a:spcPct val="100000"/>
              </a:lnSpc>
            </a:pPr>
            <a:r>
              <a:rPr b="0" lang="en-US" sz="1000" spc="-1" strike="noStrike">
                <a:solidFill>
                  <a:srgbClr val="333333"/>
                </a:solidFill>
                <a:latin typeface="Consolas"/>
                <a:ea typeface="DejaVu Sans"/>
              </a:rPr>
              <a:t>        </a:t>
            </a:r>
            <a:r>
              <a:rPr b="0" lang="en-US" sz="1000" spc="-1" strike="noStrike">
                <a:solidFill>
                  <a:srgbClr val="000000"/>
                </a:solidFill>
                <a:latin typeface="Consolas"/>
                <a:ea typeface="DejaVu Sans"/>
              </a:rPr>
              <a:t>System.out.println(attr);</a:t>
            </a:r>
            <a:endParaRPr b="0" lang="en-US" sz="1000" spc="-1" strike="noStrike">
              <a:latin typeface="Arial"/>
            </a:endParaRPr>
          </a:p>
          <a:p>
            <a:pPr>
              <a:lnSpc>
                <a:spcPct val="100000"/>
              </a:lnSpc>
            </a:pPr>
            <a:r>
              <a:rPr b="0" lang="en-US" sz="1000" spc="-1" strike="noStrike">
                <a:solidFill>
                  <a:srgbClr val="333333"/>
                </a:solidFill>
                <a:latin typeface="Consolas"/>
                <a:ea typeface="DejaVu Sans"/>
              </a:rPr>
              <a:t>      </a:t>
            </a:r>
            <a:r>
              <a:rPr b="0" lang="en-US" sz="1000" spc="-1" strike="noStrike">
                <a:solidFill>
                  <a:srgbClr val="000000"/>
                </a:solidFill>
                <a:latin typeface="Consolas"/>
                <a:ea typeface="DejaVu Sans"/>
              </a:rPr>
              <a:t>}    </a:t>
            </a:r>
            <a:endParaRPr b="0" lang="en-US" sz="1000" spc="-1" strike="noStrike">
              <a:latin typeface="Arial"/>
            </a:endParaRPr>
          </a:p>
          <a:p>
            <a:pPr>
              <a:lnSpc>
                <a:spcPct val="100000"/>
              </a:lnSpc>
            </a:pPr>
            <a:r>
              <a:rPr b="0" lang="en-US" sz="1000" spc="-1" strike="noStrike">
                <a:solidFill>
                  <a:srgbClr val="333333"/>
                </a:solidFill>
                <a:latin typeface="Consolas"/>
                <a:ea typeface="DejaVu Sans"/>
              </a:rPr>
              <a:t>      </a:t>
            </a:r>
            <a:r>
              <a:rPr b="0" lang="en-US" sz="1000" spc="-1" strike="noStrike">
                <a:solidFill>
                  <a:srgbClr val="000000"/>
                </a:solidFill>
                <a:latin typeface="Consolas"/>
                <a:ea typeface="DejaVu Sans"/>
              </a:rPr>
              <a:t>dctx.close();</a:t>
            </a:r>
            <a:endParaRPr b="0" lang="en-US" sz="1000" spc="-1" strike="noStrike">
              <a:latin typeface="Arial"/>
            </a:endParaRPr>
          </a:p>
          <a:p>
            <a:pPr>
              <a:lnSpc>
                <a:spcPct val="100000"/>
              </a:lnSpc>
            </a:pPr>
            <a:r>
              <a:rPr b="0" lang="en-US" sz="1000" spc="-1" strike="noStrike">
                <a:solidFill>
                  <a:srgbClr val="333333"/>
                </a:solidFill>
                <a:latin typeface="Consolas"/>
                <a:ea typeface="DejaVu Sans"/>
              </a:rPr>
              <a:t>    </a:t>
            </a:r>
            <a:r>
              <a:rPr b="0" lang="en-US" sz="1000" spc="-1" strike="noStrike">
                <a:solidFill>
                  <a:srgbClr val="000000"/>
                </a:solidFill>
                <a:latin typeface="Consolas"/>
                <a:ea typeface="DejaVu Sans"/>
              </a:rPr>
              <a:t>} </a:t>
            </a:r>
            <a:r>
              <a:rPr b="1" lang="en-US" sz="1000" spc="-1" strike="noStrike">
                <a:solidFill>
                  <a:srgbClr val="336699"/>
                </a:solidFill>
                <a:latin typeface="Consolas"/>
                <a:ea typeface="DejaVu Sans"/>
              </a:rPr>
              <a:t>catch</a:t>
            </a:r>
            <a:r>
              <a:rPr b="0" lang="en-US" sz="1000" spc="-1" strike="noStrike">
                <a:solidFill>
                  <a:srgbClr val="333333"/>
                </a:solidFill>
                <a:latin typeface="Consolas"/>
                <a:ea typeface="DejaVu Sans"/>
              </a:rPr>
              <a:t> </a:t>
            </a:r>
            <a:r>
              <a:rPr b="0" lang="en-US" sz="1000" spc="-1" strike="noStrike">
                <a:solidFill>
                  <a:srgbClr val="000000"/>
                </a:solidFill>
                <a:latin typeface="Consolas"/>
                <a:ea typeface="DejaVu Sans"/>
              </a:rPr>
              <a:t>(NamingException e) {</a:t>
            </a:r>
            <a:endParaRPr b="0" lang="en-US" sz="1000" spc="-1" strike="noStrike">
              <a:latin typeface="Arial"/>
            </a:endParaRPr>
          </a:p>
          <a:p>
            <a:pPr>
              <a:lnSpc>
                <a:spcPct val="100000"/>
              </a:lnSpc>
            </a:pPr>
            <a:r>
              <a:rPr b="0" lang="en-US" sz="1000" spc="-1" strike="noStrike">
                <a:solidFill>
                  <a:srgbClr val="333333"/>
                </a:solidFill>
                <a:latin typeface="Consolas"/>
                <a:ea typeface="DejaVu Sans"/>
              </a:rPr>
              <a:t>      </a:t>
            </a:r>
            <a:r>
              <a:rPr b="0" lang="en-US" sz="1000" spc="-1" strike="noStrike">
                <a:solidFill>
                  <a:srgbClr val="008200"/>
                </a:solidFill>
                <a:latin typeface="Consolas"/>
                <a:ea typeface="DejaVu Sans"/>
              </a:rPr>
              <a:t>// Forward to handler</a:t>
            </a:r>
            <a:endParaRPr b="0" lang="en-US" sz="1000" spc="-1" strike="noStrike">
              <a:latin typeface="Arial"/>
            </a:endParaRPr>
          </a:p>
          <a:p>
            <a:pPr>
              <a:lnSpc>
                <a:spcPct val="100000"/>
              </a:lnSpc>
            </a:pPr>
            <a:r>
              <a:rPr b="0" lang="en-US" sz="1000" spc="-1" strike="noStrike">
                <a:solidFill>
                  <a:srgbClr val="333333"/>
                </a:solidFill>
                <a:latin typeface="Consolas"/>
                <a:ea typeface="DejaVu Sans"/>
              </a:rPr>
              <a:t>    </a:t>
            </a:r>
            <a:r>
              <a:rPr b="0" lang="en-US" sz="1000" spc="-1" strike="noStrike">
                <a:solidFill>
                  <a:srgbClr val="000000"/>
                </a:solidFill>
                <a:latin typeface="Consolas"/>
                <a:ea typeface="DejaVu Sans"/>
              </a:rPr>
              <a:t>}</a:t>
            </a:r>
            <a:endParaRPr b="0" lang="en-US" sz="1000" spc="-1" strike="noStrike">
              <a:latin typeface="Arial"/>
            </a:endParaRPr>
          </a:p>
          <a:p>
            <a:pPr>
              <a:lnSpc>
                <a:spcPct val="100000"/>
              </a:lnSpc>
            </a:pPr>
            <a:r>
              <a:rPr b="0" lang="en-US" sz="1000" spc="-1" strike="noStrike">
                <a:solidFill>
                  <a:srgbClr val="333333"/>
                </a:solidFill>
                <a:latin typeface="Consolas"/>
                <a:ea typeface="DejaVu Sans"/>
              </a:rPr>
              <a:t>  </a:t>
            </a:r>
            <a:r>
              <a:rPr b="0" lang="en-US" sz="1000" spc="-1" strike="noStrike">
                <a:solidFill>
                  <a:srgbClr val="000000"/>
                </a:solidFill>
                <a:latin typeface="Consolas"/>
                <a:ea typeface="DejaVu Sans"/>
              </a:rPr>
              <a:t>} </a:t>
            </a:r>
            <a:endParaRPr b="0" lang="en-US" sz="1000" spc="-1" strike="noStrike">
              <a:latin typeface="Arial"/>
            </a:endParaRPr>
          </a:p>
          <a:p>
            <a:pPr>
              <a:lnSpc>
                <a:spcPct val="100000"/>
              </a:lnSpc>
            </a:pPr>
            <a:r>
              <a:rPr b="0" lang="en-US" sz="1000" spc="-1" strike="noStrike">
                <a:solidFill>
                  <a:srgbClr val="000000"/>
                </a:solidFill>
                <a:latin typeface="Consolas"/>
                <a:ea typeface="DejaVu Sans"/>
              </a:rPr>
              <a:t>}</a:t>
            </a:r>
            <a:endParaRPr b="0" lang="en-US" sz="1000" spc="-1" strike="noStrike">
              <a:latin typeface="Arial"/>
            </a:endParaRPr>
          </a:p>
        </p:txBody>
      </p:sp>
      <p:sp>
        <p:nvSpPr>
          <p:cNvPr id="172" name="CustomShape 3"/>
          <p:cNvSpPr/>
          <p:nvPr/>
        </p:nvSpPr>
        <p:spPr>
          <a:xfrm>
            <a:off x="6567120" y="1296000"/>
            <a:ext cx="5728680" cy="159912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1000" spc="-1" strike="noStrike">
                <a:solidFill>
                  <a:srgbClr val="000000"/>
                </a:solidFill>
                <a:highlight>
                  <a:srgbClr val="00ff00"/>
                </a:highlight>
                <a:latin typeface="Consolas"/>
                <a:ea typeface="DejaVu Sans"/>
              </a:rPr>
              <a:t>sc.setSearchScope(SearchControls.SUBTREE_SCOPE);</a:t>
            </a:r>
            <a:endParaRPr b="0" lang="en-US" sz="1000" spc="-1" strike="noStrike">
              <a:latin typeface="Arial"/>
            </a:endParaRPr>
          </a:p>
          <a:p>
            <a:pPr>
              <a:lnSpc>
                <a:spcPct val="100000"/>
              </a:lnSpc>
            </a:pPr>
            <a:r>
              <a:rPr b="0" lang="en-US" sz="1000" spc="-1" strike="noStrike">
                <a:solidFill>
                  <a:srgbClr val="000000"/>
                </a:solidFill>
                <a:highlight>
                  <a:srgbClr val="00ff00"/>
                </a:highlight>
                <a:latin typeface="Consolas"/>
                <a:ea typeface="DejaVu Sans"/>
              </a:rPr>
              <a:t>String base = </a:t>
            </a:r>
            <a:r>
              <a:rPr b="0" lang="en-US" sz="1000" spc="-1" strike="noStrike">
                <a:solidFill>
                  <a:srgbClr val="003366"/>
                </a:solidFill>
                <a:highlight>
                  <a:srgbClr val="00ff00"/>
                </a:highlight>
                <a:latin typeface="Consolas"/>
                <a:ea typeface="DejaVu Sans"/>
              </a:rPr>
              <a:t>"dc=example,dc=com"</a:t>
            </a:r>
            <a:r>
              <a:rPr b="0" lang="en-US" sz="1000" spc="-1" strike="noStrike">
                <a:solidFill>
                  <a:srgbClr val="000000"/>
                </a:solidFill>
                <a:highlight>
                  <a:srgbClr val="00ff00"/>
                </a:highlight>
                <a:latin typeface="Consolas"/>
                <a:ea typeface="DejaVu Sans"/>
              </a:rPr>
              <a:t>;</a:t>
            </a:r>
            <a:endParaRPr b="0" lang="en-US" sz="1000" spc="-1" strike="noStrike">
              <a:latin typeface="Arial"/>
            </a:endParaRPr>
          </a:p>
          <a:p>
            <a:pPr>
              <a:lnSpc>
                <a:spcPct val="100000"/>
              </a:lnSpc>
            </a:pPr>
            <a:r>
              <a:rPr b="0" lang="en-US" sz="1000" spc="-1" strike="noStrike">
                <a:solidFill>
                  <a:srgbClr val="333333"/>
                </a:solidFill>
                <a:highlight>
                  <a:srgbClr val="00ff00"/>
                </a:highlight>
                <a:latin typeface="Consolas"/>
                <a:ea typeface="DejaVu Sans"/>
              </a:rPr>
              <a:t>            </a:t>
            </a:r>
            <a:endParaRPr b="0" lang="en-US" sz="1000" spc="-1" strike="noStrike">
              <a:latin typeface="Arial"/>
            </a:endParaRPr>
          </a:p>
          <a:p>
            <a:pPr>
              <a:lnSpc>
                <a:spcPct val="100000"/>
              </a:lnSpc>
            </a:pPr>
            <a:r>
              <a:rPr b="1" lang="en-US" sz="1000" spc="-1" strike="noStrike">
                <a:solidFill>
                  <a:srgbClr val="336699"/>
                </a:solidFill>
                <a:highlight>
                  <a:srgbClr val="00ff00"/>
                </a:highlight>
                <a:latin typeface="Consolas"/>
                <a:ea typeface="DejaVu Sans"/>
              </a:rPr>
              <a:t>if</a:t>
            </a:r>
            <a:r>
              <a:rPr b="0" lang="en-US" sz="1000" spc="-1" strike="noStrike">
                <a:solidFill>
                  <a:srgbClr val="333333"/>
                </a:solidFill>
                <a:highlight>
                  <a:srgbClr val="00ff00"/>
                </a:highlight>
                <a:latin typeface="Consolas"/>
                <a:ea typeface="DejaVu Sans"/>
              </a:rPr>
              <a:t> </a:t>
            </a:r>
            <a:r>
              <a:rPr b="0" lang="en-US" sz="1000" spc="-1" strike="noStrike">
                <a:solidFill>
                  <a:srgbClr val="000000"/>
                </a:solidFill>
                <a:highlight>
                  <a:srgbClr val="00ff00"/>
                </a:highlight>
                <a:latin typeface="Consolas"/>
                <a:ea typeface="DejaVu Sans"/>
              </a:rPr>
              <a:t>(!userSN.matches(</a:t>
            </a:r>
            <a:r>
              <a:rPr b="0" lang="en-US" sz="1000" spc="-1" strike="noStrike">
                <a:solidFill>
                  <a:srgbClr val="003366"/>
                </a:solidFill>
                <a:highlight>
                  <a:srgbClr val="00ff00"/>
                </a:highlight>
                <a:latin typeface="Consolas"/>
                <a:ea typeface="DejaVu Sans"/>
              </a:rPr>
              <a:t>"[\\w\\s]*"</a:t>
            </a:r>
            <a:r>
              <a:rPr b="0" lang="en-US" sz="1000" spc="-1" strike="noStrike">
                <a:solidFill>
                  <a:srgbClr val="000000"/>
                </a:solidFill>
                <a:highlight>
                  <a:srgbClr val="00ff00"/>
                </a:highlight>
                <a:latin typeface="Consolas"/>
                <a:ea typeface="DejaVu Sans"/>
              </a:rPr>
              <a:t>) || !userPassword.matches(</a:t>
            </a:r>
            <a:r>
              <a:rPr b="0" lang="en-US" sz="1000" spc="-1" strike="noStrike">
                <a:solidFill>
                  <a:srgbClr val="003366"/>
                </a:solidFill>
                <a:highlight>
                  <a:srgbClr val="00ff00"/>
                </a:highlight>
                <a:latin typeface="Consolas"/>
                <a:ea typeface="DejaVu Sans"/>
              </a:rPr>
              <a:t>"[\\w]*"</a:t>
            </a:r>
            <a:r>
              <a:rPr b="0" lang="en-US" sz="1000" spc="-1" strike="noStrike">
                <a:solidFill>
                  <a:srgbClr val="000000"/>
                </a:solidFill>
                <a:highlight>
                  <a:srgbClr val="00ff00"/>
                </a:highlight>
                <a:latin typeface="Consolas"/>
                <a:ea typeface="DejaVu Sans"/>
              </a:rPr>
              <a:t>)) {</a:t>
            </a:r>
            <a:endParaRPr b="0" lang="en-US" sz="1000" spc="-1" strike="noStrike">
              <a:latin typeface="Arial"/>
            </a:endParaRPr>
          </a:p>
          <a:p>
            <a:pPr>
              <a:lnSpc>
                <a:spcPct val="100000"/>
              </a:lnSpc>
            </a:pPr>
            <a:r>
              <a:rPr b="0" lang="en-US" sz="1000" spc="-1" strike="noStrike">
                <a:solidFill>
                  <a:srgbClr val="333333"/>
                </a:solidFill>
                <a:highlight>
                  <a:srgbClr val="00ff00"/>
                </a:highlight>
                <a:latin typeface="Consolas"/>
                <a:ea typeface="DejaVu Sans"/>
              </a:rPr>
              <a:t>  </a:t>
            </a:r>
            <a:r>
              <a:rPr b="1" lang="en-US" sz="1000" spc="-1" strike="noStrike">
                <a:solidFill>
                  <a:srgbClr val="336699"/>
                </a:solidFill>
                <a:highlight>
                  <a:srgbClr val="00ff00"/>
                </a:highlight>
                <a:latin typeface="Consolas"/>
                <a:ea typeface="DejaVu Sans"/>
              </a:rPr>
              <a:t>throw</a:t>
            </a:r>
            <a:r>
              <a:rPr b="0" lang="en-US" sz="1000" spc="-1" strike="noStrike">
                <a:solidFill>
                  <a:srgbClr val="333333"/>
                </a:solidFill>
                <a:highlight>
                  <a:srgbClr val="00ff00"/>
                </a:highlight>
                <a:latin typeface="Consolas"/>
                <a:ea typeface="DejaVu Sans"/>
              </a:rPr>
              <a:t> </a:t>
            </a:r>
            <a:r>
              <a:rPr b="1" lang="en-US" sz="1000" spc="-1" strike="noStrike">
                <a:solidFill>
                  <a:srgbClr val="336699"/>
                </a:solidFill>
                <a:highlight>
                  <a:srgbClr val="00ff00"/>
                </a:highlight>
                <a:latin typeface="Consolas"/>
                <a:ea typeface="DejaVu Sans"/>
              </a:rPr>
              <a:t>new</a:t>
            </a:r>
            <a:r>
              <a:rPr b="0" lang="en-US" sz="1000" spc="-1" strike="noStrike">
                <a:solidFill>
                  <a:srgbClr val="333333"/>
                </a:solidFill>
                <a:highlight>
                  <a:srgbClr val="00ff00"/>
                </a:highlight>
                <a:latin typeface="Consolas"/>
                <a:ea typeface="DejaVu Sans"/>
              </a:rPr>
              <a:t> </a:t>
            </a:r>
            <a:r>
              <a:rPr b="0" lang="en-US" sz="1000" spc="-1" strike="noStrike">
                <a:solidFill>
                  <a:srgbClr val="000000"/>
                </a:solidFill>
                <a:highlight>
                  <a:srgbClr val="00ff00"/>
                </a:highlight>
                <a:latin typeface="Consolas"/>
                <a:ea typeface="DejaVu Sans"/>
              </a:rPr>
              <a:t>IllegalArgumentException(</a:t>
            </a:r>
            <a:r>
              <a:rPr b="0" lang="en-US" sz="1000" spc="-1" strike="noStrike">
                <a:solidFill>
                  <a:srgbClr val="003366"/>
                </a:solidFill>
                <a:highlight>
                  <a:srgbClr val="00ff00"/>
                </a:highlight>
                <a:latin typeface="Consolas"/>
                <a:ea typeface="DejaVu Sans"/>
              </a:rPr>
              <a:t>"Invalid input"</a:t>
            </a:r>
            <a:r>
              <a:rPr b="0" lang="en-US" sz="1000" spc="-1" strike="noStrike">
                <a:solidFill>
                  <a:srgbClr val="000000"/>
                </a:solidFill>
                <a:highlight>
                  <a:srgbClr val="00ff00"/>
                </a:highlight>
                <a:latin typeface="Consolas"/>
                <a:ea typeface="DejaVu Sans"/>
              </a:rPr>
              <a:t>);</a:t>
            </a:r>
            <a:endParaRPr b="0" lang="en-US" sz="1000" spc="-1" strike="noStrike">
              <a:latin typeface="Arial"/>
            </a:endParaRPr>
          </a:p>
          <a:p>
            <a:pPr>
              <a:lnSpc>
                <a:spcPct val="100000"/>
              </a:lnSpc>
            </a:pPr>
            <a:r>
              <a:rPr b="0" lang="en-US" sz="1000" spc="-1" strike="noStrike">
                <a:solidFill>
                  <a:srgbClr val="000000"/>
                </a:solidFill>
                <a:highlight>
                  <a:srgbClr val="00ff00"/>
                </a:highlight>
                <a:latin typeface="Consolas"/>
                <a:ea typeface="DejaVu Sans"/>
              </a:rPr>
              <a:t>}</a:t>
            </a:r>
            <a:endParaRPr b="0" lang="en-US" sz="1000" spc="-1" strike="noStrike">
              <a:latin typeface="Arial"/>
            </a:endParaRPr>
          </a:p>
          <a:p>
            <a:pPr>
              <a:lnSpc>
                <a:spcPct val="100000"/>
              </a:lnSpc>
            </a:pPr>
            <a:r>
              <a:rPr b="0" lang="en-US" sz="1000" spc="-1" strike="noStrike">
                <a:solidFill>
                  <a:srgbClr val="333333"/>
                </a:solidFill>
                <a:highlight>
                  <a:srgbClr val="00ff00"/>
                </a:highlight>
                <a:latin typeface="Consolas"/>
                <a:ea typeface="DejaVu Sans"/>
              </a:rPr>
              <a:t>                 </a:t>
            </a:r>
            <a:endParaRPr b="0" lang="en-US" sz="1000" spc="-1" strike="noStrike">
              <a:latin typeface="Arial"/>
            </a:endParaRPr>
          </a:p>
          <a:p>
            <a:pPr>
              <a:lnSpc>
                <a:spcPct val="100000"/>
              </a:lnSpc>
            </a:pPr>
            <a:r>
              <a:rPr b="0" lang="en-US" sz="1000" spc="-1" strike="noStrike">
                <a:solidFill>
                  <a:srgbClr val="000000"/>
                </a:solidFill>
                <a:highlight>
                  <a:srgbClr val="00ff00"/>
                </a:highlight>
                <a:latin typeface="Consolas"/>
                <a:ea typeface="DejaVu Sans"/>
              </a:rPr>
              <a:t>String filter = </a:t>
            </a:r>
            <a:r>
              <a:rPr b="0" lang="en-US" sz="1000" spc="-1" strike="noStrike">
                <a:solidFill>
                  <a:srgbClr val="003366"/>
                </a:solidFill>
                <a:highlight>
                  <a:srgbClr val="00ff00"/>
                </a:highlight>
                <a:latin typeface="Consolas"/>
                <a:ea typeface="DejaVu Sans"/>
              </a:rPr>
              <a:t>"(&amp;(sn = "</a:t>
            </a:r>
            <a:r>
              <a:rPr b="0" lang="en-US" sz="1000" spc="-1" strike="noStrike">
                <a:solidFill>
                  <a:srgbClr val="333333"/>
                </a:solidFill>
                <a:highlight>
                  <a:srgbClr val="00ff00"/>
                </a:highlight>
                <a:latin typeface="Consolas"/>
                <a:ea typeface="DejaVu Sans"/>
              </a:rPr>
              <a:t> </a:t>
            </a:r>
            <a:r>
              <a:rPr b="0" lang="en-US" sz="1000" spc="-1" strike="noStrike">
                <a:solidFill>
                  <a:srgbClr val="000000"/>
                </a:solidFill>
                <a:highlight>
                  <a:srgbClr val="00ff00"/>
                </a:highlight>
                <a:latin typeface="Consolas"/>
                <a:ea typeface="DejaVu Sans"/>
              </a:rPr>
              <a:t>+ userSN + </a:t>
            </a:r>
            <a:r>
              <a:rPr b="0" lang="en-US" sz="1000" spc="-1" strike="noStrike">
                <a:solidFill>
                  <a:srgbClr val="003366"/>
                </a:solidFill>
                <a:highlight>
                  <a:srgbClr val="00ff00"/>
                </a:highlight>
                <a:latin typeface="Consolas"/>
                <a:ea typeface="DejaVu Sans"/>
              </a:rPr>
              <a:t>")(userPassword="</a:t>
            </a:r>
            <a:r>
              <a:rPr b="0" lang="en-US" sz="1000" spc="-1" strike="noStrike">
                <a:solidFill>
                  <a:srgbClr val="333333"/>
                </a:solidFill>
                <a:highlight>
                  <a:srgbClr val="00ff00"/>
                </a:highlight>
                <a:latin typeface="Consolas"/>
                <a:ea typeface="DejaVu Sans"/>
              </a:rPr>
              <a:t> </a:t>
            </a:r>
            <a:r>
              <a:rPr b="0" lang="en-US" sz="1000" spc="-1" strike="noStrike">
                <a:solidFill>
                  <a:srgbClr val="000000"/>
                </a:solidFill>
                <a:highlight>
                  <a:srgbClr val="00ff00"/>
                </a:highlight>
                <a:latin typeface="Consolas"/>
                <a:ea typeface="DejaVu Sans"/>
              </a:rPr>
              <a:t>+ userPassword + </a:t>
            </a:r>
            <a:r>
              <a:rPr b="0" lang="en-US" sz="1000" spc="-1" strike="noStrike">
                <a:solidFill>
                  <a:srgbClr val="003366"/>
                </a:solidFill>
                <a:highlight>
                  <a:srgbClr val="00ff00"/>
                </a:highlight>
                <a:latin typeface="Consolas"/>
                <a:ea typeface="DejaVu Sans"/>
              </a:rPr>
              <a:t>"))"</a:t>
            </a:r>
            <a:r>
              <a:rPr b="0" lang="en-US" sz="1000" spc="-1" strike="noStrike">
                <a:solidFill>
                  <a:srgbClr val="000000"/>
                </a:solidFill>
                <a:highlight>
                  <a:srgbClr val="00ff00"/>
                </a:highlight>
                <a:latin typeface="Consolas"/>
                <a:ea typeface="DejaVu Sans"/>
              </a:rPr>
              <a:t>;</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181</TotalTime>
  <Application>LibreOffice/6.4.6.2$Linux_X86_64 LibreOffice_project/40$Build-2</Application>
  <Words>4440</Words>
  <Paragraphs>322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2020-11-07T06:13:36Z</dcterms:created>
  <dc:creator>Nathan</dc:creator>
  <dc:description/>
  <dc:language>en-US</dc:language>
  <cp:lastModifiedBy/>
  <dcterms:modified xsi:type="dcterms:W3CDTF">2020-11-18T15:07:08Z</dcterms:modified>
  <cp:revision>34</cp:revision>
  <dc:subject/>
  <dc:title>Project 2</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35</vt:i4>
  </property>
</Properties>
</file>