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media/image2.png" ContentType="image/png"/>
  <Override PartName="/ppt/media/image1.png" ContentType="image/png"/>
  <Override PartName="/ppt/media/image3.png" ContentType="image/png"/>
  <Override PartName="/ppt/media/image4.png" ContentType="image/png"/>
  <Override PartName="/ppt/media/image6.png" ContentType="image/png"/>
  <Override PartName="/ppt/media/image5.png" ContentType="image/png"/>
  <Override PartName="/ppt/media/image7.png" ContentType="image/png"/>
  <Override PartName="/ppt/media/image8.png" ContentType="image/png"/>
  <Override PartName="/ppt/media/image9.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16.png" ContentType="image/png"/>
  <Override PartName="/ppt/media/image15.png" ContentType="image/png"/>
  <Override PartName="/ppt/media/image17.png" ContentType="image/png"/>
  <Override PartName="/ppt/media/image23.png" ContentType="image/png"/>
  <Override PartName="/ppt/media/image22.png" ContentType="image/png"/>
  <Override PartName="/ppt/media/image24.png" ContentType="image/png"/>
  <Override PartName="/ppt/media/image18.png" ContentType="image/png"/>
  <Override PartName="/ppt/media/image19.png" ContentType="image/png"/>
  <Override PartName="/ppt/media/image21.png" ContentType="image/png"/>
  <Override PartName="/ppt/media/image2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7" name="PlaceHolder 2"/>
          <p:cNvSpPr>
            <a:spLocks noGrp="1"/>
          </p:cNvSpPr>
          <p:nvPr>
            <p:ph type="body"/>
          </p:nvPr>
        </p:nvSpPr>
        <p:spPr>
          <a:xfrm>
            <a:off x="609480" y="1604520"/>
            <a:ext cx="5353920" cy="397692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78" name="PlaceHolder 3"/>
          <p:cNvSpPr>
            <a:spLocks noGrp="1"/>
          </p:cNvSpPr>
          <p:nvPr>
            <p:ph type="body"/>
          </p:nvPr>
        </p:nvSpPr>
        <p:spPr>
          <a:xfrm>
            <a:off x="6231960" y="1604520"/>
            <a:ext cx="5353920" cy="397692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iki.sei.cmu.edu/confluence/display/java/IDS55-J.+Understand+how+escape+characters+are+interpreted+when+strings+are+loaded"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iki.sei.cmu.edu/confluence/display/java/IDS11-J.+Perform+any+string+modifications+before+validation"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wiki.sei.cmu.edu/confluence/display/java/OBJ08-J"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wiki.sei.cmu.edu/confluence/display/java/OBJ56-J.+Provide"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wiki.sei.cmu.edu/confluence/display/java/OBJ57-J" TargetMode="External"/><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iki.sei.cmu.edu/confluence/display/java/STR04-J.+Use+compatible+character+encodings+when+communicating+string+data+between+JVMs"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iki.sei.cmu.edu/confluence/display/java/IDS14-J.+Do+not+trust+the+contents+of+hidden+form+fields"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iki.sei.cmu.edu/confluence/display/java/IDS54-J.+Prevent+LDAP+injection"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15"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Project 2</a:t>
            </a:r>
            <a:endParaRPr b="0" lang="en-US" sz="6000" spc="-1" strike="noStrike">
              <a:latin typeface="Arial"/>
            </a:endParaRPr>
          </a:p>
        </p:txBody>
      </p:sp>
      <p:sp>
        <p:nvSpPr>
          <p:cNvPr id="116" name="CustomShape 2"/>
          <p:cNvSpPr/>
          <p:nvPr/>
        </p:nvSpPr>
        <p:spPr>
          <a:xfrm>
            <a:off x="1523880" y="3602160"/>
            <a:ext cx="9142920" cy="1654560"/>
          </a:xfrm>
          <a:prstGeom prst="rect">
            <a:avLst/>
          </a:prstGeom>
          <a:noFill/>
          <a:ln>
            <a:noFill/>
          </a:ln>
        </p:spPr>
        <p:style>
          <a:lnRef idx="0"/>
          <a:fillRef idx="0"/>
          <a:effectRef idx="0"/>
          <a:fontRef idx="minor"/>
        </p:style>
        <p:txBody>
          <a:bodyPr lIns="90000" rIns="90000" tIns="45000" bIns="45000">
            <a:normAutofit fontScale="75000"/>
          </a:bodyPr>
          <a:p>
            <a:pPr algn="ctr">
              <a:lnSpc>
                <a:spcPct val="90000"/>
              </a:lnSpc>
              <a:spcBef>
                <a:spcPts val="1001"/>
              </a:spcBef>
            </a:pPr>
            <a:r>
              <a:rPr b="0" lang="en-US" sz="2400" spc="-1" strike="noStrike">
                <a:solidFill>
                  <a:srgbClr val="000000"/>
                </a:solidFill>
                <a:latin typeface="Calibri"/>
                <a:ea typeface="DejaVu Sans"/>
              </a:rPr>
              <a:t>CSC 201 Section 3, Team 4</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Alex Nosenko - </a:t>
            </a:r>
            <a:r>
              <a:rPr b="1" lang="en-US" sz="2400" spc="-1" strike="noStrike">
                <a:solidFill>
                  <a:srgbClr val="000000"/>
                </a:solidFill>
                <a:latin typeface="Calibri"/>
                <a:ea typeface="DejaVu Sans"/>
              </a:rPr>
              <a:t>OBJ</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Jeffrey Byrnes - </a:t>
            </a:r>
            <a:r>
              <a:rPr b="1" lang="en-US" sz="2400" spc="-1" strike="noStrike">
                <a:solidFill>
                  <a:srgbClr val="000000"/>
                </a:solidFill>
                <a:latin typeface="Calibri"/>
                <a:ea typeface="DejaVu Sans"/>
              </a:rPr>
              <a:t>NUM</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Nitin Nath - </a:t>
            </a:r>
            <a:r>
              <a:rPr b="1" lang="en-US" sz="2400" spc="-1" strike="noStrike">
                <a:solidFill>
                  <a:srgbClr val="000000"/>
                </a:solidFill>
                <a:latin typeface="Calibri"/>
                <a:ea typeface="DejaVu Sans"/>
              </a:rPr>
              <a:t>IDS</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Steven Mackey - </a:t>
            </a:r>
            <a:r>
              <a:rPr b="1" lang="en-US" sz="2400" spc="-1" strike="noStrike">
                <a:solidFill>
                  <a:srgbClr val="000000"/>
                </a:solidFill>
                <a:latin typeface="Calibri"/>
                <a:ea typeface="DejaVu Sans"/>
              </a:rPr>
              <a:t>SEC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35" name="CustomShape 1"/>
          <p:cNvSpPr/>
          <p:nvPr/>
        </p:nvSpPr>
        <p:spPr>
          <a:xfrm>
            <a:off x="838080" y="365040"/>
            <a:ext cx="10514520" cy="60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36"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IDS55-J</a:t>
            </a:r>
            <a:br/>
            <a:r>
              <a:rPr b="0" lang="en-US" sz="1800" spc="-1" strike="noStrike" u="sng">
                <a:solidFill>
                  <a:srgbClr val="0563c1"/>
                </a:solidFill>
                <a:uFillTx/>
                <a:latin typeface="Arial"/>
                <a:ea typeface="DejaVu Sans"/>
                <a:hlinkClick r:id="rId1"/>
              </a:rPr>
              <a:t>https://wiki.sei.cmu.edu/confluence/display/java/IDS55-J.+Understand+how+escape+characters+are+interpreted+when+strings+are+loaded</a:t>
            </a: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Understand how escape characters are interpreted when strings are loaded.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Incorrect use of escape characters in string inputs can result in misinterpretation and potential corruption of data</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When there is a '\' followed by t or r or n or b then you need to escape the sequence with an additional \ (backslash) otherwise the java compiler will see it as</a:t>
            </a:r>
            <a:br/>
            <a:r>
              <a:rPr b="0" lang="en-US" sz="1800" spc="-1" strike="noStrike">
                <a:solidFill>
                  <a:srgbClr val="222222"/>
                </a:solidFill>
                <a:latin typeface="Arial"/>
                <a:ea typeface="DejaVu Sans"/>
              </a:rPr>
              <a:t>a special character i.e newline or tab or backspace etc.</a:t>
            </a: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37" name="CustomShape 1"/>
          <p:cNvSpPr/>
          <p:nvPr/>
        </p:nvSpPr>
        <p:spPr>
          <a:xfrm>
            <a:off x="838080" y="365040"/>
            <a:ext cx="10514520" cy="6692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graphicFrame>
        <p:nvGraphicFramePr>
          <p:cNvPr id="138" name="Table 2"/>
          <p:cNvGraphicFramePr/>
          <p:nvPr/>
        </p:nvGraphicFramePr>
        <p:xfrm>
          <a:off x="838080" y="1806120"/>
          <a:ext cx="5181120" cy="3589200"/>
        </p:xfrm>
        <a:graphic>
          <a:graphicData uri="http://schemas.openxmlformats.org/drawingml/2006/table">
            <a:tbl>
              <a:tblPr/>
              <a:tblGrid>
                <a:gridCol w="5181480"/>
              </a:tblGrid>
              <a:tr h="3589560">
                <a:tc>
                  <a:txBody>
                    <a:bodyPr lIns="52200">
                      <a:noAutofit/>
                    </a:bodyPr>
                    <a:p>
                      <a:pPr>
                        <a:lnSpc>
                          <a:spcPct val="100000"/>
                        </a:lnSpc>
                      </a:pPr>
                      <a:r>
                        <a:rPr b="0" lang="en-US" sz="1600" spc="-1" strike="noStrike">
                          <a:solidFill>
                            <a:srgbClr val="000000"/>
                          </a:solidFill>
                          <a:latin typeface="Consolas"/>
                          <a:ea typeface="DejaVu Sans"/>
                        </a:rPr>
                        <a:t>public class Splitter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Interpreted as backspace</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Fails to split on word boundaries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private final String WORDS = "\b";</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public String[] splitWords(String input)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Pattern pattern = Pattern.compile(WORDS);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String[] input_array = pattern.split(input);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return input_array;</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a:t>
                      </a:r>
                      <a:endParaRPr b="0" lang="en-US" sz="1600" spc="-1" strike="noStrike">
                        <a:latin typeface="Arial"/>
                      </a:endParaRPr>
                    </a:p>
                  </a:txBody>
                  <a:tcPr marL="52200" marR="91440">
                    <a:noFill/>
                  </a:tcPr>
                </a:tc>
              </a:tr>
            </a:tbl>
          </a:graphicData>
        </a:graphic>
      </p:graphicFrame>
      <p:graphicFrame>
        <p:nvGraphicFramePr>
          <p:cNvPr id="139" name="Table 3"/>
          <p:cNvGraphicFramePr/>
          <p:nvPr/>
        </p:nvGraphicFramePr>
        <p:xfrm>
          <a:off x="6095520" y="1806120"/>
          <a:ext cx="5181120" cy="2920320"/>
        </p:xfrm>
        <a:graphic>
          <a:graphicData uri="http://schemas.openxmlformats.org/drawingml/2006/table">
            <a:tbl>
              <a:tblPr/>
              <a:tblGrid>
                <a:gridCol w="5181480"/>
              </a:tblGrid>
              <a:tr h="2920680">
                <a:tc>
                  <a:txBody>
                    <a:bodyPr lIns="52200">
                      <a:noAutofit/>
                    </a:bodyPr>
                    <a:p>
                      <a:pPr>
                        <a:lnSpc>
                          <a:spcPct val="100000"/>
                        </a:lnSpc>
                      </a:pPr>
                      <a:r>
                        <a:rPr b="0" lang="en-US" sz="1600" spc="-1" strike="noStrike">
                          <a:solidFill>
                            <a:srgbClr val="000000"/>
                          </a:solidFill>
                          <a:latin typeface="Consolas"/>
                          <a:ea typeface="DejaVu Sans"/>
                        </a:rPr>
                        <a:t>public class Splitter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Interpreted as two chars, '\' and 'b'</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 Correctly splits on word boundaries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private final String WORDS = "\\b";</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public String[] split(String input){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Pattern pattern = Pattern.compile(WORDS);</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String[] input_array = pattern.split(input);</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return input_array;</a:t>
                      </a:r>
                      <a:endParaRPr b="0" lang="en-US" sz="1600" spc="-1" strike="noStrike">
                        <a:latin typeface="Arial"/>
                      </a:endParaRPr>
                    </a:p>
                    <a:p>
                      <a:pPr>
                        <a:lnSpc>
                          <a:spcPct val="100000"/>
                        </a:lnSpc>
                      </a:pPr>
                      <a:r>
                        <a:rPr b="0" lang="en-US" sz="1600" spc="-1" strike="noStrike">
                          <a:solidFill>
                            <a:srgbClr val="000000"/>
                          </a:solidFill>
                          <a:latin typeface="Consolas"/>
                          <a:ea typeface="DejaVu Sans"/>
                        </a:rPr>
                        <a:t>  </a:t>
                      </a:r>
                      <a:r>
                        <a:rPr b="0" lang="en-US" sz="1600" spc="-1" strike="noStrike">
                          <a:solidFill>
                            <a:srgbClr val="000000"/>
                          </a:solidFill>
                          <a:latin typeface="Consolas"/>
                          <a:ea typeface="DejaVu Sans"/>
                        </a:rPr>
                        <a:t>}</a:t>
                      </a:r>
                      <a:endParaRPr b="0" lang="en-US" sz="1600" spc="-1" strike="noStrike">
                        <a:latin typeface="Arial"/>
                      </a:endParaRPr>
                    </a:p>
                    <a:p>
                      <a:pPr>
                        <a:lnSpc>
                          <a:spcPct val="100000"/>
                        </a:lnSpc>
                      </a:pPr>
                      <a:r>
                        <a:rPr b="0" lang="en-US" sz="700" spc="-1" strike="noStrike">
                          <a:solidFill>
                            <a:srgbClr val="000000"/>
                          </a:solidFill>
                          <a:latin typeface="Consolas"/>
                          <a:ea typeface="DejaVu Sans"/>
                        </a:rPr>
                        <a:t>}</a:t>
                      </a:r>
                      <a:endParaRPr b="0" lang="en-US" sz="700" spc="-1" strike="noStrike">
                        <a:latin typeface="Arial"/>
                      </a:endParaRPr>
                    </a:p>
                  </a:txBody>
                  <a:tcPr marL="52200" marR="91440">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4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sp>
        <p:nvSpPr>
          <p:cNvPr id="141" name="CustomShape 2"/>
          <p:cNvSpPr/>
          <p:nvPr/>
        </p:nvSpPr>
        <p:spPr>
          <a:xfrm>
            <a:off x="503280" y="1780200"/>
            <a:ext cx="116161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NUM08-J</a:t>
            </a:r>
            <a:br/>
            <a:r>
              <a:rPr b="0" lang="en-US" sz="1800" spc="-1" strike="noStrike" u="sng">
                <a:solidFill>
                  <a:srgbClr val="0563c1"/>
                </a:solidFill>
                <a:uFillTx/>
                <a:latin typeface="Arial"/>
                <a:ea typeface="DejaVu Sans"/>
              </a:rPr>
              <a:t>https://wiki.sei.cmu.edu/confluence/display/java/NUM08-J.+Check+floating-point+inputs+for+exceptional+values</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Check floating-point inputs for exceptional (infinity, -infinity, NaN) values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Failure to detect and handle exceptional values can cause unexpected and inconsistent program execution</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After accepting double or float values from user input, write handlers for the cases of exceptional values</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4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43" name="Picture 142" descr=""/>
          <p:cNvPicPr/>
          <p:nvPr/>
        </p:nvPicPr>
        <p:blipFill>
          <a:blip r:embed="rId1"/>
          <a:stretch/>
        </p:blipFill>
        <p:spPr>
          <a:xfrm>
            <a:off x="786960" y="2011680"/>
            <a:ext cx="4333320" cy="3295080"/>
          </a:xfrm>
          <a:prstGeom prst="rect">
            <a:avLst/>
          </a:prstGeom>
          <a:ln>
            <a:noFill/>
          </a:ln>
        </p:spPr>
      </p:pic>
      <p:pic>
        <p:nvPicPr>
          <p:cNvPr id="144" name="Picture 143" descr=""/>
          <p:cNvPicPr/>
          <p:nvPr/>
        </p:nvPicPr>
        <p:blipFill>
          <a:blip r:embed="rId2"/>
          <a:stretch/>
        </p:blipFill>
        <p:spPr>
          <a:xfrm>
            <a:off x="6286680" y="1779480"/>
            <a:ext cx="4228560" cy="4438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4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sp>
        <p:nvSpPr>
          <p:cNvPr id="146" name="CustomShape 2"/>
          <p:cNvSpPr/>
          <p:nvPr/>
        </p:nvSpPr>
        <p:spPr>
          <a:xfrm>
            <a:off x="503280" y="1780200"/>
            <a:ext cx="116161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NUM09-J</a:t>
            </a:r>
            <a:br/>
            <a:r>
              <a:rPr b="0" lang="en-US" sz="1800" spc="-1" strike="noStrike" u="sng">
                <a:solidFill>
                  <a:srgbClr val="0563c1"/>
                </a:solidFill>
                <a:uFillTx/>
                <a:latin typeface="Arial"/>
                <a:ea typeface="DejaVu Sans"/>
              </a:rPr>
              <a:t>https://wiki.sei.cmu.edu/confluence/display/java/NUM09-J.+Do+not+use+floating-point+variables+as+loop+counters</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Don’t use floating point variables as loop counters (loop counter – formally defined in rule, intuitively, it is a variable controlling the execution of a loop)</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Due to lack of precision, floats are sometimes given a binary value that closely approximates the intended value. A result of this is that exact comparisons may not always be accurate, and, if used as a loop counter, could result in unintended behavior</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Express the loop controlling logic in integers, or some other non-approximated data type (e.g. char) as appropriate for problems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4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48" name="Picture 148" descr=""/>
          <p:cNvPicPr/>
          <p:nvPr/>
        </p:nvPicPr>
        <p:blipFill>
          <a:blip r:embed="rId1"/>
          <a:stretch/>
        </p:blipFill>
        <p:spPr>
          <a:xfrm>
            <a:off x="7130880" y="1838520"/>
            <a:ext cx="3933000" cy="904320"/>
          </a:xfrm>
          <a:prstGeom prst="rect">
            <a:avLst/>
          </a:prstGeom>
          <a:ln>
            <a:noFill/>
          </a:ln>
        </p:spPr>
      </p:pic>
      <p:pic>
        <p:nvPicPr>
          <p:cNvPr id="149" name="Picture 149" descr=""/>
          <p:cNvPicPr/>
          <p:nvPr/>
        </p:nvPicPr>
        <p:blipFill>
          <a:blip r:embed="rId2"/>
          <a:stretch/>
        </p:blipFill>
        <p:spPr>
          <a:xfrm>
            <a:off x="636480" y="4480560"/>
            <a:ext cx="5123880" cy="713520"/>
          </a:xfrm>
          <a:prstGeom prst="rect">
            <a:avLst/>
          </a:prstGeom>
          <a:ln>
            <a:noFill/>
          </a:ln>
        </p:spPr>
      </p:pic>
      <p:pic>
        <p:nvPicPr>
          <p:cNvPr id="150" name="Picture 150" descr=""/>
          <p:cNvPicPr/>
          <p:nvPr/>
        </p:nvPicPr>
        <p:blipFill>
          <a:blip r:embed="rId3"/>
          <a:stretch/>
        </p:blipFill>
        <p:spPr>
          <a:xfrm>
            <a:off x="7132320" y="4480560"/>
            <a:ext cx="4028400" cy="894600"/>
          </a:xfrm>
          <a:prstGeom prst="rect">
            <a:avLst/>
          </a:prstGeom>
          <a:ln>
            <a:noFill/>
          </a:ln>
        </p:spPr>
      </p:pic>
      <p:pic>
        <p:nvPicPr>
          <p:cNvPr id="151" name="" descr=""/>
          <p:cNvPicPr/>
          <p:nvPr/>
        </p:nvPicPr>
        <p:blipFill>
          <a:blip r:embed="rId4"/>
          <a:stretch/>
        </p:blipFill>
        <p:spPr>
          <a:xfrm>
            <a:off x="915120" y="1829160"/>
            <a:ext cx="4114440" cy="1123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5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sp>
        <p:nvSpPr>
          <p:cNvPr id="153" name="CustomShape 2"/>
          <p:cNvSpPr/>
          <p:nvPr/>
        </p:nvSpPr>
        <p:spPr>
          <a:xfrm>
            <a:off x="503280" y="1780200"/>
            <a:ext cx="116161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NUM53-J</a:t>
            </a:r>
            <a:br/>
            <a:r>
              <a:rPr b="0" lang="en-US" sz="1800" spc="-1" strike="noStrike" u="sng">
                <a:solidFill>
                  <a:srgbClr val="0563c1"/>
                </a:solidFill>
                <a:uFillTx/>
                <a:latin typeface="Arial"/>
                <a:ea typeface="DejaVu Sans"/>
              </a:rPr>
              <a:t>https://wiki.sei.cmu.edu/confluence/display/java/NUM53-J.+Use+the+strictfp+modifier+for+floating-point+calculation+consistency+across+platforms</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Use the strictfp modifier for floating-point calculation consistency across platforms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Java allows platforms with extended floating point support to make use of such, so some platforms have access to a superset of floating point representations compared to what is available via Java’s primitive types. Thus, the same code will behave differently on different platforms (due to floating point architecture)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Prefix a class, method or interface with the strictfp modifier</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5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55" name="Picture 154" descr=""/>
          <p:cNvPicPr/>
          <p:nvPr/>
        </p:nvPicPr>
        <p:blipFill>
          <a:blip r:embed="rId1"/>
          <a:stretch/>
        </p:blipFill>
        <p:spPr>
          <a:xfrm>
            <a:off x="640080" y="1591200"/>
            <a:ext cx="7514640" cy="1151640"/>
          </a:xfrm>
          <a:prstGeom prst="rect">
            <a:avLst/>
          </a:prstGeom>
          <a:ln>
            <a:noFill/>
          </a:ln>
        </p:spPr>
      </p:pic>
      <p:pic>
        <p:nvPicPr>
          <p:cNvPr id="156" name="Picture 155" descr=""/>
          <p:cNvPicPr/>
          <p:nvPr/>
        </p:nvPicPr>
        <p:blipFill>
          <a:blip r:embed="rId2"/>
          <a:stretch/>
        </p:blipFill>
        <p:spPr>
          <a:xfrm>
            <a:off x="640080" y="3182040"/>
            <a:ext cx="7485840" cy="10756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5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NUM</a:t>
            </a:r>
            <a:endParaRPr b="0" lang="en-US" sz="4400" spc="-1" strike="noStrike">
              <a:latin typeface="Arial"/>
            </a:endParaRPr>
          </a:p>
        </p:txBody>
      </p:sp>
      <p:pic>
        <p:nvPicPr>
          <p:cNvPr id="158" name="Picture 157" descr=""/>
          <p:cNvPicPr/>
          <p:nvPr/>
        </p:nvPicPr>
        <p:blipFill>
          <a:blip r:embed="rId1"/>
          <a:stretch/>
        </p:blipFill>
        <p:spPr>
          <a:xfrm>
            <a:off x="838080" y="1554480"/>
            <a:ext cx="5076000" cy="2856960"/>
          </a:xfrm>
          <a:prstGeom prst="rect">
            <a:avLst/>
          </a:prstGeom>
          <a:ln>
            <a:noFill/>
          </a:ln>
        </p:spPr>
      </p:pic>
      <p:pic>
        <p:nvPicPr>
          <p:cNvPr id="159" name="Picture 158" descr=""/>
          <p:cNvPicPr/>
          <p:nvPr/>
        </p:nvPicPr>
        <p:blipFill>
          <a:blip r:embed="rId2"/>
          <a:stretch/>
        </p:blipFill>
        <p:spPr>
          <a:xfrm>
            <a:off x="6189840" y="1554480"/>
            <a:ext cx="5056920" cy="28188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000000"/>
                </a:solidFill>
                <a:latin typeface="Arial"/>
                <a:ea typeface="DejaVu Sans"/>
              </a:rPr>
              <a:t>SEC06-J</a:t>
            </a:r>
            <a:endParaRPr b="0" lang="en-US" sz="5400" spc="-1" strike="noStrike">
              <a:latin typeface="Arial"/>
            </a:endParaRPr>
          </a:p>
        </p:txBody>
      </p:sp>
      <p:sp>
        <p:nvSpPr>
          <p:cNvPr id="161"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Do not rely on the default automatic signature verification provided by URLClassLoader and java.util.jar”</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URLClassLoader and java.util.jar load classes from external sources. Integrity checks are performed on the JAR, but authenticity is not verified (IE, the PKI chain is not followed).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A malicious third party (Man in the middle) could inject code that passes integrity checks, but is not the code you thought you were running.</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One of the following:</a:t>
            </a:r>
            <a:endParaRPr b="0" lang="en-US" sz="1800" spc="-1" strike="noStrike">
              <a:latin typeface="Arial"/>
            </a:endParaRPr>
          </a:p>
          <a:p>
            <a:pPr>
              <a:lnSpc>
                <a:spcPct val="100000"/>
              </a:lnSpc>
            </a:pPr>
            <a:r>
              <a:rPr b="0" lang="en-US" sz="1800" spc="-1" strike="noStrike">
                <a:solidFill>
                  <a:srgbClr val="222222"/>
                </a:solidFill>
                <a:latin typeface="Arial"/>
                <a:ea typeface="DejaVu Sans"/>
              </a:rPr>
              <a:t>- Check the JARs manually at runtime with jarsigner -verify signed-updates-jar-file.jar</a:t>
            </a:r>
            <a:endParaRPr b="0" lang="en-US" sz="1800" spc="-1" strike="noStrike">
              <a:latin typeface="Arial"/>
            </a:endParaRPr>
          </a:p>
          <a:p>
            <a:pPr>
              <a:lnSpc>
                <a:spcPct val="100000"/>
              </a:lnSpc>
            </a:pPr>
            <a:r>
              <a:rPr b="0" lang="en-US" sz="1800" spc="-1" strike="noStrike">
                <a:solidFill>
                  <a:srgbClr val="222222"/>
                </a:solidFill>
                <a:latin typeface="Arial"/>
                <a:ea typeface="DejaVu Sans"/>
              </a:rPr>
              <a:t>- Programatically follow the PKI certficate chain until you hit a trusted cert (Or reject the code if no cert found).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17" name="CustomShape 1"/>
          <p:cNvSpPr/>
          <p:nvPr/>
        </p:nvSpPr>
        <p:spPr>
          <a:xfrm>
            <a:off x="838440" y="257040"/>
            <a:ext cx="10514520" cy="6037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18" name="CustomShape 2"/>
          <p:cNvSpPr/>
          <p:nvPr/>
        </p:nvSpPr>
        <p:spPr>
          <a:xfrm>
            <a:off x="503280" y="861120"/>
            <a:ext cx="11616120" cy="4897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IDS11-J</a:t>
            </a:r>
            <a:br/>
            <a:r>
              <a:rPr b="0" lang="en-US" sz="1800" spc="-1" strike="noStrike" u="sng">
                <a:solidFill>
                  <a:srgbClr val="0563c1"/>
                </a:solidFill>
                <a:uFillTx/>
                <a:latin typeface="Arial"/>
                <a:ea typeface="DejaVu Sans"/>
                <a:hlinkClick r:id="rId1"/>
              </a:rPr>
              <a:t>https://wiki.sei.cmu.edu/confluence/display/java/IDS11-J.+Perform+any+string+modifications+before+validation</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Perform string modifications before validation.</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Do not correct a string after validation as it will cause the first check to not detect an HTML tag. In this case such as &lt;scr!ipt&gt; therefore the tag &lt;script&gt; went undetected the first time.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After the first validation if the script tag is modified to be correct then now the tag &lt;script&gt; is valid in HTML which essentially went undetected during validation.</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000000"/>
                </a:solidFill>
                <a:latin typeface="Arial"/>
                <a:ea typeface="DejaVu Sans"/>
              </a:rPr>
              <a:t>SEC06-J</a:t>
            </a:r>
            <a:endParaRPr b="0" lang="en-US" sz="5400" spc="-1" strike="noStrike">
              <a:latin typeface="Arial"/>
            </a:endParaRPr>
          </a:p>
        </p:txBody>
      </p:sp>
      <p:pic>
        <p:nvPicPr>
          <p:cNvPr id="163" name="Picture 2" descr="A picture containing diagram&#10;&#10;Description automatically generated"/>
          <p:cNvPicPr/>
          <p:nvPr/>
        </p:nvPicPr>
        <p:blipFill>
          <a:blip r:embed="rId1"/>
          <a:stretch/>
        </p:blipFill>
        <p:spPr>
          <a:xfrm>
            <a:off x="2671560" y="1854360"/>
            <a:ext cx="6847920" cy="45280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SEC07-J</a:t>
            </a:r>
            <a:endParaRPr b="0" lang="en-US" sz="5400" spc="-1" strike="noStrike">
              <a:latin typeface="Arial"/>
            </a:endParaRPr>
          </a:p>
        </p:txBody>
      </p:sp>
      <p:sp>
        <p:nvSpPr>
          <p:cNvPr id="165"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Call the superclass's getPermissions() method when writing a custom class loader”</a:t>
            </a:r>
            <a:br/>
            <a:endParaRPr b="0" lang="en-US" sz="1800" spc="-1" strike="noStrike">
              <a:latin typeface="Arial"/>
            </a:endParaRPr>
          </a:p>
          <a:p>
            <a:pPr>
              <a:lnSpc>
                <a:spcPct val="100000"/>
              </a:lnSpc>
            </a:pPr>
            <a:r>
              <a:rPr b="1" lang="en-US" sz="1800" spc="-1" strike="noStrike">
                <a:solidFill>
                  <a:srgbClr val="222222"/>
                </a:solidFill>
                <a:latin typeface="Arial"/>
                <a:ea typeface="DejaVu Sans"/>
              </a:rPr>
              <a:t>BACKGROUND: </a:t>
            </a:r>
            <a:r>
              <a:rPr b="0" lang="en-US" sz="1800" spc="-1" strike="noStrike">
                <a:solidFill>
                  <a:srgbClr val="222222"/>
                </a:solidFill>
                <a:latin typeface="Arial"/>
                <a:ea typeface="DejaVu Sans"/>
              </a:rPr>
              <a:t>Java allows classes to be loaded into the JVM at runtime. Java provides default class loaders which developers may need to extend for their use case. The “getpermissions” method in a class loader returns the permissions context that the loaded class then runs in.</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If a developer extends a default class loader, and overrides the “getpermissions()” method, the developer may fail to call the superclass’s “getpermissions()”, effectively sidestepping system level policy.</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The permissions returned by the custom class loader may be more permissive than the system level policy, thereby giving the loaded class greater permissions than intended.</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Call the superclass’s “getpermissions()” and then append to that list any required permissions.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6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SEC07-J</a:t>
            </a:r>
            <a:endParaRPr b="0" lang="en-US" sz="5400" spc="-1" strike="noStrike">
              <a:latin typeface="Arial"/>
            </a:endParaRPr>
          </a:p>
        </p:txBody>
      </p:sp>
      <p:sp>
        <p:nvSpPr>
          <p:cNvPr id="167" name="CustomShape 2"/>
          <p:cNvSpPr/>
          <p:nvPr/>
        </p:nvSpPr>
        <p:spPr>
          <a:xfrm>
            <a:off x="15768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protected</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getPermissions</a:t>
            </a:r>
            <a:r>
              <a:rPr b="0" lang="en-US" sz="1050" spc="-1" strike="noStrike">
                <a:solidFill>
                  <a:srgbClr val="d4d4d4"/>
                </a:solidFill>
                <a:latin typeface="Consolas"/>
                <a:ea typeface="DejaVu Sans"/>
              </a:rPr>
              <a:t>(</a:t>
            </a:r>
            <a:r>
              <a:rPr b="0" lang="en-US" sz="1050" spc="-1" strike="noStrike">
                <a:solidFill>
                  <a:srgbClr val="4ec9b0"/>
                </a:solidFill>
                <a:latin typeface="Consolas"/>
                <a:ea typeface="DejaVu Sans"/>
              </a:rPr>
              <a:t>CodeSource</a:t>
            </a:r>
            <a:r>
              <a:rPr b="0" lang="en-US" sz="1050" spc="-1" strike="noStrike">
                <a:solidFill>
                  <a:srgbClr val="d4d4d4"/>
                </a:solidFill>
                <a:latin typeface="Consolas"/>
                <a:ea typeface="DejaVu Sans"/>
              </a:rPr>
              <a:t> cs)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Note how we are building an entirely new PermissionCollection</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Effectively sidestepping the system's policy</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Permissions</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b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Allow exit from the VM anytime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add</a:t>
            </a:r>
            <a:r>
              <a:rPr b="0" lang="en-US" sz="1050" spc="-1" strike="noStrike">
                <a:solidFill>
                  <a:srgbClr val="d4d4d4"/>
                </a:solidFill>
                <a:latin typeface="Consolas"/>
                <a:ea typeface="DejaVu Sans"/>
              </a:rPr>
              <a:t>(</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RuntimePermission</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"exitVM"</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c586c0"/>
                </a:solidFill>
                <a:latin typeface="Consolas"/>
                <a:ea typeface="DejaVu Sans"/>
              </a:rPr>
              <a:t>return</a:t>
            </a:r>
            <a:r>
              <a:rPr b="0" lang="en-US" sz="1050" spc="-1" strike="noStrike">
                <a:solidFill>
                  <a:srgbClr val="d4d4d4"/>
                </a:solidFill>
                <a:latin typeface="Consolas"/>
                <a:ea typeface="DejaVu Sans"/>
              </a:rPr>
              <a:t> pc;</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68" name="CustomShape 3"/>
          <p:cNvSpPr/>
          <p:nvPr/>
        </p:nvSpPr>
        <p:spPr>
          <a:xfrm>
            <a:off x="65764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169" name="CustomShape 4"/>
          <p:cNvSpPr/>
          <p:nvPr/>
        </p:nvSpPr>
        <p:spPr>
          <a:xfrm>
            <a:off x="667404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protected</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getPermissions</a:t>
            </a:r>
            <a:r>
              <a:rPr b="0" lang="en-US" sz="1050" spc="-1" strike="noStrike">
                <a:solidFill>
                  <a:srgbClr val="d4d4d4"/>
                </a:solidFill>
                <a:latin typeface="Consolas"/>
                <a:ea typeface="DejaVu Sans"/>
              </a:rPr>
              <a:t>(</a:t>
            </a:r>
            <a:r>
              <a:rPr b="0" lang="en-US" sz="1050" spc="-1" strike="noStrike">
                <a:solidFill>
                  <a:srgbClr val="4ec9b0"/>
                </a:solidFill>
                <a:latin typeface="Consolas"/>
                <a:ea typeface="DejaVu Sans"/>
              </a:rPr>
              <a:t>CodeSource</a:t>
            </a:r>
            <a:r>
              <a:rPr b="0" lang="en-US" sz="1050" spc="-1" strike="noStrike">
                <a:solidFill>
                  <a:srgbClr val="d4d4d4"/>
                </a:solidFill>
                <a:latin typeface="Consolas"/>
                <a:ea typeface="DejaVu Sans"/>
              </a:rPr>
              <a:t> cs)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We get the super class's permissions.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We are building off of the system's policy</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PermissionCollection</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 = </a:t>
            </a:r>
            <a:r>
              <a:rPr b="0" lang="en-US" sz="1050" spc="-1" strike="noStrike">
                <a:solidFill>
                  <a:srgbClr val="569cd6"/>
                </a:solidFill>
                <a:latin typeface="Consolas"/>
                <a:ea typeface="DejaVu Sans"/>
              </a:rPr>
              <a:t>super</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getPermissions</a:t>
            </a:r>
            <a:r>
              <a:rPr b="0" lang="en-US" sz="1050" spc="-1" strike="noStrike">
                <a:solidFill>
                  <a:srgbClr val="d4d4d4"/>
                </a:solidFill>
                <a:latin typeface="Consolas"/>
                <a:ea typeface="DejaVu Sans"/>
              </a:rPr>
              <a:t>(cs);</a:t>
            </a:r>
            <a:endParaRPr b="0" lang="en-US" sz="1050" spc="-1" strike="noStrike">
              <a:latin typeface="Arial"/>
            </a:endParaRPr>
          </a:p>
          <a:p>
            <a:pPr>
              <a:lnSpc>
                <a:spcPct val="100000"/>
              </a:lnSpc>
            </a:pPr>
            <a:b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Allow exit from the VM anytime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pc</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add</a:t>
            </a:r>
            <a:r>
              <a:rPr b="0" lang="en-US" sz="1050" spc="-1" strike="noStrike">
                <a:solidFill>
                  <a:srgbClr val="d4d4d4"/>
                </a:solidFill>
                <a:latin typeface="Consolas"/>
                <a:ea typeface="DejaVu Sans"/>
              </a:rPr>
              <a:t>(</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RuntimePermission</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"exitVM"</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c586c0"/>
                </a:solidFill>
                <a:latin typeface="Consolas"/>
                <a:ea typeface="DejaVu Sans"/>
              </a:rPr>
              <a:t>return</a:t>
            </a:r>
            <a:r>
              <a:rPr b="0" lang="en-US" sz="1050" spc="-1" strike="noStrike">
                <a:solidFill>
                  <a:srgbClr val="d4d4d4"/>
                </a:solidFill>
                <a:latin typeface="Consolas"/>
                <a:ea typeface="DejaVu Sans"/>
              </a:rPr>
              <a:t> pc;</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70" name="CustomShape 5"/>
          <p:cNvSpPr/>
          <p:nvPr/>
        </p:nvSpPr>
        <p:spPr>
          <a:xfrm>
            <a:off x="586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7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SEC56-J</a:t>
            </a:r>
            <a:endParaRPr b="0" lang="en-US" sz="5400" spc="-1" strike="noStrike">
              <a:latin typeface="Arial"/>
            </a:endParaRPr>
          </a:p>
        </p:txBody>
      </p:sp>
      <p:sp>
        <p:nvSpPr>
          <p:cNvPr id="172"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222222"/>
                </a:solidFill>
                <a:latin typeface="Arial"/>
                <a:ea typeface="DejaVu Sans"/>
              </a:rPr>
              <a:t>“</a:t>
            </a:r>
            <a:r>
              <a:rPr b="0" lang="en-US" sz="1800" spc="-1" strike="noStrike">
                <a:solidFill>
                  <a:srgbClr val="222222"/>
                </a:solidFill>
                <a:latin typeface="Arial"/>
                <a:ea typeface="DejaVu Sans"/>
              </a:rPr>
              <a:t>Do not serialize direct handles to system resources”</a:t>
            </a:r>
            <a:br/>
            <a:endParaRPr b="0" lang="en-US" sz="1800" spc="-1" strike="noStrike">
              <a:latin typeface="Arial"/>
            </a:endParaRPr>
          </a:p>
          <a:p>
            <a:pPr>
              <a:lnSpc>
                <a:spcPct val="100000"/>
              </a:lnSpc>
            </a:pPr>
            <a:r>
              <a:rPr b="1" lang="en-US" sz="1800" spc="-1" strike="noStrike">
                <a:solidFill>
                  <a:srgbClr val="222222"/>
                </a:solidFill>
                <a:latin typeface="Arial"/>
                <a:ea typeface="DejaVu Sans"/>
              </a:rPr>
              <a:t>BACKGROUND: </a:t>
            </a:r>
            <a:r>
              <a:rPr b="0" lang="en-US" sz="1800" spc="-1" strike="noStrike">
                <a:solidFill>
                  <a:srgbClr val="222222"/>
                </a:solidFill>
                <a:latin typeface="Arial"/>
                <a:ea typeface="DejaVu Sans"/>
              </a:rPr>
              <a:t>Java allows objects to be serialized into a bytestream which can be loaded dynamically.</a:t>
            </a:r>
            <a:endParaRPr b="0" lang="en-US" sz="1800" spc="-1" strike="noStrike">
              <a:latin typeface="Arial"/>
            </a:endParaRPr>
          </a:p>
          <a:p>
            <a:pPr>
              <a:lnSpc>
                <a:spcPct val="100000"/>
              </a:lnSpc>
            </a:pP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Serialized system resources may be maliciously modified out of band (IE man in the middle, or modified on disk). Unless the bytestream is sealed and signed.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Example: A serialized file would be recreated with the serialized path. That path may be modified to point to a malicious file.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One of the following:</a:t>
            </a:r>
            <a:endParaRPr b="0" lang="en-US" sz="1800" spc="-1" strike="noStrike">
              <a:latin typeface="Arial"/>
            </a:endParaRPr>
          </a:p>
          <a:p>
            <a:pPr>
              <a:lnSpc>
                <a:spcPct val="100000"/>
              </a:lnSpc>
            </a:pPr>
            <a:r>
              <a:rPr b="0" lang="en-US" sz="1800" spc="-1" strike="noStrike">
                <a:solidFill>
                  <a:srgbClr val="222222"/>
                </a:solidFill>
                <a:latin typeface="Arial"/>
                <a:ea typeface="DejaVu Sans"/>
              </a:rPr>
              <a:t>- Do not implement serializable (Basically don’t allow your object to be serialized at all).</a:t>
            </a:r>
            <a:endParaRPr b="0" lang="en-US" sz="1800" spc="-1" strike="noStrike">
              <a:latin typeface="Arial"/>
            </a:endParaRPr>
          </a:p>
          <a:p>
            <a:pPr>
              <a:lnSpc>
                <a:spcPct val="100000"/>
              </a:lnSpc>
            </a:pPr>
            <a:r>
              <a:rPr b="0" lang="en-US" sz="1800" spc="-1" strike="noStrike">
                <a:solidFill>
                  <a:srgbClr val="222222"/>
                </a:solidFill>
                <a:latin typeface="Arial"/>
                <a:ea typeface="DejaVu Sans"/>
              </a:rPr>
              <a:t>- Mark resource handles as transient (transient classes will be serialized using default values).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7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SEC56-J</a:t>
            </a:r>
            <a:endParaRPr b="0" lang="en-US" sz="5400" spc="-1" strike="noStrike">
              <a:latin typeface="Arial"/>
            </a:endParaRPr>
          </a:p>
        </p:txBody>
      </p:sp>
      <p:sp>
        <p:nvSpPr>
          <p:cNvPr id="174" name="CustomShape 2"/>
          <p:cNvSpPr/>
          <p:nvPr/>
        </p:nvSpPr>
        <p:spPr>
          <a:xfrm>
            <a:off x="157680" y="2200320"/>
            <a:ext cx="57240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final</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class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implements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Serializable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f</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throws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FileNotFoundException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6a9955"/>
                </a:solidFill>
                <a:latin typeface="Consolas"/>
                <a:ea typeface="DejaVu Sans"/>
              </a:rPr>
              <a:t>    </a:t>
            </a:r>
            <a:r>
              <a:rPr b="0" lang="en-US" sz="1050" spc="-1" strike="noStrike">
                <a:solidFill>
                  <a:srgbClr val="6a9955"/>
                </a:solidFill>
                <a:latin typeface="Consolas"/>
                <a:ea typeface="DejaVu Sans"/>
              </a:rPr>
              <a:t>// This can be modified when serialized</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f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File</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"c:</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filepath</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filename"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75" name="CustomShape 3"/>
          <p:cNvSpPr/>
          <p:nvPr/>
        </p:nvSpPr>
        <p:spPr>
          <a:xfrm>
            <a:off x="65764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176" name="CustomShape 4"/>
          <p:cNvSpPr/>
          <p:nvPr/>
        </p:nvSpPr>
        <p:spPr>
          <a:xfrm>
            <a:off x="6674040" y="2200320"/>
            <a:ext cx="5311800" cy="161172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final</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class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implements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Serializable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When serialized, File f will equal "new File();"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transient</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f</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throws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FileNotFoundException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f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File</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"c:</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filepath</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filename"</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77" name="CustomShape 5"/>
          <p:cNvSpPr/>
          <p:nvPr/>
        </p:nvSpPr>
        <p:spPr>
          <a:xfrm>
            <a:off x="586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sp>
        <p:nvSpPr>
          <p:cNvPr id="178" name="CustomShape 6"/>
          <p:cNvSpPr/>
          <p:nvPr/>
        </p:nvSpPr>
        <p:spPr>
          <a:xfrm>
            <a:off x="6674040" y="4580280"/>
            <a:ext cx="5311800" cy="167292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final</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class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implements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Serializable</a:t>
            </a:r>
            <a:r>
              <a:rPr b="0" lang="en-US" sz="1050" spc="-1" strike="noStrike">
                <a:solidFill>
                  <a:srgbClr val="d4d4d4"/>
                </a:solidFill>
                <a:latin typeface="Consolas"/>
                <a:ea typeface="DejaVu Sans"/>
              </a:rPr>
              <a:t> {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When serialized, File f will equal "new File();"</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transient</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a:t>
            </a: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f</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Ser</a:t>
            </a: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throws</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FileNotFoundException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f  = </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File</a:t>
            </a:r>
            <a:r>
              <a:rPr b="0" lang="en-US" sz="1050" spc="-1" strike="noStrike">
                <a:solidFill>
                  <a:srgbClr val="d4d4d4"/>
                </a:solidFill>
                <a:latin typeface="Consolas"/>
                <a:ea typeface="DejaVu Sans"/>
              </a:rPr>
              <a:t>(</a:t>
            </a:r>
            <a:r>
              <a:rPr b="0" lang="en-US" sz="1050" spc="-1" strike="noStrike">
                <a:solidFill>
                  <a:srgbClr val="ce9178"/>
                </a:solidFill>
                <a:latin typeface="Consolas"/>
                <a:ea typeface="DejaVu Sans"/>
              </a:rPr>
              <a:t>"c:</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filepath</a:t>
            </a:r>
            <a:r>
              <a:rPr b="0" lang="en-US" sz="1050" spc="-1" strike="noStrike">
                <a:solidFill>
                  <a:srgbClr val="d7ba7d"/>
                </a:solidFill>
                <a:latin typeface="Consolas"/>
                <a:ea typeface="DejaVu Sans"/>
              </a:rPr>
              <a:t>\\</a:t>
            </a:r>
            <a:r>
              <a:rPr b="0" lang="en-US" sz="1050" spc="-1" strike="noStrike">
                <a:solidFill>
                  <a:srgbClr val="ce9178"/>
                </a:solidFill>
                <a:latin typeface="Consolas"/>
                <a:ea typeface="DejaVu Sans"/>
              </a:rPr>
              <a:t>filename"</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79" name="CustomShape 7"/>
          <p:cNvSpPr/>
          <p:nvPr/>
        </p:nvSpPr>
        <p:spPr>
          <a:xfrm>
            <a:off x="8828280" y="407340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SEC57-J</a:t>
            </a:r>
            <a:endParaRPr b="0" lang="en-US" sz="5400" spc="-1" strike="noStrike">
              <a:latin typeface="Arial"/>
            </a:endParaRPr>
          </a:p>
        </p:txBody>
      </p:sp>
      <p:sp>
        <p:nvSpPr>
          <p:cNvPr id="181" name="CustomShape 2"/>
          <p:cNvSpPr/>
          <p:nvPr/>
        </p:nvSpPr>
        <p:spPr>
          <a:xfrm>
            <a:off x="455040" y="1610640"/>
            <a:ext cx="11281320" cy="39780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800" spc="-1" strike="noStrike">
                <a:solidFill>
                  <a:srgbClr val="222222"/>
                </a:solidFill>
                <a:latin typeface="Arial"/>
                <a:ea typeface="DejaVu Sans"/>
              </a:rPr>
              <a:t>“</a:t>
            </a:r>
            <a:r>
              <a:rPr b="0" lang="en-US" sz="1800" spc="-1" strike="noStrike">
                <a:solidFill>
                  <a:srgbClr val="222222"/>
                </a:solidFill>
                <a:latin typeface="Arial"/>
                <a:ea typeface="DejaVu Sans"/>
              </a:rPr>
              <a:t>Do not let untrusted code misuse privileges of callback methods”</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Always running callbacks with a fixed set of permissions would allow malicious callbacks to be run with those permissions.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Hypothetically, if we assigned elevated privileges to a callback invoker, then malicious callbacks will run with those elevated permissions. </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Do not invoke callbacks with elevated permissions. Require the callbacks themselves to acquire the necessary permissions.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SEC57-J</a:t>
            </a:r>
            <a:endParaRPr b="0" lang="en-US" sz="5400" spc="-1" strike="noStrike">
              <a:latin typeface="Arial"/>
            </a:endParaRPr>
          </a:p>
        </p:txBody>
      </p:sp>
      <p:sp>
        <p:nvSpPr>
          <p:cNvPr id="183" name="CustomShape 2"/>
          <p:cNvSpPr/>
          <p:nvPr/>
        </p:nvSpPr>
        <p:spPr>
          <a:xfrm>
            <a:off x="15768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perform</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6a9955"/>
                </a:solidFill>
                <a:latin typeface="Consolas"/>
                <a:ea typeface="DejaVu Sans"/>
              </a:rPr>
              <a:t>// Note how we are invoking the callback in a privileged context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AccessController</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doPrivileged</a:t>
            </a:r>
            <a:r>
              <a:rPr b="0" lang="en-US" sz="1050" spc="-1" strike="noStrike">
                <a:solidFill>
                  <a:srgbClr val="d4d4d4"/>
                </a:solidFill>
                <a:latin typeface="Consolas"/>
                <a:ea typeface="DejaVu Sans"/>
              </a:rPr>
              <a:t>(</a:t>
            </a:r>
            <a:r>
              <a:rPr b="0" lang="en-US" sz="1050" spc="-1" strike="noStrike">
                <a:solidFill>
                  <a:srgbClr val="c586c0"/>
                </a:solidFill>
                <a:latin typeface="Consolas"/>
                <a:ea typeface="DejaVu Sans"/>
              </a:rPr>
              <a:t>new</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PrivilegedAction</a:t>
            </a:r>
            <a:r>
              <a:rPr b="0" lang="en-US" sz="1050" spc="-1" strike="noStrike">
                <a:solidFill>
                  <a:srgbClr val="d4d4d4"/>
                </a:solidFill>
                <a:latin typeface="Consolas"/>
                <a:ea typeface="DejaVu Sans"/>
              </a:rPr>
              <a:t>&lt;</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&gt;()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run</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potentially_malicious_callback</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callMethod</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84" name="CustomShape 3"/>
          <p:cNvSpPr/>
          <p:nvPr/>
        </p:nvSpPr>
        <p:spPr>
          <a:xfrm>
            <a:off x="65764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185" name="CustomShape 4"/>
          <p:cNvSpPr/>
          <p:nvPr/>
        </p:nvSpPr>
        <p:spPr>
          <a:xfrm>
            <a:off x="6674040" y="2200320"/>
            <a:ext cx="5311800" cy="4052880"/>
          </a:xfrm>
          <a:prstGeom prst="rect">
            <a:avLst/>
          </a:prstGeom>
          <a:solidFill>
            <a:schemeClr val="tx2"/>
          </a:solidFill>
          <a:ln>
            <a:noFill/>
          </a:ln>
        </p:spPr>
        <p:style>
          <a:lnRef idx="0"/>
          <a:fillRef idx="0"/>
          <a:effectRef idx="0"/>
          <a:fontRef idx="minor"/>
        </p:style>
        <p:txBody>
          <a:bodyPr lIns="90000" rIns="90000" tIns="45000" bIns="45000">
            <a:noAutofit/>
          </a:bodyPr>
          <a:p>
            <a:pPr>
              <a:lnSpc>
                <a:spcPct val="100000"/>
              </a:lnSpc>
            </a:pPr>
            <a:r>
              <a:rPr b="0" lang="en-US" sz="1050" spc="-1" strike="noStrike">
                <a:solidFill>
                  <a:srgbClr val="569cd6"/>
                </a:solidFill>
                <a:latin typeface="Consolas"/>
                <a:ea typeface="DejaVu Sans"/>
              </a:rPr>
              <a:t>public</a:t>
            </a:r>
            <a:r>
              <a:rPr b="0" lang="en-US" sz="1050" spc="-1" strike="noStrike">
                <a:solidFill>
                  <a:srgbClr val="d4d4d4"/>
                </a:solidFill>
                <a:latin typeface="Consolas"/>
                <a:ea typeface="DejaVu Sans"/>
              </a:rPr>
              <a:t> </a:t>
            </a:r>
            <a:r>
              <a:rPr b="0" lang="en-US" sz="1050" spc="-1" strike="noStrike">
                <a:solidFill>
                  <a:srgbClr val="4ec9b0"/>
                </a:solidFill>
                <a:latin typeface="Consolas"/>
                <a:ea typeface="DejaVu Sans"/>
              </a:rPr>
              <a:t>void</a:t>
            </a:r>
            <a:r>
              <a:rPr b="0" lang="en-US" sz="1050" spc="-1" strike="noStrike">
                <a:solidFill>
                  <a:srgbClr val="d4d4d4"/>
                </a:solidFill>
                <a:latin typeface="Consolas"/>
                <a:ea typeface="DejaVu Sans"/>
              </a:rPr>
              <a:t> </a:t>
            </a:r>
            <a:r>
              <a:rPr b="0" lang="en-US" sz="1050" spc="-1" strike="noStrike">
                <a:solidFill>
                  <a:srgbClr val="dcdcaa"/>
                </a:solidFill>
                <a:latin typeface="Consolas"/>
                <a:ea typeface="DejaVu Sans"/>
              </a:rPr>
              <a:t>perform</a:t>
            </a:r>
            <a:r>
              <a:rPr b="0" lang="en-US" sz="1050" spc="-1" strike="noStrike">
                <a:solidFill>
                  <a:srgbClr val="d4d4d4"/>
                </a:solidFill>
                <a:latin typeface="Consolas"/>
                <a:ea typeface="DejaVu Sans"/>
              </a:rPr>
              <a:t>() {</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Not invoked with any privileged context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Principle of least privilege being applied</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6a9955"/>
                </a:solidFill>
                <a:latin typeface="Consolas"/>
                <a:ea typeface="DejaVu Sans"/>
              </a:rPr>
              <a:t>// If callback needs privileges it will acquire them itself</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  </a:t>
            </a:r>
            <a:r>
              <a:rPr b="0" lang="en-US" sz="1050" spc="-1" strike="noStrike">
                <a:solidFill>
                  <a:srgbClr val="9cdcfe"/>
                </a:solidFill>
                <a:latin typeface="Consolas"/>
                <a:ea typeface="DejaVu Sans"/>
              </a:rPr>
              <a:t>potentially_malicious_callback</a:t>
            </a:r>
            <a:r>
              <a:rPr b="0" lang="en-US" sz="1050" spc="-1" strike="noStrike">
                <a:solidFill>
                  <a:srgbClr val="d4d4d4"/>
                </a:solidFill>
                <a:latin typeface="Consolas"/>
                <a:ea typeface="DejaVu Sans"/>
              </a:rPr>
              <a:t>.</a:t>
            </a:r>
            <a:r>
              <a:rPr b="0" lang="en-US" sz="1050" spc="-1" strike="noStrike">
                <a:solidFill>
                  <a:srgbClr val="dcdcaa"/>
                </a:solidFill>
                <a:latin typeface="Consolas"/>
                <a:ea typeface="DejaVu Sans"/>
              </a:rPr>
              <a:t>callMethod</a:t>
            </a:r>
            <a:r>
              <a:rPr b="0" lang="en-US" sz="1050" spc="-1" strike="noStrike">
                <a:solidFill>
                  <a:srgbClr val="d4d4d4"/>
                </a:solidFill>
                <a:latin typeface="Consolas"/>
                <a:ea typeface="DejaVu Sans"/>
              </a:rPr>
              <a:t>();</a:t>
            </a:r>
            <a:endParaRPr b="0" lang="en-US" sz="1050" spc="-1" strike="noStrike">
              <a:latin typeface="Arial"/>
            </a:endParaRPr>
          </a:p>
          <a:p>
            <a:pPr>
              <a:lnSpc>
                <a:spcPct val="100000"/>
              </a:lnSpc>
            </a:pPr>
            <a:r>
              <a:rPr b="0" lang="en-US" sz="1050" spc="-1" strike="noStrike">
                <a:solidFill>
                  <a:srgbClr val="d4d4d4"/>
                </a:solidFill>
                <a:latin typeface="Consolas"/>
                <a:ea typeface="DejaVu Sans"/>
              </a:rPr>
              <a:t>}</a:t>
            </a:r>
            <a:endParaRPr b="0" lang="en-US" sz="1050" spc="-1" strike="noStrike">
              <a:latin typeface="Arial"/>
            </a:endParaRPr>
          </a:p>
        </p:txBody>
      </p:sp>
      <p:sp>
        <p:nvSpPr>
          <p:cNvPr id="186" name="CustomShape 5"/>
          <p:cNvSpPr/>
          <p:nvPr/>
        </p:nvSpPr>
        <p:spPr>
          <a:xfrm>
            <a:off x="58680" y="1828440"/>
            <a:ext cx="22363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7"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OBJ07-J</a:t>
            </a:r>
            <a:endParaRPr b="0" lang="en-US" sz="5400" spc="-1" strike="noStrike">
              <a:latin typeface="Arial"/>
            </a:endParaRPr>
          </a:p>
        </p:txBody>
      </p:sp>
      <p:sp>
        <p:nvSpPr>
          <p:cNvPr id="188"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OBJ07-J</a:t>
            </a:r>
            <a:br/>
            <a:r>
              <a:rPr b="0" lang="en-US" sz="1800" spc="-1" strike="noStrike" u="sng">
                <a:solidFill>
                  <a:srgbClr val="0563c1"/>
                </a:solidFill>
                <a:uFillTx/>
                <a:latin typeface="Arial"/>
                <a:ea typeface="DejaVu Sans"/>
              </a:rPr>
              <a:t>https://wiki.sei.cmu.edu/confluence/display/java/OBJ07-J.+Sensitive+classes+must+not+let+themselves+be+copied</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Classes containing private, confidential, or sensitive data should not be allowed to be copied. Simply not defining copy mechanisms, is insufficient to prevent copying.</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Java's object cloning mechanism allows an attacker to manufacture new instances of a class by copying the memory images of existing objects rather than by executing the class's constructor. This is not the way the objects are normally created. An attacker can misuse the clone feature to manufacture multiple instances of a class and violate the invariants of critical data.</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The easiest way to prevent malicious subclasses is to declare class containing sensitive information as </a:t>
            </a:r>
            <a:r>
              <a:rPr b="0" lang="en-US" sz="1800" spc="-1" strike="noStrike" u="sng">
                <a:solidFill>
                  <a:srgbClr val="222222"/>
                </a:solidFill>
                <a:highlight>
                  <a:srgbClr val="ffff00"/>
                </a:highlight>
                <a:uFillTx/>
                <a:latin typeface="Arial"/>
                <a:ea typeface="DejaVu Sans"/>
              </a:rPr>
              <a:t>final</a:t>
            </a:r>
            <a:r>
              <a:rPr b="0" lang="en-US" sz="1800" spc="-1" strike="noStrike">
                <a:solidFill>
                  <a:srgbClr val="222222"/>
                </a:solidFill>
                <a:highlight>
                  <a:srgbClr val="ffff00"/>
                </a:highlight>
                <a:latin typeface="Arial"/>
                <a:ea typeface="DejaVu Sans"/>
              </a:rPr>
              <a:t>. Since all the classes inherit clone() from superclass Object the method clone() should be implemented in a way that it throws exception  </a:t>
            </a:r>
            <a:r>
              <a:rPr b="0" lang="en-US" sz="1800" spc="-1" strike="noStrike" u="sng">
                <a:solidFill>
                  <a:srgbClr val="222222"/>
                </a:solidFill>
                <a:highlight>
                  <a:srgbClr val="ffff00"/>
                </a:highlight>
                <a:uFillTx/>
                <a:latin typeface="Arial"/>
                <a:ea typeface="DejaVu Sans"/>
              </a:rPr>
              <a:t>CloneNotSupportedException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89" name="CustomShape 1"/>
          <p:cNvSpPr/>
          <p:nvPr/>
        </p:nvSpPr>
        <p:spPr>
          <a:xfrm>
            <a:off x="-87120" y="415440"/>
            <a:ext cx="10514880" cy="713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OBJ07-J</a:t>
            </a:r>
            <a:endParaRPr b="0" lang="en-US" sz="5400" spc="-1" strike="noStrike">
              <a:latin typeface="Arial"/>
            </a:endParaRPr>
          </a:p>
        </p:txBody>
      </p:sp>
      <p:sp>
        <p:nvSpPr>
          <p:cNvPr id="190" name="CustomShape 2"/>
          <p:cNvSpPr/>
          <p:nvPr/>
        </p:nvSpPr>
        <p:spPr>
          <a:xfrm>
            <a:off x="6638400" y="112968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191" name="CustomShape 3"/>
          <p:cNvSpPr/>
          <p:nvPr/>
        </p:nvSpPr>
        <p:spPr>
          <a:xfrm>
            <a:off x="130680" y="112968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192" name="Picture 3" descr=""/>
          <p:cNvPicPr/>
          <p:nvPr/>
        </p:nvPicPr>
        <p:blipFill>
          <a:blip r:embed="rId1"/>
          <a:stretch/>
        </p:blipFill>
        <p:spPr>
          <a:xfrm>
            <a:off x="130680" y="1690200"/>
            <a:ext cx="6229080" cy="5028840"/>
          </a:xfrm>
          <a:prstGeom prst="rect">
            <a:avLst/>
          </a:prstGeom>
          <a:ln>
            <a:noFill/>
          </a:ln>
        </p:spPr>
      </p:pic>
      <p:pic>
        <p:nvPicPr>
          <p:cNvPr id="193" name="Picture 5" descr=""/>
          <p:cNvPicPr/>
          <p:nvPr/>
        </p:nvPicPr>
        <p:blipFill>
          <a:blip r:embed="rId2"/>
          <a:stretch/>
        </p:blipFill>
        <p:spPr>
          <a:xfrm>
            <a:off x="6638400" y="1690200"/>
            <a:ext cx="4376880" cy="1334160"/>
          </a:xfrm>
          <a:prstGeom prst="rect">
            <a:avLst/>
          </a:prstGeom>
          <a:ln>
            <a:noFill/>
          </a:ln>
        </p:spPr>
      </p:pic>
      <p:pic>
        <p:nvPicPr>
          <p:cNvPr id="194" name="Picture 9" descr=""/>
          <p:cNvPicPr/>
          <p:nvPr/>
        </p:nvPicPr>
        <p:blipFill>
          <a:blip r:embed="rId3"/>
          <a:stretch/>
        </p:blipFill>
        <p:spPr>
          <a:xfrm>
            <a:off x="6638400" y="3429000"/>
            <a:ext cx="5340960" cy="15346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95"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OBJ08-J</a:t>
            </a:r>
            <a:endParaRPr b="0" lang="en-US" sz="5400" spc="-1" strike="noStrike">
              <a:latin typeface="Arial"/>
            </a:endParaRPr>
          </a:p>
        </p:txBody>
      </p:sp>
      <p:sp>
        <p:nvSpPr>
          <p:cNvPr id="196"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OBJ08-J</a:t>
            </a:r>
            <a:br/>
            <a:r>
              <a:rPr b="0" lang="en-US" sz="1800" spc="-1" strike="noStrike" u="sng">
                <a:solidFill>
                  <a:srgbClr val="0563c1"/>
                </a:solidFill>
                <a:uFillTx/>
                <a:latin typeface="Arial"/>
                <a:ea typeface="DejaVu Sans"/>
                <a:hlinkClick r:id="rId1"/>
              </a:rPr>
              <a:t>https://wiki.sei.cmu.edu/confluence/display/java/OBJ08-J</a:t>
            </a:r>
            <a:r>
              <a:rPr b="0" lang="en-US" sz="1800" spc="-1" strike="noStrike" u="sng">
                <a:solidFill>
                  <a:srgbClr val="0563c1"/>
                </a:solidFill>
                <a:uFillTx/>
                <a:latin typeface="Arial"/>
                <a:ea typeface="DejaVu Sans"/>
              </a:rPr>
              <a:t>.+ Do+not+expose+private+members+of+an+outer + class+from+within+a+nested+class</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Nested class must not expose the private members of the outer class to external classes or packages.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A nested class is any class whose declaration occurs within the body of another class or interface. The use of a nested class is error prone unless the semantics are well understood. A common notion is that only the nested class may access the contents of the outer class. Not only does the nested class have access to the private fields of the outer class, but the same fields can be accessed by any other class within the package when the nested class is declared public or if it contains public methods or constructors.</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Use the </a:t>
            </a:r>
            <a:r>
              <a:rPr b="0" lang="en-US" sz="1800" spc="-1" strike="noStrike" u="sng">
                <a:solidFill>
                  <a:srgbClr val="222222"/>
                </a:solidFill>
                <a:highlight>
                  <a:srgbClr val="ffff00"/>
                </a:highlight>
                <a:uFillTx/>
                <a:latin typeface="Arial"/>
                <a:ea typeface="DejaVu Sans"/>
              </a:rPr>
              <a:t>private</a:t>
            </a:r>
            <a:r>
              <a:rPr b="0" lang="en-US" sz="1800" spc="-1" strike="noStrike">
                <a:solidFill>
                  <a:srgbClr val="222222"/>
                </a:solidFill>
                <a:highlight>
                  <a:srgbClr val="ffff00"/>
                </a:highlight>
                <a:latin typeface="Arial"/>
                <a:ea typeface="DejaVu Sans"/>
              </a:rPr>
              <a:t> access specifier to hide the inner class and all contained methods and constructors.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1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graphicFrame>
        <p:nvGraphicFramePr>
          <p:cNvPr id="120" name="Table 2"/>
          <p:cNvGraphicFramePr/>
          <p:nvPr/>
        </p:nvGraphicFramePr>
        <p:xfrm>
          <a:off x="6013440" y="1825560"/>
          <a:ext cx="5181120" cy="4199040"/>
        </p:xfrm>
        <a:graphic>
          <a:graphicData uri="http://schemas.openxmlformats.org/drawingml/2006/table">
            <a:tbl>
              <a:tblPr/>
              <a:tblGrid>
                <a:gridCol w="5181480"/>
              </a:tblGrid>
              <a:tr h="4199400">
                <a:tc>
                  <a:txBody>
                    <a:bodyPr lIns="52200">
                      <a:noAutofit/>
                    </a:bodyPr>
                    <a:p>
                      <a:pPr>
                        <a:lnSpc>
                          <a:spcPct val="100000"/>
                        </a:lnSpc>
                      </a:pPr>
                      <a:r>
                        <a:rPr b="0" lang="en-US" sz="1050" spc="-1" strike="noStrike">
                          <a:solidFill>
                            <a:srgbClr val="000000"/>
                          </a:solidFill>
                          <a:latin typeface="Consolas"/>
                          <a:ea typeface="DejaVu Sans"/>
                        </a:rPr>
                        <a:t>import java.text.Normalizer;</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import java.text.Normalizer.Form;</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import java.util.regex.Matcher;</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import java.util.regex.Pattern;</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public class TagFilter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latin typeface="Consolas"/>
                          <a:ea typeface="DejaVu Sans"/>
                        </a:rPr>
                        <a:t>public static String filterString(String str)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latin typeface="Consolas"/>
                          <a:ea typeface="DejaVu Sans"/>
                        </a:rPr>
                        <a:t>String s = Normalizer.normalize(str, Form.NFKC);</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latin typeface="Consolas"/>
                          <a:ea typeface="DejaVu Sans"/>
                        </a:rPr>
                        <a:t>// Replaces all noncharacter code points with Unicode U+FFFD</a:t>
                      </a:r>
                      <a:endParaRPr b="0" lang="en-US" sz="1050" spc="-1" strike="noStrike">
                        <a:latin typeface="Arial"/>
                      </a:endParaRPr>
                    </a:p>
                    <a:p>
                      <a:pPr>
                        <a:lnSpc>
                          <a:spcPct val="100000"/>
                        </a:lnSpc>
                      </a:pPr>
                      <a:r>
                        <a:rPr b="0" lang="en-US" sz="1050" spc="-1" strike="noStrike">
                          <a:solidFill>
                            <a:srgbClr val="000000"/>
                          </a:solidFill>
                          <a:latin typeface="Consolas"/>
                          <a:ea typeface="DejaVu Sans"/>
                        </a:rPr>
                        <a:t>    </a:t>
                      </a:r>
                      <a:r>
                        <a:rPr b="0" lang="en-US" sz="1050" spc="-1" strike="noStrike">
                          <a:solidFill>
                            <a:srgbClr val="000000"/>
                          </a:solidFill>
                          <a:highlight>
                            <a:srgbClr val="00ff00"/>
                          </a:highlight>
                          <a:latin typeface="Consolas"/>
                          <a:ea typeface="DejaVu Sans"/>
                        </a:rPr>
                        <a:t>s = s.replaceAll("[\\p{Cn}]", "\uFFFD");</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 Validate input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Pattern pattern = Pattern.compile("&lt;script&gt;");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Matcher matcher = pattern.matcher(s);</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if (matcher.find()) {</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throw new IllegalArgumentException("Invalid input");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return s;</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public static void main(String[] args) {</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 "\uFDEF" is a non-character code point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String maliciousInput = "&lt;scr" + "\uFDEF" + "ipt&gt;";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String s = filterString(maliciousInput);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 s = &lt;scr?ipt&gt;</a:t>
                      </a:r>
                      <a:endParaRPr b="0" lang="en-US" sz="1050" spc="-1" strike="noStrike">
                        <a:latin typeface="Arial"/>
                      </a:endParaRPr>
                    </a:p>
                    <a:p>
                      <a:pPr>
                        <a:lnSpc>
                          <a:spcPct val="100000"/>
                        </a:lnSpc>
                      </a:pPr>
                      <a:r>
                        <a:rPr b="0" lang="en-US" sz="1050" spc="-1" strike="noStrike">
                          <a:solidFill>
                            <a:srgbClr val="000000"/>
                          </a:solidFill>
                          <a:highlight>
                            <a:srgbClr val="00ff00"/>
                          </a:highlight>
                          <a:latin typeface="Consolas"/>
                          <a:ea typeface="DejaVu Sans"/>
                        </a:rPr>
                        <a:t>  </a:t>
                      </a:r>
                      <a:r>
                        <a:rPr b="0" lang="en-US" sz="1050" spc="-1" strike="noStrike">
                          <a:solidFill>
                            <a:srgbClr val="000000"/>
                          </a:solidFill>
                          <a:highlight>
                            <a:srgbClr val="00ff00"/>
                          </a:highlight>
                          <a:latin typeface="Consolas"/>
                          <a:ea typeface="DejaVu Sans"/>
                        </a:rPr>
                        <a:t>}</a:t>
                      </a:r>
                      <a:endParaRPr b="0" lang="en-US" sz="1050" spc="-1" strike="noStrike">
                        <a:latin typeface="Arial"/>
                      </a:endParaRPr>
                    </a:p>
                  </a:txBody>
                  <a:tcPr marL="52200" marR="91440">
                    <a:noFill/>
                  </a:tcPr>
                </a:tc>
              </a:tr>
            </a:tbl>
          </a:graphicData>
        </a:graphic>
      </p:graphicFrame>
      <p:graphicFrame>
        <p:nvGraphicFramePr>
          <p:cNvPr id="121" name="Table 3"/>
          <p:cNvGraphicFramePr/>
          <p:nvPr/>
        </p:nvGraphicFramePr>
        <p:xfrm>
          <a:off x="539640" y="1825560"/>
          <a:ext cx="5181120" cy="4098600"/>
        </p:xfrm>
        <a:graphic>
          <a:graphicData uri="http://schemas.openxmlformats.org/drawingml/2006/table">
            <a:tbl>
              <a:tblPr/>
              <a:tblGrid>
                <a:gridCol w="5181480"/>
              </a:tblGrid>
              <a:tr h="4098960">
                <a:tc>
                  <a:txBody>
                    <a:bodyPr lIns="52200">
                      <a:noAutofit/>
                    </a:bodyPr>
                    <a:p>
                      <a:pPr>
                        <a:lnSpc>
                          <a:spcPct val="100000"/>
                        </a:lnSpc>
                      </a:pPr>
                      <a:r>
                        <a:rPr b="0" lang="en-US" sz="1000" spc="-1" strike="noStrike">
                          <a:solidFill>
                            <a:srgbClr val="000000"/>
                          </a:solidFill>
                          <a:latin typeface="Consolas"/>
                          <a:ea typeface="DejaVu Sans"/>
                        </a:rPr>
                        <a:t>import java.text.Normalizer;</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import java.text.Normalizer.Form;</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import java.util.regex.Matcher;</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import java.util.regex.Pattern;</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public class TagFilter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public static String filterString(String str)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String s = Normalizer.normalize(str, Form.NFKC);</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 Validate input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Pattern pattern = Pattern.compile("&lt;script&gt;");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Matcher matcher = pattern.matcher(s);</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if (matcher.find())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throw new IllegalArgumentException("Invalid input");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 Deletes noncharacter code points</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s = s.replaceAll("[\\p{Cn}]",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return s;</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public static void main(String[] args) {</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 "\uFDEF" is a noncharacter code point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String maliciousInput = "&lt;scr" + "\uFDEF" + "ipt&gt;";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String sb = filterString(maliciousInput);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 sb = "&lt;script&gt;"</a:t>
                      </a:r>
                      <a:endParaRPr b="0" lang="en-US" sz="1000" spc="-1" strike="noStrike">
                        <a:latin typeface="Arial"/>
                      </a:endParaRPr>
                    </a:p>
                    <a:p>
                      <a:pPr>
                        <a:lnSpc>
                          <a:spcPct val="100000"/>
                        </a:lnSpc>
                      </a:pPr>
                      <a:r>
                        <a:rPr b="0" lang="en-US" sz="1000" spc="-1" strike="noStrike">
                          <a:solidFill>
                            <a:srgbClr val="000000"/>
                          </a:solidFill>
                          <a:highlight>
                            <a:srgbClr val="ff0000"/>
                          </a:highlight>
                          <a:latin typeface="Consolas"/>
                          <a:ea typeface="DejaVu Sans"/>
                        </a:rPr>
                        <a:t>  </a:t>
                      </a:r>
                      <a:r>
                        <a:rPr b="0" lang="en-US" sz="1000" spc="-1" strike="noStrike">
                          <a:solidFill>
                            <a:srgbClr val="000000"/>
                          </a:solidFill>
                          <a:highlight>
                            <a:srgbClr val="ff0000"/>
                          </a:highlight>
                          <a:latin typeface="Consolas"/>
                          <a:ea typeface="DejaVu Sans"/>
                        </a:rPr>
                        <a:t>}</a:t>
                      </a:r>
                      <a:endParaRPr b="0" lang="en-US" sz="1000" spc="-1" strike="noStrike">
                        <a:latin typeface="Arial"/>
                      </a:endParaRPr>
                    </a:p>
                    <a:p>
                      <a:pPr>
                        <a:lnSpc>
                          <a:spcPct val="100000"/>
                        </a:lnSpc>
                      </a:pPr>
                      <a:r>
                        <a:rPr b="0" lang="en-US" sz="700" spc="-1" strike="noStrike">
                          <a:solidFill>
                            <a:srgbClr val="000000"/>
                          </a:solidFill>
                          <a:highlight>
                            <a:srgbClr val="ff0000"/>
                          </a:highlight>
                          <a:latin typeface="Consolas"/>
                          <a:ea typeface="DejaVu Sans"/>
                        </a:rPr>
                        <a:t>}</a:t>
                      </a:r>
                      <a:endParaRPr b="0" lang="en-US" sz="700" spc="-1" strike="noStrike">
                        <a:latin typeface="Arial"/>
                      </a:endParaRPr>
                    </a:p>
                  </a:txBody>
                  <a:tcPr marL="52200" marR="91440">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97" name="CustomShape 1"/>
          <p:cNvSpPr/>
          <p:nvPr/>
        </p:nvSpPr>
        <p:spPr>
          <a:xfrm>
            <a:off x="208440" y="413640"/>
            <a:ext cx="10514880" cy="6883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OBJ08-J</a:t>
            </a:r>
            <a:endParaRPr b="0" lang="en-US" sz="5400" spc="-1" strike="noStrike">
              <a:latin typeface="Arial"/>
            </a:endParaRPr>
          </a:p>
        </p:txBody>
      </p:sp>
      <p:sp>
        <p:nvSpPr>
          <p:cNvPr id="198" name="CustomShape 2"/>
          <p:cNvSpPr/>
          <p:nvPr/>
        </p:nvSpPr>
        <p:spPr>
          <a:xfrm>
            <a:off x="5916240" y="124020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199" name="CustomShape 3"/>
          <p:cNvSpPr/>
          <p:nvPr/>
        </p:nvSpPr>
        <p:spPr>
          <a:xfrm>
            <a:off x="143280" y="124020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00" name="Picture 3" descr=""/>
          <p:cNvPicPr/>
          <p:nvPr/>
        </p:nvPicPr>
        <p:blipFill>
          <a:blip r:embed="rId1"/>
          <a:stretch/>
        </p:blipFill>
        <p:spPr>
          <a:xfrm>
            <a:off x="143280" y="1726200"/>
            <a:ext cx="5571000" cy="5015160"/>
          </a:xfrm>
          <a:prstGeom prst="rect">
            <a:avLst/>
          </a:prstGeom>
          <a:ln>
            <a:noFill/>
          </a:ln>
        </p:spPr>
      </p:pic>
      <p:pic>
        <p:nvPicPr>
          <p:cNvPr id="201" name="Picture 5" descr=""/>
          <p:cNvPicPr/>
          <p:nvPr/>
        </p:nvPicPr>
        <p:blipFill>
          <a:blip r:embed="rId2"/>
          <a:stretch/>
        </p:blipFill>
        <p:spPr>
          <a:xfrm>
            <a:off x="5916240" y="1726200"/>
            <a:ext cx="6051240" cy="43801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2"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OBJ56-J</a:t>
            </a:r>
            <a:endParaRPr b="0" lang="en-US" sz="5400" spc="-1" strike="noStrike">
              <a:latin typeface="Arial"/>
            </a:endParaRPr>
          </a:p>
        </p:txBody>
      </p:sp>
      <p:sp>
        <p:nvSpPr>
          <p:cNvPr id="203"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OBJ56-J</a:t>
            </a:r>
            <a:br/>
            <a:r>
              <a:rPr b="0" lang="en-US" sz="1800" spc="-1" strike="noStrike" u="sng">
                <a:solidFill>
                  <a:srgbClr val="0563c1"/>
                </a:solidFill>
                <a:uFillTx/>
                <a:latin typeface="Arial"/>
                <a:ea typeface="DejaVu Sans"/>
                <a:hlinkClick r:id="rId1"/>
              </a:rPr>
              <a:t>https://wiki.sei.cmu.edu/confluence/display/java/OBJ56-J.+Provide</a:t>
            </a:r>
            <a:r>
              <a:rPr b="0" lang="en-US" sz="1800" spc="-1" strike="noStrike" u="sng">
                <a:solidFill>
                  <a:srgbClr val="0563c1"/>
                </a:solidFill>
                <a:uFillTx/>
                <a:latin typeface="Arial"/>
                <a:ea typeface="DejaVu Sans"/>
              </a:rPr>
              <a:t>+ sensitive+mutable+classes+with+ unmodifiable + wrappers</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Read-only access to mutable classes can be granted to untrusted code using unmodifiable wrappers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Immutability of fields prevents inadvertent modification as well as malicious tampering so that defensive copying while accepting input or returning values is unnecessary. However, some sensitive classes cannot be immutable. A malicious invoker may call the setter method in attempt to modify the objects.</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To prevent misuse of the mutator methods they must be overridden in a way that throws exception on invocation (UnsupportedOperationException()). This will prevent modification of the private internal state of the class.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OBJ56-J</a:t>
            </a:r>
            <a:endParaRPr b="0" lang="en-US" sz="5400" spc="-1" strike="noStrike">
              <a:latin typeface="Arial"/>
            </a:endParaRPr>
          </a:p>
        </p:txBody>
      </p:sp>
      <p:sp>
        <p:nvSpPr>
          <p:cNvPr id="205" name="CustomShape 2"/>
          <p:cNvSpPr/>
          <p:nvPr/>
        </p:nvSpPr>
        <p:spPr>
          <a:xfrm>
            <a:off x="5671440" y="175932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06" name="CustomShape 3"/>
          <p:cNvSpPr/>
          <p:nvPr/>
        </p:nvSpPr>
        <p:spPr>
          <a:xfrm>
            <a:off x="0" y="175932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07" name="Picture 3" descr=""/>
          <p:cNvPicPr/>
          <p:nvPr/>
        </p:nvPicPr>
        <p:blipFill>
          <a:blip r:embed="rId1"/>
          <a:stretch/>
        </p:blipFill>
        <p:spPr>
          <a:xfrm>
            <a:off x="5725800" y="2197800"/>
            <a:ext cx="6399720" cy="4165560"/>
          </a:xfrm>
          <a:prstGeom prst="rect">
            <a:avLst/>
          </a:prstGeom>
          <a:ln>
            <a:noFill/>
          </a:ln>
        </p:spPr>
      </p:pic>
      <p:pic>
        <p:nvPicPr>
          <p:cNvPr id="208" name="Picture 5" descr=""/>
          <p:cNvPicPr/>
          <p:nvPr/>
        </p:nvPicPr>
        <p:blipFill>
          <a:blip r:embed="rId2"/>
          <a:stretch/>
        </p:blipFill>
        <p:spPr>
          <a:xfrm>
            <a:off x="65880" y="2225880"/>
            <a:ext cx="4875840" cy="41677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09" name="CustomShape 1"/>
          <p:cNvSpPr/>
          <p:nvPr/>
        </p:nvSpPr>
        <p:spPr>
          <a:xfrm>
            <a:off x="889200" y="446400"/>
            <a:ext cx="10514880" cy="8784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OBJ57-J</a:t>
            </a:r>
            <a:endParaRPr b="0" lang="en-US" sz="5400" spc="-1" strike="noStrike">
              <a:latin typeface="Arial"/>
            </a:endParaRPr>
          </a:p>
        </p:txBody>
      </p:sp>
      <p:sp>
        <p:nvSpPr>
          <p:cNvPr id="210" name="CustomShape 2"/>
          <p:cNvSpPr/>
          <p:nvPr/>
        </p:nvSpPr>
        <p:spPr>
          <a:xfrm>
            <a:off x="160920" y="1464840"/>
            <a:ext cx="11971440" cy="49467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OBJ57-J</a:t>
            </a:r>
            <a:br/>
            <a:r>
              <a:rPr b="0" lang="en-US" sz="1800" spc="-1" strike="noStrike" u="sng">
                <a:solidFill>
                  <a:srgbClr val="0563c1"/>
                </a:solidFill>
                <a:uFillTx/>
                <a:latin typeface="Arial"/>
                <a:ea typeface="DejaVu Sans"/>
                <a:hlinkClick r:id="rId1"/>
              </a:rPr>
              <a:t>https://wiki.sei.cmu.edu/confluence/display/java/OBJ57-J</a:t>
            </a:r>
            <a:r>
              <a:rPr b="0" lang="en-US" sz="1800" spc="-1" strike="noStrike" u="sng">
                <a:solidFill>
                  <a:srgbClr val="0563c1"/>
                </a:solidFill>
                <a:uFillTx/>
                <a:latin typeface="Arial"/>
                <a:ea typeface="DejaVu Sans"/>
              </a:rPr>
              <a:t>.+ Do+not+rely+on+methods+that+can+ be+overridden+ by+untrusted+code</a:t>
            </a:r>
            <a:br/>
            <a:endParaRPr b="0" lang="en-US" sz="1800" spc="-1" strike="noStrike">
              <a:latin typeface="Arial"/>
            </a:endParaRPr>
          </a:p>
          <a:p>
            <a:pPr>
              <a:lnSpc>
                <a:spcPct val="100000"/>
              </a:lnSpc>
            </a:pPr>
            <a:r>
              <a:rPr b="1" lang="en-US" sz="1800" spc="-1" strike="noStrike">
                <a:solidFill>
                  <a:srgbClr val="000000"/>
                </a:solidFill>
                <a:latin typeface="Arial"/>
                <a:ea typeface="DejaVu Sans"/>
              </a:rPr>
              <a:t>WHAT</a:t>
            </a:r>
            <a:r>
              <a:rPr b="0" lang="en-US" sz="1800" spc="-1" strike="noStrike">
                <a:solidFill>
                  <a:srgbClr val="000000"/>
                </a:solidFill>
                <a:latin typeface="Arial"/>
                <a:ea typeface="DejaVu Sans"/>
              </a:rPr>
              <a:t>: Sensitive information organized in key-value format must be saved in a data structure that supports .equals() reference-equality method. Methods such as </a:t>
            </a:r>
            <a:r>
              <a:rPr b="0" lang="en-US" sz="1800" spc="-1" strike="noStrike">
                <a:solidFill>
                  <a:srgbClr val="222222"/>
                </a:solidFill>
                <a:latin typeface="Arial"/>
                <a:ea typeface="DejaVu Sans"/>
              </a:rPr>
              <a:t>Object.equals(), Object.hashCode(), and Thread.run() must be a part of immutable class.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Untrusted code can misuse APIs provided by trusted code to override methods such as Object.equals(), Object.hashCode(), and Thread.run(). These methods are valuable targets because they are commonly used behind the scenes and may interact with components in a way that is not easily discernible.</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To create compliant solution the datastructure IdentityHashMap must be utilized instead of HashMap to store sensitive key value pairs since it uses reference equality in place of object-equality. An effective use of </a:t>
            </a:r>
            <a:r>
              <a:rPr b="0" lang="en-US" sz="1800" spc="-1" strike="noStrike" u="sng">
                <a:solidFill>
                  <a:srgbClr val="222222"/>
                </a:solidFill>
                <a:highlight>
                  <a:srgbClr val="ffff00"/>
                </a:highlight>
                <a:uFillTx/>
                <a:latin typeface="Arial"/>
                <a:ea typeface="DejaVu Sans"/>
              </a:rPr>
              <a:t>final</a:t>
            </a:r>
            <a:r>
              <a:rPr b="0" lang="en-US" sz="1800" spc="-1" strike="noStrike">
                <a:solidFill>
                  <a:srgbClr val="222222"/>
                </a:solidFill>
                <a:highlight>
                  <a:srgbClr val="ffff00"/>
                </a:highlight>
                <a:latin typeface="Arial"/>
                <a:ea typeface="DejaVu Sans"/>
              </a:rPr>
              <a:t> keyword protects class methods from being overridden and misused.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21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5400" spc="-1" strike="noStrike">
                <a:solidFill>
                  <a:srgbClr val="222222"/>
                </a:solidFill>
                <a:latin typeface="Arial"/>
                <a:ea typeface="DejaVu Sans"/>
              </a:rPr>
              <a:t>OBJ57-J</a:t>
            </a:r>
            <a:endParaRPr b="0" lang="en-US" sz="5400" spc="-1" strike="noStrike">
              <a:latin typeface="Arial"/>
            </a:endParaRPr>
          </a:p>
        </p:txBody>
      </p:sp>
      <p:sp>
        <p:nvSpPr>
          <p:cNvPr id="212" name="CustomShape 2"/>
          <p:cNvSpPr/>
          <p:nvPr/>
        </p:nvSpPr>
        <p:spPr>
          <a:xfrm>
            <a:off x="5370840" y="174744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Compliant</a:t>
            </a:r>
            <a:endParaRPr b="0" lang="en-US" sz="1800" spc="-1" strike="noStrike">
              <a:latin typeface="Arial"/>
            </a:endParaRPr>
          </a:p>
        </p:txBody>
      </p:sp>
      <p:sp>
        <p:nvSpPr>
          <p:cNvPr id="213" name="CustomShape 3"/>
          <p:cNvSpPr/>
          <p:nvPr/>
        </p:nvSpPr>
        <p:spPr>
          <a:xfrm>
            <a:off x="52200" y="1749600"/>
            <a:ext cx="2236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Noncompliant</a:t>
            </a:r>
            <a:endParaRPr b="0" lang="en-US" sz="1800" spc="-1" strike="noStrike">
              <a:latin typeface="Arial"/>
            </a:endParaRPr>
          </a:p>
        </p:txBody>
      </p:sp>
      <p:pic>
        <p:nvPicPr>
          <p:cNvPr id="214" name="Picture 4" descr=""/>
          <p:cNvPicPr/>
          <p:nvPr/>
        </p:nvPicPr>
        <p:blipFill>
          <a:blip r:embed="rId1"/>
          <a:srcRect l="0" t="0" r="0" b="43102"/>
          <a:stretch/>
        </p:blipFill>
        <p:spPr>
          <a:xfrm>
            <a:off x="5378400" y="2219040"/>
            <a:ext cx="6761160" cy="608400"/>
          </a:xfrm>
          <a:prstGeom prst="rect">
            <a:avLst/>
          </a:prstGeom>
          <a:ln>
            <a:noFill/>
          </a:ln>
        </p:spPr>
      </p:pic>
      <p:pic>
        <p:nvPicPr>
          <p:cNvPr id="215" name="Picture 10" descr=""/>
          <p:cNvPicPr/>
          <p:nvPr/>
        </p:nvPicPr>
        <p:blipFill>
          <a:blip r:embed="rId2"/>
          <a:stretch/>
        </p:blipFill>
        <p:spPr>
          <a:xfrm>
            <a:off x="5370840" y="4197960"/>
            <a:ext cx="3285720" cy="1466640"/>
          </a:xfrm>
          <a:prstGeom prst="rect">
            <a:avLst/>
          </a:prstGeom>
          <a:ln>
            <a:noFill/>
          </a:ln>
        </p:spPr>
      </p:pic>
      <p:pic>
        <p:nvPicPr>
          <p:cNvPr id="216" name="Picture 12" descr=""/>
          <p:cNvPicPr/>
          <p:nvPr/>
        </p:nvPicPr>
        <p:blipFill>
          <a:blip r:embed="rId3"/>
          <a:stretch/>
        </p:blipFill>
        <p:spPr>
          <a:xfrm>
            <a:off x="52200" y="4197960"/>
            <a:ext cx="4539960" cy="1466640"/>
          </a:xfrm>
          <a:prstGeom prst="rect">
            <a:avLst/>
          </a:prstGeom>
          <a:ln>
            <a:noFill/>
          </a:ln>
        </p:spPr>
      </p:pic>
      <p:pic>
        <p:nvPicPr>
          <p:cNvPr id="217" name="Picture 14" descr=""/>
          <p:cNvPicPr/>
          <p:nvPr/>
        </p:nvPicPr>
        <p:blipFill>
          <a:blip r:embed="rId4"/>
          <a:stretch/>
        </p:blipFill>
        <p:spPr>
          <a:xfrm>
            <a:off x="5378400" y="3027960"/>
            <a:ext cx="3155760" cy="965520"/>
          </a:xfrm>
          <a:prstGeom prst="rect">
            <a:avLst/>
          </a:prstGeom>
          <a:ln>
            <a:noFill/>
          </a:ln>
        </p:spPr>
      </p:pic>
      <p:pic>
        <p:nvPicPr>
          <p:cNvPr id="218" name="Picture 16" descr=""/>
          <p:cNvPicPr/>
          <p:nvPr/>
        </p:nvPicPr>
        <p:blipFill>
          <a:blip r:embed="rId5"/>
          <a:stretch/>
        </p:blipFill>
        <p:spPr>
          <a:xfrm>
            <a:off x="52200" y="3027960"/>
            <a:ext cx="4007160" cy="969480"/>
          </a:xfrm>
          <a:prstGeom prst="rect">
            <a:avLst/>
          </a:prstGeom>
          <a:ln>
            <a:noFill/>
          </a:ln>
        </p:spPr>
      </p:pic>
      <p:pic>
        <p:nvPicPr>
          <p:cNvPr id="219" name="Picture 18" descr=""/>
          <p:cNvPicPr/>
          <p:nvPr/>
        </p:nvPicPr>
        <p:blipFill>
          <a:blip r:embed="rId6"/>
          <a:srcRect l="0" t="0" r="2366" b="0"/>
          <a:stretch/>
        </p:blipFill>
        <p:spPr>
          <a:xfrm>
            <a:off x="52200" y="2219040"/>
            <a:ext cx="5207760" cy="608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22" name="CustomShape 1"/>
          <p:cNvSpPr/>
          <p:nvPr/>
        </p:nvSpPr>
        <p:spPr>
          <a:xfrm>
            <a:off x="758160" y="196200"/>
            <a:ext cx="10514520" cy="611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23" name="CustomShape 2"/>
          <p:cNvSpPr/>
          <p:nvPr/>
        </p:nvSpPr>
        <p:spPr>
          <a:xfrm>
            <a:off x="287640" y="994320"/>
            <a:ext cx="11352600" cy="5512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IDS13-J (Deprecated moved to STR04-J)</a:t>
            </a:r>
            <a:br/>
            <a:r>
              <a:rPr b="0" lang="en-US" sz="1800" spc="-1" strike="noStrike" u="sng">
                <a:solidFill>
                  <a:srgbClr val="0563c1"/>
                </a:solidFill>
                <a:uFillTx/>
                <a:latin typeface="Arial"/>
                <a:ea typeface="DejaVu Sans"/>
                <a:hlinkClick r:id="rId1"/>
              </a:rPr>
              <a:t>https://wiki.sei.cmu.edu/confluence/display/java/STR04-J.+Use+compatible+character+encodings+when+communicating+string+data+between+JVMs</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Use compatible character encodings when communicating string data between JVMs. (Java Virtual Machines)</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Incompatible encoding of strings can result in corrupted data when communicating between JVMs. This is data integrity violation.</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Be sure to encode the data the same way and not make any assumptions (be explicit) in how the data is encoded when sending data between JVMs.</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24" name="CustomShape 1"/>
          <p:cNvSpPr/>
          <p:nvPr/>
        </p:nvSpPr>
        <p:spPr>
          <a:xfrm>
            <a:off x="838080" y="365040"/>
            <a:ext cx="10514520" cy="8168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graphicFrame>
        <p:nvGraphicFramePr>
          <p:cNvPr id="125" name="Table 2"/>
          <p:cNvGraphicFramePr/>
          <p:nvPr/>
        </p:nvGraphicFramePr>
        <p:xfrm>
          <a:off x="838080" y="2167200"/>
          <a:ext cx="10515240" cy="3668040"/>
        </p:xfrm>
        <a:graphic>
          <a:graphicData uri="http://schemas.openxmlformats.org/drawingml/2006/table">
            <a:tbl>
              <a:tblPr/>
              <a:tblGrid>
                <a:gridCol w="10515600"/>
              </a:tblGrid>
              <a:tr h="3668400">
                <a:tc>
                  <a:txBody>
                    <a:bodyPr lIns="105840">
                      <a:noAutofit/>
                    </a:bodyPr>
                    <a:p>
                      <a:pPr>
                        <a:lnSpc>
                          <a:spcPct val="100000"/>
                        </a:lnSpc>
                      </a:pPr>
                      <a:r>
                        <a:rPr b="0" lang="en-US" sz="1300" spc="-1" strike="noStrike">
                          <a:solidFill>
                            <a:srgbClr val="000000"/>
                          </a:solidFill>
                          <a:latin typeface="Consolas"/>
                          <a:ea typeface="DejaVu Sans"/>
                        </a:rPr>
                        <a:t>FileInputStream fis = null;</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try {</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fis = new FileInputStream("SomeFile");</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DataInputStream dis = new DataInputStream(fis);</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byte[] data = new byte[1024];</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latin typeface="Consolas"/>
                          <a:ea typeface="DejaVu Sans"/>
                        </a:rPr>
                        <a:t>dis.readFully(data);</a:t>
                      </a:r>
                      <a:endParaRPr b="0" lang="en-US" sz="1300" spc="-1" strike="noStrike">
                        <a:latin typeface="Arial"/>
                      </a:endParaRPr>
                    </a:p>
                    <a:p>
                      <a:pPr>
                        <a:lnSpc>
                          <a:spcPct val="100000"/>
                        </a:lnSpc>
                      </a:pPr>
                      <a:r>
                        <a:rPr b="0" lang="en-US" sz="1300" spc="-1" strike="noStrike">
                          <a:solidFill>
                            <a:srgbClr val="000000"/>
                          </a:solidFill>
                          <a:latin typeface="Consolas"/>
                          <a:ea typeface="DejaVu Sans"/>
                        </a:rPr>
                        <a:t>  </a:t>
                      </a:r>
                      <a:r>
                        <a:rPr b="0" lang="en-US" sz="1300" spc="-1" strike="noStrike">
                          <a:solidFill>
                            <a:srgbClr val="000000"/>
                          </a:solidFill>
                          <a:highlight>
                            <a:srgbClr val="ff0000"/>
                          </a:highlight>
                          <a:latin typeface="Consolas"/>
                          <a:ea typeface="DejaVu Sans"/>
                        </a:rPr>
                        <a:t>//</a:t>
                      </a:r>
                      <a:r>
                        <a:rPr b="0" lang="en-US" sz="1400" spc="-1" strike="noStrike">
                          <a:solidFill>
                            <a:srgbClr val="000000"/>
                          </a:solidFill>
                          <a:highlight>
                            <a:srgbClr val="ff0000"/>
                          </a:highlight>
                          <a:latin typeface="Calibri"/>
                          <a:ea typeface="DejaVu Sans"/>
                        </a:rPr>
                        <a:t>String result = new</a:t>
                      </a:r>
                      <a:r>
                        <a:rPr b="0" lang="en-US" sz="1800" spc="-1" strike="noStrike">
                          <a:solidFill>
                            <a:srgbClr val="000000"/>
                          </a:solidFill>
                          <a:highlight>
                            <a:srgbClr val="ff0000"/>
                          </a:highlight>
                          <a:latin typeface="Calibri"/>
                          <a:ea typeface="DejaVu Sans"/>
                        </a:rPr>
                        <a:t> </a:t>
                      </a:r>
                      <a:r>
                        <a:rPr b="0" lang="en-US" sz="1400" spc="-1" strike="noStrike">
                          <a:solidFill>
                            <a:srgbClr val="000000"/>
                          </a:solidFill>
                          <a:highlight>
                            <a:srgbClr val="ff0000"/>
                          </a:highlight>
                          <a:latin typeface="Calibri"/>
                          <a:ea typeface="DejaVu Sans"/>
                        </a:rPr>
                        <a:t>String(data); //assumes default character set</a:t>
                      </a:r>
                      <a:endParaRPr b="0" lang="en-US" sz="1400" spc="-1" strike="noStrike">
                        <a:latin typeface="Arial"/>
                      </a:endParaRPr>
                    </a:p>
                    <a:p>
                      <a:pPr>
                        <a:lnSpc>
                          <a:spcPct val="100000"/>
                        </a:lnSpc>
                      </a:pPr>
                      <a:r>
                        <a:rPr b="0" lang="en-US" sz="1300" spc="-1" strike="noStrike">
                          <a:solidFill>
                            <a:srgbClr val="000000"/>
                          </a:solidFill>
                          <a:highlight>
                            <a:srgbClr val="ff0000"/>
                          </a:highlight>
                          <a:latin typeface="Consolas"/>
                          <a:ea typeface="DejaVu Sans"/>
                        </a:rPr>
                        <a:t>  </a:t>
                      </a:r>
                      <a:r>
                        <a:rPr b="0" lang="en-US" sz="1300" spc="-1" strike="noStrike">
                          <a:solidFill>
                            <a:srgbClr val="000000"/>
                          </a:solidFill>
                          <a:highlight>
                            <a:srgbClr val="00ff00"/>
                          </a:highlight>
                          <a:latin typeface="Consolas"/>
                          <a:ea typeface="DejaVu Sans"/>
                        </a:rPr>
                        <a:t>String result = new String(data, "UTF-16LE");</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catch (IOException x)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 Handle error</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finally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if (fis != null)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try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fis.close();</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 catch (IOException x) {</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 Forward to handler</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  </a:t>
                      </a:r>
                      <a:r>
                        <a:rPr b="0" lang="en-US" sz="1300" spc="-1" strike="noStrike">
                          <a:solidFill>
                            <a:srgbClr val="000000"/>
                          </a:solidFill>
                          <a:highlight>
                            <a:srgbClr val="00ff00"/>
                          </a:highlight>
                          <a:latin typeface="Consolas"/>
                          <a:ea typeface="DejaVu Sans"/>
                        </a:rPr>
                        <a:t>}</a:t>
                      </a:r>
                      <a:endParaRPr b="0" lang="en-US" sz="1300" spc="-1" strike="noStrike">
                        <a:latin typeface="Arial"/>
                      </a:endParaRPr>
                    </a:p>
                    <a:p>
                      <a:pPr>
                        <a:lnSpc>
                          <a:spcPct val="100000"/>
                        </a:lnSpc>
                      </a:pPr>
                      <a:r>
                        <a:rPr b="0" lang="en-US" sz="1300" spc="-1" strike="noStrike">
                          <a:solidFill>
                            <a:srgbClr val="000000"/>
                          </a:solidFill>
                          <a:highlight>
                            <a:srgbClr val="00ff00"/>
                          </a:highlight>
                          <a:latin typeface="Consolas"/>
                          <a:ea typeface="DejaVu Sans"/>
                        </a:rPr>
                        <a:t>}</a:t>
                      </a:r>
                      <a:endParaRPr b="0" lang="en-US" sz="1300" spc="-1" strike="noStrike">
                        <a:latin typeface="Arial"/>
                      </a:endParaRPr>
                    </a:p>
                  </a:txBody>
                  <a:tcPr marL="105840" marR="91440">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26" name="CustomShape 1"/>
          <p:cNvSpPr/>
          <p:nvPr/>
        </p:nvSpPr>
        <p:spPr>
          <a:xfrm>
            <a:off x="838080" y="365040"/>
            <a:ext cx="10514520" cy="7264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27" name="CustomShape 2"/>
          <p:cNvSpPr/>
          <p:nvPr/>
        </p:nvSpPr>
        <p:spPr>
          <a:xfrm>
            <a:off x="484920" y="994320"/>
            <a:ext cx="11531520" cy="54982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222222"/>
                </a:solidFill>
                <a:latin typeface="Arial"/>
                <a:ea typeface="DejaVu Sans"/>
              </a:rPr>
              <a:t>IDS14-J</a:t>
            </a:r>
            <a:br/>
            <a:r>
              <a:rPr b="0" lang="en-US" sz="1800" spc="-1" strike="noStrike" u="sng">
                <a:solidFill>
                  <a:srgbClr val="0563c1"/>
                </a:solidFill>
                <a:uFillTx/>
                <a:latin typeface="Arial"/>
                <a:ea typeface="DejaVu Sans"/>
                <a:hlinkClick r:id="rId1"/>
              </a:rPr>
              <a:t>https://wiki.sei.cmu.edu/confluence/display/java/IDS14-J.+Do+not+trust+the+contents+of+hidden+form+fields</a:t>
            </a:r>
            <a:br/>
            <a:br/>
            <a:r>
              <a:rPr b="1" lang="en-US" sz="1800" spc="-1" strike="noStrike">
                <a:solidFill>
                  <a:srgbClr val="222222"/>
                </a:solidFill>
                <a:latin typeface="Arial"/>
                <a:ea typeface="DejaVu Sans"/>
              </a:rPr>
              <a:t>WHAT</a:t>
            </a:r>
            <a:r>
              <a:rPr b="0" lang="en-US" sz="1800" spc="-1" strike="noStrike">
                <a:solidFill>
                  <a:srgbClr val="222222"/>
                </a:solidFill>
                <a:latin typeface="Arial"/>
                <a:ea typeface="DejaVu Sans"/>
              </a:rPr>
              <a:t>: Both the hidden and visible forms need to be sanitized or checked.</a:t>
            </a:r>
            <a:br/>
            <a:br/>
            <a:r>
              <a:rPr b="1" lang="en-US" sz="1800" spc="-1" strike="noStrike">
                <a:solidFill>
                  <a:srgbClr val="222222"/>
                </a:solidFill>
                <a:latin typeface="Arial"/>
                <a:ea typeface="DejaVu Sans"/>
              </a:rPr>
              <a:t>WHY</a:t>
            </a:r>
            <a:r>
              <a:rPr b="0" lang="en-US" sz="1800" spc="-1" strike="noStrike">
                <a:solidFill>
                  <a:srgbClr val="222222"/>
                </a:solidFill>
                <a:latin typeface="Arial"/>
                <a:ea typeface="DejaVu Sans"/>
              </a:rPr>
              <a:t>: In this case if the hidden form field is not checked for strings that are sensitive to HTML then</a:t>
            </a:r>
            <a:br/>
            <a:r>
              <a:rPr b="0" lang="en-US" sz="1800" spc="-1" strike="noStrike">
                <a:solidFill>
                  <a:srgbClr val="222222"/>
                </a:solidFill>
                <a:latin typeface="Arial"/>
                <a:ea typeface="DejaVu Sans"/>
              </a:rPr>
              <a:t>user can be directed to an unexpected website or witness an unexpected result.</a:t>
            </a:r>
            <a:br/>
            <a:br/>
            <a:r>
              <a:rPr b="1" lang="en-US" sz="1800" spc="-1" strike="noStrike">
                <a:solidFill>
                  <a:srgbClr val="222222"/>
                </a:solidFill>
                <a:latin typeface="Arial"/>
                <a:ea typeface="DejaVu Sans"/>
              </a:rPr>
              <a:t>HOW</a:t>
            </a:r>
            <a:r>
              <a:rPr b="0" lang="en-US" sz="1800" spc="-1" strike="noStrike">
                <a:solidFill>
                  <a:srgbClr val="222222"/>
                </a:solidFill>
                <a:latin typeface="Arial"/>
                <a:ea typeface="DejaVu Sans"/>
              </a:rPr>
              <a:t>: Check the Hidden form field as well as the Visible Form field for sensitive or manipulative strings that can cause issues in HTML.</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28" name="CustomShape 1"/>
          <p:cNvSpPr/>
          <p:nvPr/>
        </p:nvSpPr>
        <p:spPr>
          <a:xfrm>
            <a:off x="838080" y="365040"/>
            <a:ext cx="10514520" cy="6645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29" name="CustomShape 2"/>
          <p:cNvSpPr/>
          <p:nvPr/>
        </p:nvSpPr>
        <p:spPr>
          <a:xfrm>
            <a:off x="838080" y="914760"/>
            <a:ext cx="5000400" cy="61718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class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SampleServlet </a:t>
            </a:r>
            <a:r>
              <a:rPr b="1" lang="en-US" sz="900" spc="-1" strike="noStrike">
                <a:solidFill>
                  <a:srgbClr val="336699"/>
                </a:solidFill>
                <a:latin typeface="Consolas"/>
                <a:ea typeface="DejaVu Sans"/>
              </a:rPr>
              <a:t>extends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HttpServlet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void</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doGet(HttpServletRequest request, HttpServletResponse response)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throws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IOException, ServletException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response.setContentType(</a:t>
            </a:r>
            <a:r>
              <a:rPr b="0" lang="en-US" sz="900" spc="-1" strike="noStrike">
                <a:solidFill>
                  <a:srgbClr val="003366"/>
                </a:solidFill>
                <a:latin typeface="Consolas"/>
                <a:ea typeface="DejaVu Sans"/>
              </a:rPr>
              <a:t>"text/html"</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PrintWriter out = response.getWriter();</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"&lt;html&gt;"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String visible = request.getParameter(</a:t>
            </a:r>
            <a:r>
              <a:rPr b="0" lang="en-US" sz="900" spc="-1" strike="noStrike">
                <a:solidFill>
                  <a:srgbClr val="003366"/>
                </a:solidFill>
                <a:latin typeface="Consolas"/>
                <a:ea typeface="DejaVu Sans"/>
              </a:rPr>
              <a:t>"visible"</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String hidden = request.getParameter(</a:t>
            </a:r>
            <a:r>
              <a:rPr b="0" lang="en-US" sz="900" spc="-1" strike="noStrike">
                <a:solidFill>
                  <a:srgbClr val="003366"/>
                </a:solidFill>
                <a:latin typeface="Consolas"/>
                <a:ea typeface="DejaVu Sans"/>
              </a:rPr>
              <a:t>"hidden"</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if</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(visible != </a:t>
            </a:r>
            <a:r>
              <a:rPr b="1" lang="en-US" sz="900" spc="-1" strike="noStrike">
                <a:solidFill>
                  <a:srgbClr val="336699"/>
                </a:solidFill>
                <a:latin typeface="Consolas"/>
                <a:ea typeface="DejaVu Sans"/>
              </a:rPr>
              <a:t>null</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 hidden != </a:t>
            </a:r>
            <a:r>
              <a:rPr b="1" lang="en-US" sz="900" spc="-1" strike="noStrike">
                <a:solidFill>
                  <a:srgbClr val="336699"/>
                </a:solidFill>
                <a:latin typeface="Consolas"/>
                <a:ea typeface="DejaVu Sans"/>
              </a:rPr>
              <a:t>null</a:t>
            </a:r>
            <a:r>
              <a:rPr b="0" lang="en-US" sz="900" spc="-1" strike="noStrike">
                <a:solidFill>
                  <a:srgbClr val="000000"/>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"Visible Parameter:"</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 sanitize(visible));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"&lt;br&gt;Hidden Parameter:"</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 sanitize(hidden));          </a:t>
            </a:r>
            <a:r>
              <a:rPr b="0" lang="en-US" sz="900" spc="-1" strike="noStrike">
                <a:solidFill>
                  <a:srgbClr val="008200"/>
                </a:solidFill>
                <a:latin typeface="Consolas"/>
                <a:ea typeface="DejaVu Sans"/>
              </a:rPr>
              <a:t>// Hidden variable sanitized</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 </a:t>
            </a:r>
            <a:r>
              <a:rPr b="1" lang="en-US" sz="900" spc="-1" strike="noStrike">
                <a:solidFill>
                  <a:srgbClr val="336699"/>
                </a:solidFill>
                <a:latin typeface="Consolas"/>
                <a:ea typeface="DejaVu Sans"/>
              </a:rPr>
              <a:t>else</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"&lt;p&gt;"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a:t>
            </a:r>
            <a:r>
              <a:rPr b="0" lang="en-US" sz="900" spc="-1" strike="noStrike">
                <a:solidFill>
                  <a:srgbClr val="003366"/>
                </a:solidFill>
                <a:latin typeface="Consolas"/>
                <a:ea typeface="DejaVu Sans"/>
              </a:rPr>
              <a:t>"&lt;form action=\""</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a:t>
            </a:r>
            <a:r>
              <a:rPr b="0" lang="en-US" sz="900" spc="-1" strike="noStrike">
                <a:solidFill>
                  <a:srgbClr val="003366"/>
                </a:solidFill>
                <a:latin typeface="Consolas"/>
                <a:ea typeface="DejaVu Sans"/>
              </a:rPr>
              <a:t>"SampleServlet\"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"method=POST&gt;"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"Parameter:"</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"&lt;input type=text size=20 name=visible&gt;"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"&lt;br&gt;"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"&lt;input type=hidden name=hidden value=\'a benign value\'&gt;"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"&lt;input type=submit&gt;"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out.println(</a:t>
            </a:r>
            <a:r>
              <a:rPr b="0" lang="en-US" sz="900" spc="-1" strike="noStrike">
                <a:solidFill>
                  <a:srgbClr val="003366"/>
                </a:solidFill>
                <a:latin typeface="Consolas"/>
                <a:ea typeface="DejaVu Sans"/>
              </a:rPr>
              <a:t>"&lt;/form&gt;"</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void</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doPost(HttpServletRequest request, HttpServletResponse response)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throws</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IOException, ServletException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doGet(request, response);</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8200"/>
                </a:solidFill>
                <a:latin typeface="Consolas"/>
                <a:ea typeface="DejaVu Sans"/>
              </a:rPr>
              <a:t>// Filter the specified message string for characters</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8200"/>
                </a:solidFill>
                <a:latin typeface="Consolas"/>
                <a:ea typeface="DejaVu Sans"/>
              </a:rPr>
              <a:t>// that are sensitive in HTML.</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public</a:t>
            </a:r>
            <a:r>
              <a:rPr b="0" lang="en-US" sz="900" spc="-1" strike="noStrike">
                <a:solidFill>
                  <a:srgbClr val="333333"/>
                </a:solidFill>
                <a:latin typeface="Consolas"/>
                <a:ea typeface="DejaVu Sans"/>
              </a:rPr>
              <a:t> </a:t>
            </a:r>
            <a:r>
              <a:rPr b="1" lang="en-US" sz="900" spc="-1" strike="noStrike">
                <a:solidFill>
                  <a:srgbClr val="336699"/>
                </a:solidFill>
                <a:latin typeface="Consolas"/>
                <a:ea typeface="DejaVu Sans"/>
              </a:rPr>
              <a:t>static</a:t>
            </a: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String sanitize(String message)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8200"/>
                </a:solidFill>
                <a:latin typeface="Consolas"/>
                <a:ea typeface="DejaVu Sans"/>
              </a:rPr>
              <a:t>// ...</a:t>
            </a:r>
            <a:endParaRPr b="0" lang="en-US" sz="900" spc="-1" strike="noStrike">
              <a:latin typeface="Arial"/>
            </a:endParaRPr>
          </a:p>
          <a:p>
            <a:pPr>
              <a:lnSpc>
                <a:spcPct val="100000"/>
              </a:lnSpc>
            </a:pPr>
            <a:r>
              <a:rPr b="0" lang="en-US" sz="900" spc="-1" strike="noStrike">
                <a:solidFill>
                  <a:srgbClr val="333333"/>
                </a:solidFill>
                <a:latin typeface="Consolas"/>
                <a:ea typeface="DejaVu Sans"/>
              </a:rPr>
              <a:t>  </a:t>
            </a:r>
            <a:r>
              <a:rPr b="0" lang="en-US" sz="900" spc="-1" strike="noStrike">
                <a:solidFill>
                  <a:srgbClr val="000000"/>
                </a:solidFill>
                <a:latin typeface="Consolas"/>
                <a:ea typeface="DejaVu Sans"/>
              </a:rPr>
              <a:t>}</a:t>
            </a:r>
            <a:endParaRPr b="0" lang="en-US" sz="900" spc="-1" strike="noStrike">
              <a:latin typeface="Arial"/>
            </a:endParaRPr>
          </a:p>
          <a:p>
            <a:pPr>
              <a:lnSpc>
                <a:spcPct val="100000"/>
              </a:lnSpc>
            </a:pPr>
            <a:r>
              <a:rPr b="0" lang="en-US" sz="900" spc="-1" strike="noStrike">
                <a:solidFill>
                  <a:srgbClr val="000000"/>
                </a:solidFill>
                <a:latin typeface="Consolas"/>
                <a:ea typeface="DejaVu Sans"/>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30" name="CustomShape 1"/>
          <p:cNvSpPr/>
          <p:nvPr/>
        </p:nvSpPr>
        <p:spPr>
          <a:xfrm>
            <a:off x="838080" y="240840"/>
            <a:ext cx="10514520" cy="6465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31" name="CustomShape 2"/>
          <p:cNvSpPr/>
          <p:nvPr/>
        </p:nvSpPr>
        <p:spPr>
          <a:xfrm>
            <a:off x="838080" y="1047600"/>
            <a:ext cx="10514520" cy="5441760"/>
          </a:xfrm>
          <a:prstGeom prst="rect">
            <a:avLst/>
          </a:prstGeom>
          <a:noFill/>
          <a:ln>
            <a:noFill/>
          </a:ln>
        </p:spPr>
        <p:style>
          <a:lnRef idx="0"/>
          <a:fillRef idx="0"/>
          <a:effectRef idx="0"/>
          <a:fontRef idx="minor"/>
        </p:style>
        <p:txBody>
          <a:bodyPr lIns="90000" rIns="90000" tIns="45000" bIns="45000">
            <a:normAutofit/>
          </a:bodyPr>
          <a:p>
            <a:pPr marL="720">
              <a:lnSpc>
                <a:spcPct val="90000"/>
              </a:lnSpc>
              <a:spcBef>
                <a:spcPts val="1001"/>
              </a:spcBef>
            </a:pPr>
            <a:r>
              <a:rPr b="1" lang="en-US" sz="2000" spc="-1" strike="noStrike">
                <a:solidFill>
                  <a:srgbClr val="000000"/>
                </a:solidFill>
                <a:latin typeface="Calibri"/>
                <a:ea typeface="DejaVu Sans"/>
              </a:rPr>
              <a:t>IDS54-J</a:t>
            </a:r>
            <a:endParaRPr b="0" lang="en-US" sz="2000" spc="-1" strike="noStrike">
              <a:latin typeface="Arial"/>
            </a:endParaRPr>
          </a:p>
          <a:p>
            <a:pPr>
              <a:lnSpc>
                <a:spcPct val="90000"/>
              </a:lnSpc>
              <a:spcBef>
                <a:spcPts val="1001"/>
              </a:spcBef>
            </a:pPr>
            <a:r>
              <a:rPr b="0" lang="en-US" sz="1800" spc="-1" strike="noStrike" u="sng">
                <a:solidFill>
                  <a:srgbClr val="0563c1"/>
                </a:solidFill>
                <a:uFillTx/>
                <a:latin typeface="Calibri"/>
                <a:ea typeface="DejaVu Sans"/>
                <a:hlinkClick r:id="rId1"/>
              </a:rPr>
              <a:t>https://wiki.sei.cmu.edu/confluence/display/java/IDS54-J.+Prevent+LDAP+injection</a:t>
            </a:r>
            <a:r>
              <a:rPr b="0" lang="en-US" sz="1800" spc="-1" strike="noStrike">
                <a:solidFill>
                  <a:srgbClr val="000000"/>
                </a:solidFill>
                <a:latin typeface="Calibri"/>
                <a:ea typeface="DejaVu Sans"/>
              </a:rPr>
              <a:t> </a:t>
            </a:r>
            <a:br/>
            <a:endParaRPr b="0" lang="en-US" sz="1800" spc="-1" strike="noStrike">
              <a:latin typeface="Arial"/>
            </a:endParaRPr>
          </a:p>
          <a:p>
            <a:pPr>
              <a:lnSpc>
                <a:spcPct val="90000"/>
              </a:lnSpc>
              <a:spcBef>
                <a:spcPts val="1001"/>
              </a:spcBef>
            </a:pPr>
            <a:r>
              <a:rPr b="1" lang="en-US" sz="1800" spc="-1" strike="noStrike">
                <a:solidFill>
                  <a:srgbClr val="000000"/>
                </a:solidFill>
                <a:latin typeface="Calibri"/>
                <a:ea typeface="DejaVu Sans"/>
              </a:rPr>
              <a:t>BACKGROUND: </a:t>
            </a:r>
            <a:r>
              <a:rPr b="0" lang="en-US" sz="1800" spc="-1" strike="noStrike">
                <a:solidFill>
                  <a:srgbClr val="000000"/>
                </a:solidFill>
                <a:latin typeface="Calibri"/>
                <a:ea typeface="DejaVu Sans"/>
              </a:rPr>
              <a:t>The Lightweight Directory Access Protocol (LDAP) allows an application to remotely perform operations. Operations such as searching and modifying records.</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1" lang="en-US" sz="1800" spc="-1" strike="noStrike">
                <a:solidFill>
                  <a:srgbClr val="000000"/>
                </a:solidFill>
                <a:latin typeface="Calibri"/>
                <a:ea typeface="DejaVu Sans"/>
              </a:rPr>
              <a:t>WHAT</a:t>
            </a:r>
            <a:r>
              <a:rPr b="0" lang="en-US" sz="1800" spc="-1" strike="noStrike">
                <a:solidFill>
                  <a:srgbClr val="000000"/>
                </a:solidFill>
                <a:latin typeface="Calibri"/>
                <a:ea typeface="DejaVu Sans"/>
              </a:rPr>
              <a:t>: Prevent LDAP injection.</a:t>
            </a:r>
            <a:br/>
            <a:br/>
            <a:r>
              <a:rPr b="1" lang="en-US" sz="1800" spc="-1" strike="noStrike">
                <a:solidFill>
                  <a:srgbClr val="000000"/>
                </a:solidFill>
                <a:latin typeface="Calibri"/>
                <a:ea typeface="DejaVu Sans"/>
              </a:rPr>
              <a:t>WHY</a:t>
            </a:r>
            <a:r>
              <a:rPr b="0" lang="en-US" sz="1800" spc="-1" strike="noStrike">
                <a:solidFill>
                  <a:srgbClr val="000000"/>
                </a:solidFill>
                <a:latin typeface="Calibri"/>
                <a:ea typeface="DejaVu Sans"/>
              </a:rPr>
              <a:t>: It is important to not allow LDAP injection since doing so will grant user access privileges that the user should not have access to.</a:t>
            </a:r>
            <a:br/>
            <a:br/>
            <a:r>
              <a:rPr b="1" lang="en-US" sz="1800" spc="-1" strike="noStrike">
                <a:solidFill>
                  <a:srgbClr val="000000"/>
                </a:solidFill>
                <a:latin typeface="Calibri"/>
                <a:ea typeface="DejaVu Sans"/>
              </a:rPr>
              <a:t>HOW</a:t>
            </a:r>
            <a:r>
              <a:rPr b="0" lang="en-US" sz="1800" spc="-1" strike="noStrike">
                <a:solidFill>
                  <a:srgbClr val="000000"/>
                </a:solidFill>
                <a:latin typeface="Calibri"/>
                <a:ea typeface="DejaVu Sans"/>
              </a:rPr>
              <a:t>: Perform validation on the username and password entered by user against the whitelist. (A list of valid characters)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8fc"/>
            </a:gs>
            <a:gs pos="100000">
              <a:srgbClr val="abc0e4"/>
            </a:gs>
          </a:gsLst>
          <a:lin ang="5400000"/>
        </a:gradFill>
      </p:bgPr>
    </p:bg>
    <p:spTree>
      <p:nvGrpSpPr>
        <p:cNvPr id="1" name=""/>
        <p:cNvGrpSpPr/>
        <p:nvPr/>
      </p:nvGrpSpPr>
      <p:grpSpPr>
        <a:xfrm>
          <a:off x="0" y="0"/>
          <a:ext cx="0" cy="0"/>
          <a:chOff x="0" y="0"/>
          <a:chExt cx="0" cy="0"/>
        </a:xfrm>
      </p:grpSpPr>
      <p:sp>
        <p:nvSpPr>
          <p:cNvPr id="132" name="CustomShape 1"/>
          <p:cNvSpPr/>
          <p:nvPr/>
        </p:nvSpPr>
        <p:spPr>
          <a:xfrm>
            <a:off x="838080" y="365040"/>
            <a:ext cx="10514520" cy="7059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ea typeface="DejaVu Sans"/>
              </a:rPr>
              <a:t>IDS</a:t>
            </a:r>
            <a:endParaRPr b="0" lang="en-US" sz="4400" spc="-1" strike="noStrike">
              <a:latin typeface="Arial"/>
            </a:endParaRPr>
          </a:p>
        </p:txBody>
      </p:sp>
      <p:sp>
        <p:nvSpPr>
          <p:cNvPr id="133" name="CustomShape 2"/>
          <p:cNvSpPr/>
          <p:nvPr/>
        </p:nvSpPr>
        <p:spPr>
          <a:xfrm>
            <a:off x="838080" y="1183680"/>
            <a:ext cx="5728680" cy="5634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000" spc="-1" strike="noStrike">
                <a:solidFill>
                  <a:srgbClr val="008200"/>
                </a:solidFill>
                <a:latin typeface="Consolas"/>
                <a:ea typeface="DejaVu Sans"/>
              </a:rPr>
              <a:t>// String userSN = "S*"; // Invalid</a:t>
            </a:r>
            <a:endParaRPr b="0" lang="en-US" sz="1000" spc="-1" strike="noStrike">
              <a:latin typeface="Arial"/>
            </a:endParaRPr>
          </a:p>
          <a:p>
            <a:pPr>
              <a:lnSpc>
                <a:spcPct val="100000"/>
              </a:lnSpc>
            </a:pPr>
            <a:r>
              <a:rPr b="0" lang="en-US" sz="1000" spc="-1" strike="noStrike">
                <a:solidFill>
                  <a:srgbClr val="008200"/>
                </a:solidFill>
                <a:latin typeface="Consolas"/>
                <a:ea typeface="DejaVu Sans"/>
              </a:rPr>
              <a:t>// String userPassword = "*"; // Invalid</a:t>
            </a:r>
            <a:endParaRPr b="0" lang="en-US" sz="1000" spc="-1" strike="noStrike">
              <a:latin typeface="Arial"/>
            </a:endParaRPr>
          </a:p>
          <a:p>
            <a:pPr>
              <a:lnSpc>
                <a:spcPct val="100000"/>
              </a:lnSpc>
            </a:pPr>
            <a:r>
              <a:rPr b="1" lang="en-US" sz="1000" spc="-1" strike="noStrike">
                <a:solidFill>
                  <a:srgbClr val="336699"/>
                </a:solidFill>
                <a:latin typeface="Consolas"/>
                <a:ea typeface="DejaVu Sans"/>
              </a:rPr>
              <a:t>public</a:t>
            </a: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class</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LDAPInjection {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private</a:t>
            </a: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void</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searchRecord(String userSN, String userPassword) </a:t>
            </a:r>
            <a:r>
              <a:rPr b="1" lang="en-US" sz="1000" spc="-1" strike="noStrike">
                <a:solidFill>
                  <a:srgbClr val="336699"/>
                </a:solidFill>
                <a:latin typeface="Consolas"/>
                <a:ea typeface="DejaVu Sans"/>
              </a:rPr>
              <a:t>throws</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NamingException {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Hashtable&lt;String, String&gt;  env = </a:t>
            </a:r>
            <a:r>
              <a:rPr b="1" lang="en-US" sz="1000" spc="-1" strike="noStrike">
                <a:solidFill>
                  <a:srgbClr val="336699"/>
                </a:solidFill>
                <a:latin typeface="Consolas"/>
                <a:ea typeface="DejaVu Sans"/>
              </a:rPr>
              <a:t>new</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Hashtable&lt;String, String&gt;();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env.put(Context.INITIAL_CONTEXT_FACTORY, </a:t>
            </a:r>
            <a:r>
              <a:rPr b="0" lang="en-US" sz="1000" spc="-1" strike="noStrike">
                <a:solidFill>
                  <a:srgbClr val="003366"/>
                </a:solidFill>
                <a:latin typeface="Consolas"/>
                <a:ea typeface="DejaVu Sans"/>
              </a:rPr>
              <a:t>"com.sun.jndi.ldap.LdapCtxFactory"</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try</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DirContext dctx = </a:t>
            </a:r>
            <a:r>
              <a:rPr b="1" lang="en-US" sz="1000" spc="-1" strike="noStrike">
                <a:solidFill>
                  <a:srgbClr val="336699"/>
                </a:solidFill>
                <a:latin typeface="Consolas"/>
                <a:ea typeface="DejaVu Sans"/>
              </a:rPr>
              <a:t>new</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InitialDirContext(env);</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SearchControls sc = </a:t>
            </a:r>
            <a:r>
              <a:rPr b="1" lang="en-US" sz="1000" spc="-1" strike="noStrike">
                <a:solidFill>
                  <a:srgbClr val="336699"/>
                </a:solidFill>
                <a:latin typeface="Consolas"/>
                <a:ea typeface="DejaVu Sans"/>
              </a:rPr>
              <a:t>new</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SearchControls();</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String[] attributeFilter = {</a:t>
            </a:r>
            <a:r>
              <a:rPr b="0" lang="en-US" sz="1000" spc="-1" strike="noStrike">
                <a:solidFill>
                  <a:srgbClr val="003366"/>
                </a:solidFill>
                <a:latin typeface="Consolas"/>
                <a:ea typeface="DejaVu Sans"/>
              </a:rPr>
              <a:t>"cn"</a:t>
            </a:r>
            <a:r>
              <a:rPr b="0" lang="en-US" sz="1000" spc="-1" strike="noStrike">
                <a:solidFill>
                  <a:srgbClr val="000000"/>
                </a:solidFill>
                <a:latin typeface="Consolas"/>
                <a:ea typeface="DejaVu Sans"/>
              </a:rPr>
              <a:t>, </a:t>
            </a:r>
            <a:r>
              <a:rPr b="0" lang="en-US" sz="1000" spc="-1" strike="noStrike">
                <a:solidFill>
                  <a:srgbClr val="003366"/>
                </a:solidFill>
                <a:latin typeface="Consolas"/>
                <a:ea typeface="DejaVu Sans"/>
              </a:rPr>
              <a:t>"mail"</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sc.setReturningAttributes(attributeFilter);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sc.setSearchScope(SearchControls.SUBTREE_SCOPE);</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String base = </a:t>
            </a:r>
            <a:r>
              <a:rPr b="0" lang="en-US" sz="1000" spc="-1" strike="noStrike">
                <a:solidFill>
                  <a:srgbClr val="003366"/>
                </a:solidFill>
                <a:latin typeface="Consolas"/>
                <a:ea typeface="DejaVu Sans"/>
              </a:rPr>
              <a:t>"dc=example,dc=com"</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8200"/>
                </a:solidFill>
                <a:latin typeface="Consolas"/>
                <a:ea typeface="DejaVu Sans"/>
              </a:rPr>
              <a:t>// The following resolves to (&amp;(sn=S*)(userPassword=*))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String filter = </a:t>
            </a:r>
            <a:r>
              <a:rPr b="0" lang="en-US" sz="1000" spc="-1" strike="noStrike">
                <a:solidFill>
                  <a:srgbClr val="003366"/>
                </a:solidFill>
                <a:latin typeface="Consolas"/>
                <a:ea typeface="DejaVu Sans"/>
              </a:rPr>
              <a:t>"(&amp;(sn="</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userSN + </a:t>
            </a:r>
            <a:r>
              <a:rPr b="0" lang="en-US" sz="1000" spc="-1" strike="noStrike">
                <a:solidFill>
                  <a:srgbClr val="003366"/>
                </a:solidFill>
                <a:latin typeface="Consolas"/>
                <a:ea typeface="DejaVu Sans"/>
              </a:rPr>
              <a:t>")(userPassword="</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userPassword + </a:t>
            </a:r>
            <a:r>
              <a:rPr b="0" lang="en-US" sz="1000" spc="-1" strike="noStrike">
                <a:solidFill>
                  <a:srgbClr val="003366"/>
                </a:solidFill>
                <a:latin typeface="Consolas"/>
                <a:ea typeface="DejaVu Sans"/>
              </a:rPr>
              <a:t>"))"</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NamingEnumeration&lt;?&gt; results = dctx.search(base, filter, sc);</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1" lang="en-US" sz="1000" spc="-1" strike="noStrike">
                <a:solidFill>
                  <a:srgbClr val="336699"/>
                </a:solidFill>
                <a:latin typeface="Consolas"/>
                <a:ea typeface="DejaVu Sans"/>
              </a:rPr>
              <a:t>while</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(results.hasMore())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SearchResult sr = (SearchResult) results.next();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Attributes attrs = (Attributes) sr.getAttributes();</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Attribute attr = (Attribute) attrs.get(</a:t>
            </a:r>
            <a:r>
              <a:rPr b="0" lang="en-US" sz="1000" spc="-1" strike="noStrike">
                <a:solidFill>
                  <a:srgbClr val="003366"/>
                </a:solidFill>
                <a:latin typeface="Consolas"/>
                <a:ea typeface="DejaVu Sans"/>
              </a:rPr>
              <a:t>"cn"</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System.out.println(attr);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attr = (Attribute) attrs.get(</a:t>
            </a:r>
            <a:r>
              <a:rPr b="0" lang="en-US" sz="1000" spc="-1" strike="noStrike">
                <a:solidFill>
                  <a:srgbClr val="003366"/>
                </a:solidFill>
                <a:latin typeface="Consolas"/>
                <a:ea typeface="DejaVu Sans"/>
              </a:rPr>
              <a:t>"mail"</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System.out.println(attr);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dctx.close();</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a:t>
            </a:r>
            <a:r>
              <a:rPr b="1" lang="en-US" sz="1000" spc="-1" strike="noStrike">
                <a:solidFill>
                  <a:srgbClr val="336699"/>
                </a:solidFill>
                <a:latin typeface="Consolas"/>
                <a:ea typeface="DejaVu Sans"/>
              </a:rPr>
              <a:t>catch</a:t>
            </a: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(NamingException e) {</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8200"/>
                </a:solidFill>
                <a:latin typeface="Consolas"/>
                <a:ea typeface="DejaVu Sans"/>
              </a:rPr>
              <a:t>// Forward to handler</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latin typeface="Consolas"/>
                <a:ea typeface="DejaVu Sans"/>
              </a:rPr>
              <a:t>  </a:t>
            </a:r>
            <a:r>
              <a:rPr b="0" lang="en-US" sz="1000" spc="-1" strike="noStrike">
                <a:solidFill>
                  <a:srgbClr val="000000"/>
                </a:solidFill>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latin typeface="Consolas"/>
                <a:ea typeface="DejaVu Sans"/>
              </a:rPr>
              <a:t>}</a:t>
            </a:r>
            <a:endParaRPr b="0" lang="en-US" sz="1000" spc="-1" strike="noStrike">
              <a:latin typeface="Arial"/>
            </a:endParaRPr>
          </a:p>
        </p:txBody>
      </p:sp>
      <p:sp>
        <p:nvSpPr>
          <p:cNvPr id="134" name="CustomShape 3"/>
          <p:cNvSpPr/>
          <p:nvPr/>
        </p:nvSpPr>
        <p:spPr>
          <a:xfrm>
            <a:off x="6567120" y="1296000"/>
            <a:ext cx="5728680" cy="1599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000" spc="-1" strike="noStrike">
                <a:solidFill>
                  <a:srgbClr val="000000"/>
                </a:solidFill>
                <a:highlight>
                  <a:srgbClr val="00ff00"/>
                </a:highlight>
                <a:latin typeface="Consolas"/>
                <a:ea typeface="DejaVu Sans"/>
              </a:rPr>
              <a:t>sc.setSearchScope(SearchControls.SUBTREE_SCOPE);</a:t>
            </a:r>
            <a:endParaRPr b="0" lang="en-US" sz="1000" spc="-1" strike="noStrike">
              <a:latin typeface="Arial"/>
            </a:endParaRPr>
          </a:p>
          <a:p>
            <a:pPr>
              <a:lnSpc>
                <a:spcPct val="100000"/>
              </a:lnSpc>
            </a:pPr>
            <a:r>
              <a:rPr b="0" lang="en-US" sz="1000" spc="-1" strike="noStrike">
                <a:solidFill>
                  <a:srgbClr val="000000"/>
                </a:solidFill>
                <a:highlight>
                  <a:srgbClr val="00ff00"/>
                </a:highlight>
                <a:latin typeface="Consolas"/>
                <a:ea typeface="DejaVu Sans"/>
              </a:rPr>
              <a:t>String base = </a:t>
            </a:r>
            <a:r>
              <a:rPr b="0" lang="en-US" sz="1000" spc="-1" strike="noStrike">
                <a:solidFill>
                  <a:srgbClr val="003366"/>
                </a:solidFill>
                <a:highlight>
                  <a:srgbClr val="00ff00"/>
                </a:highlight>
                <a:latin typeface="Consolas"/>
                <a:ea typeface="DejaVu Sans"/>
              </a:rPr>
              <a:t>"dc=example,dc=com"</a:t>
            </a:r>
            <a:r>
              <a:rPr b="0" lang="en-US" sz="1000" spc="-1" strike="noStrike">
                <a:solidFill>
                  <a:srgbClr val="000000"/>
                </a:solidFill>
                <a:highlight>
                  <a:srgbClr val="00ff00"/>
                </a:highlight>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highlight>
                  <a:srgbClr val="00ff00"/>
                </a:highlight>
                <a:latin typeface="Consolas"/>
                <a:ea typeface="DejaVu Sans"/>
              </a:rPr>
              <a:t>            </a:t>
            </a:r>
            <a:endParaRPr b="0" lang="en-US" sz="1000" spc="-1" strike="noStrike">
              <a:latin typeface="Arial"/>
            </a:endParaRPr>
          </a:p>
          <a:p>
            <a:pPr>
              <a:lnSpc>
                <a:spcPct val="100000"/>
              </a:lnSpc>
            </a:pPr>
            <a:r>
              <a:rPr b="1" lang="en-US" sz="1000" spc="-1" strike="noStrike">
                <a:solidFill>
                  <a:srgbClr val="336699"/>
                </a:solidFill>
                <a:highlight>
                  <a:srgbClr val="00ff00"/>
                </a:highlight>
                <a:latin typeface="Consolas"/>
                <a:ea typeface="DejaVu Sans"/>
              </a:rPr>
              <a:t>if</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(!userSN.matches(</a:t>
            </a:r>
            <a:r>
              <a:rPr b="0" lang="en-US" sz="1000" spc="-1" strike="noStrike">
                <a:solidFill>
                  <a:srgbClr val="003366"/>
                </a:solidFill>
                <a:highlight>
                  <a:srgbClr val="00ff00"/>
                </a:highlight>
                <a:latin typeface="Consolas"/>
                <a:ea typeface="DejaVu Sans"/>
              </a:rPr>
              <a:t>"[\\w\\s]*"</a:t>
            </a:r>
            <a:r>
              <a:rPr b="0" lang="en-US" sz="1000" spc="-1" strike="noStrike">
                <a:solidFill>
                  <a:srgbClr val="000000"/>
                </a:solidFill>
                <a:highlight>
                  <a:srgbClr val="00ff00"/>
                </a:highlight>
                <a:latin typeface="Consolas"/>
                <a:ea typeface="DejaVu Sans"/>
              </a:rPr>
              <a:t>) || !userPassword.matches(</a:t>
            </a:r>
            <a:r>
              <a:rPr b="0" lang="en-US" sz="1000" spc="-1" strike="noStrike">
                <a:solidFill>
                  <a:srgbClr val="003366"/>
                </a:solidFill>
                <a:highlight>
                  <a:srgbClr val="00ff00"/>
                </a:highlight>
                <a:latin typeface="Consolas"/>
                <a:ea typeface="DejaVu Sans"/>
              </a:rPr>
              <a:t>"[\\w]*"</a:t>
            </a:r>
            <a:r>
              <a:rPr b="0" lang="en-US" sz="1000" spc="-1" strike="noStrike">
                <a:solidFill>
                  <a:srgbClr val="000000"/>
                </a:solidFill>
                <a:highlight>
                  <a:srgbClr val="00ff00"/>
                </a:highlight>
                <a:latin typeface="Consolas"/>
                <a:ea typeface="DejaVu Sans"/>
              </a:rPr>
              <a:t>)) {</a:t>
            </a:r>
            <a:endParaRPr b="0" lang="en-US" sz="1000" spc="-1" strike="noStrike">
              <a:latin typeface="Arial"/>
            </a:endParaRPr>
          </a:p>
          <a:p>
            <a:pPr>
              <a:lnSpc>
                <a:spcPct val="100000"/>
              </a:lnSpc>
            </a:pPr>
            <a:r>
              <a:rPr b="0" lang="en-US" sz="1000" spc="-1" strike="noStrike">
                <a:solidFill>
                  <a:srgbClr val="333333"/>
                </a:solidFill>
                <a:highlight>
                  <a:srgbClr val="00ff00"/>
                </a:highlight>
                <a:latin typeface="Consolas"/>
                <a:ea typeface="DejaVu Sans"/>
              </a:rPr>
              <a:t>  </a:t>
            </a:r>
            <a:r>
              <a:rPr b="1" lang="en-US" sz="1000" spc="-1" strike="noStrike">
                <a:solidFill>
                  <a:srgbClr val="336699"/>
                </a:solidFill>
                <a:highlight>
                  <a:srgbClr val="00ff00"/>
                </a:highlight>
                <a:latin typeface="Consolas"/>
                <a:ea typeface="DejaVu Sans"/>
              </a:rPr>
              <a:t>throw</a:t>
            </a:r>
            <a:r>
              <a:rPr b="0" lang="en-US" sz="1000" spc="-1" strike="noStrike">
                <a:solidFill>
                  <a:srgbClr val="333333"/>
                </a:solidFill>
                <a:highlight>
                  <a:srgbClr val="00ff00"/>
                </a:highlight>
                <a:latin typeface="Consolas"/>
                <a:ea typeface="DejaVu Sans"/>
              </a:rPr>
              <a:t> </a:t>
            </a:r>
            <a:r>
              <a:rPr b="1" lang="en-US" sz="1000" spc="-1" strike="noStrike">
                <a:solidFill>
                  <a:srgbClr val="336699"/>
                </a:solidFill>
                <a:highlight>
                  <a:srgbClr val="00ff00"/>
                </a:highlight>
                <a:latin typeface="Consolas"/>
                <a:ea typeface="DejaVu Sans"/>
              </a:rPr>
              <a:t>new</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IllegalArgumentException(</a:t>
            </a:r>
            <a:r>
              <a:rPr b="0" lang="en-US" sz="1000" spc="-1" strike="noStrike">
                <a:solidFill>
                  <a:srgbClr val="003366"/>
                </a:solidFill>
                <a:highlight>
                  <a:srgbClr val="00ff00"/>
                </a:highlight>
                <a:latin typeface="Consolas"/>
                <a:ea typeface="DejaVu Sans"/>
              </a:rPr>
              <a:t>"Invalid input"</a:t>
            </a:r>
            <a:r>
              <a:rPr b="0" lang="en-US" sz="1000" spc="-1" strike="noStrike">
                <a:solidFill>
                  <a:srgbClr val="000000"/>
                </a:solidFill>
                <a:highlight>
                  <a:srgbClr val="00ff00"/>
                </a:highlight>
                <a:latin typeface="Consolas"/>
                <a:ea typeface="DejaVu Sans"/>
              </a:rPr>
              <a:t>);</a:t>
            </a:r>
            <a:endParaRPr b="0" lang="en-US" sz="1000" spc="-1" strike="noStrike">
              <a:latin typeface="Arial"/>
            </a:endParaRPr>
          </a:p>
          <a:p>
            <a:pPr>
              <a:lnSpc>
                <a:spcPct val="100000"/>
              </a:lnSpc>
            </a:pPr>
            <a:r>
              <a:rPr b="0" lang="en-US" sz="1000" spc="-1" strike="noStrike">
                <a:solidFill>
                  <a:srgbClr val="000000"/>
                </a:solidFill>
                <a:highlight>
                  <a:srgbClr val="00ff00"/>
                </a:highlight>
                <a:latin typeface="Consolas"/>
                <a:ea typeface="DejaVu Sans"/>
              </a:rPr>
              <a:t>}</a:t>
            </a:r>
            <a:endParaRPr b="0" lang="en-US" sz="1000" spc="-1" strike="noStrike">
              <a:latin typeface="Arial"/>
            </a:endParaRPr>
          </a:p>
          <a:p>
            <a:pPr>
              <a:lnSpc>
                <a:spcPct val="100000"/>
              </a:lnSpc>
            </a:pPr>
            <a:r>
              <a:rPr b="0" lang="en-US" sz="1000" spc="-1" strike="noStrike">
                <a:solidFill>
                  <a:srgbClr val="333333"/>
                </a:solidFill>
                <a:highlight>
                  <a:srgbClr val="00ff00"/>
                </a:highlight>
                <a:latin typeface="Consolas"/>
                <a:ea typeface="DejaVu Sans"/>
              </a:rPr>
              <a:t>                 </a:t>
            </a:r>
            <a:endParaRPr b="0" lang="en-US" sz="1000" spc="-1" strike="noStrike">
              <a:latin typeface="Arial"/>
            </a:endParaRPr>
          </a:p>
          <a:p>
            <a:pPr>
              <a:lnSpc>
                <a:spcPct val="100000"/>
              </a:lnSpc>
            </a:pPr>
            <a:r>
              <a:rPr b="0" lang="en-US" sz="1000" spc="-1" strike="noStrike">
                <a:solidFill>
                  <a:srgbClr val="000000"/>
                </a:solidFill>
                <a:highlight>
                  <a:srgbClr val="00ff00"/>
                </a:highlight>
                <a:latin typeface="Consolas"/>
                <a:ea typeface="DejaVu Sans"/>
              </a:rPr>
              <a:t>String filter = </a:t>
            </a:r>
            <a:r>
              <a:rPr b="0" lang="en-US" sz="1000" spc="-1" strike="noStrike">
                <a:solidFill>
                  <a:srgbClr val="003366"/>
                </a:solidFill>
                <a:highlight>
                  <a:srgbClr val="00ff00"/>
                </a:highlight>
                <a:latin typeface="Consolas"/>
                <a:ea typeface="DejaVu Sans"/>
              </a:rPr>
              <a:t>"(&amp;(sn = "</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 userSN + </a:t>
            </a:r>
            <a:r>
              <a:rPr b="0" lang="en-US" sz="1000" spc="-1" strike="noStrike">
                <a:solidFill>
                  <a:srgbClr val="003366"/>
                </a:solidFill>
                <a:highlight>
                  <a:srgbClr val="00ff00"/>
                </a:highlight>
                <a:latin typeface="Consolas"/>
                <a:ea typeface="DejaVu Sans"/>
              </a:rPr>
              <a:t>")(userPassword="</a:t>
            </a:r>
            <a:r>
              <a:rPr b="0" lang="en-US" sz="1000" spc="-1" strike="noStrike">
                <a:solidFill>
                  <a:srgbClr val="333333"/>
                </a:solidFill>
                <a:highlight>
                  <a:srgbClr val="00ff00"/>
                </a:highlight>
                <a:latin typeface="Consolas"/>
                <a:ea typeface="DejaVu Sans"/>
              </a:rPr>
              <a:t> </a:t>
            </a:r>
            <a:r>
              <a:rPr b="0" lang="en-US" sz="1000" spc="-1" strike="noStrike">
                <a:solidFill>
                  <a:srgbClr val="000000"/>
                </a:solidFill>
                <a:highlight>
                  <a:srgbClr val="00ff00"/>
                </a:highlight>
                <a:latin typeface="Consolas"/>
                <a:ea typeface="DejaVu Sans"/>
              </a:rPr>
              <a:t>+ userPassword + </a:t>
            </a:r>
            <a:r>
              <a:rPr b="0" lang="en-US" sz="1000" spc="-1" strike="noStrike">
                <a:solidFill>
                  <a:srgbClr val="003366"/>
                </a:solidFill>
                <a:highlight>
                  <a:srgbClr val="00ff00"/>
                </a:highlight>
                <a:latin typeface="Consolas"/>
                <a:ea typeface="DejaVu Sans"/>
              </a:rPr>
              <a:t>"))"</a:t>
            </a:r>
            <a:r>
              <a:rPr b="0" lang="en-US" sz="1000" spc="-1" strike="noStrike">
                <a:solidFill>
                  <a:srgbClr val="000000"/>
                </a:solidFill>
                <a:highlight>
                  <a:srgbClr val="00ff00"/>
                </a:highlight>
                <a:latin typeface="Consolas"/>
                <a:ea typeface="DejaVu Sans"/>
              </a:rPr>
              <a:t>;</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173</TotalTime>
  <Application>LibreOffice/6.4.6.2$Linux_X86_64 LibreOffice_project/40$Build-2</Application>
  <Words>4401</Words>
  <Paragraphs>318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2020-11-07T06:13:36Z</dcterms:created>
  <dc:creator>Nathan</dc:creator>
  <dc:description/>
  <dc:language>en-US</dc:language>
  <cp:lastModifiedBy/>
  <dcterms:modified xsi:type="dcterms:W3CDTF">2020-11-18T15:07:26Z</dcterms:modified>
  <cp:revision>33</cp:revision>
  <dc:subject/>
  <dc:title>Project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