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13" r:id="rId5"/>
    <p:sldMasterId id="2147483726" r:id="rId6"/>
    <p:sldMasterId id="2147483739" r:id="rId7"/>
    <p:sldMasterId id="2147483752" r:id="rId8"/>
    <p:sldMasterId id="2147483765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5" r:id="rId27"/>
    <p:sldId id="273" r:id="rId28"/>
    <p:sldId id="274" r:id="rId2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30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1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3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3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7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3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4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3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4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4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4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9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4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5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51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5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1506960" y="240444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Programming Language Advances in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1506960" y="4050720"/>
            <a:ext cx="7765560" cy="243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CSC 201 Section 3, Team 4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Nitin Nath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Jeffrey Byrnes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Steven Mackey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Alex Nosenko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02" name="Picture 2"/>
          <p:cNvPicPr/>
          <p:nvPr/>
        </p:nvPicPr>
        <p:blipFill>
          <a:blip r:embed="rId2"/>
          <a:stretch/>
        </p:blipFill>
        <p:spPr>
          <a:xfrm>
            <a:off x="933449" y="4381500"/>
            <a:ext cx="2057865" cy="1881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28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We can also use Local Binding for ease of programmability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is lexically scoped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629" name="Picture 628"/>
          <p:cNvPicPr/>
          <p:nvPr/>
        </p:nvPicPr>
        <p:blipFill>
          <a:blip r:embed="rId2"/>
          <a:stretch/>
        </p:blipFill>
        <p:spPr>
          <a:xfrm>
            <a:off x="1584360" y="2701800"/>
            <a:ext cx="3548520" cy="1216800"/>
          </a:xfrm>
          <a:prstGeom prst="rect">
            <a:avLst/>
          </a:prstGeom>
          <a:ln>
            <a:noFill/>
          </a:ln>
        </p:spPr>
      </p:pic>
      <p:pic>
        <p:nvPicPr>
          <p:cNvPr id="630" name="Picture 629"/>
          <p:cNvPicPr/>
          <p:nvPr/>
        </p:nvPicPr>
        <p:blipFill>
          <a:blip r:embed="rId3"/>
          <a:stretch/>
        </p:blipFill>
        <p:spPr>
          <a:xfrm>
            <a:off x="1554480" y="4572000"/>
            <a:ext cx="6127560" cy="1371600"/>
          </a:xfrm>
          <a:prstGeom prst="rect">
            <a:avLst/>
          </a:prstGeom>
          <a:ln>
            <a:noFill/>
          </a:ln>
        </p:spPr>
      </p:pic>
      <p:pic>
        <p:nvPicPr>
          <p:cNvPr id="631" name="Picture 630"/>
          <p:cNvPicPr/>
          <p:nvPr/>
        </p:nvPicPr>
        <p:blipFill>
          <a:blip r:embed="rId4"/>
          <a:stretch/>
        </p:blipFill>
        <p:spPr>
          <a:xfrm>
            <a:off x="7756560" y="4987440"/>
            <a:ext cx="2573280" cy="957600"/>
          </a:xfrm>
          <a:prstGeom prst="rect">
            <a:avLst/>
          </a:prstGeom>
          <a:ln>
            <a:noFill/>
          </a:ln>
        </p:spPr>
      </p:pic>
      <p:pic>
        <p:nvPicPr>
          <p:cNvPr id="632" name="Picture 631"/>
          <p:cNvPicPr/>
          <p:nvPr/>
        </p:nvPicPr>
        <p:blipFill>
          <a:blip r:embed="rId5"/>
          <a:stretch/>
        </p:blipFill>
        <p:spPr>
          <a:xfrm>
            <a:off x="5916960" y="2690280"/>
            <a:ext cx="4285440" cy="74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634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also supports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Lists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Modules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Macros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Objects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Etc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36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As previously mentioned, Racket is based on Scheme</a:t>
            </a:r>
            <a:endParaRPr lang="en-US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Powerful functional programming features</a:t>
            </a:r>
            <a:endParaRPr lang="en-US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As seen in project one, functional programming provides an effective environment for language development</a:t>
            </a:r>
            <a:endParaRPr lang="en-US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Not surprisingly, one of the main use cases of Racket is language development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38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Main applications: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Language Development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Education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Web Development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Tools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Hackett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40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Hackett is a language similar to haskell written in Racket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Hackett is a statically typed, pure, lazy, functional programming language in the Racket language ecosystem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Project repo (which includes a demo) [5]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Fractalide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42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Fractalide [6] is another open-source programming language written in Racket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An interesting approach to designing a programming language which utilizes graphs as the basic language concepts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Project makes use of the functional features of racket (e.g. tail-call optimization, etc)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DrRacket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44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Some of the other features of racket we have discussed (GUI, OS support, etc) make it a feasible candidate for other applications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In fact, Racket’s IDE (DrRacket [7]) was written in Racket 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DrRacket includes all typical features of an IDE</a:t>
            </a:r>
            <a:endParaRPr lang="en-US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Debugging</a:t>
            </a:r>
            <a:endParaRPr lang="en-US" sz="20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Source highlighting</a:t>
            </a:r>
            <a:endParaRPr lang="en-US" sz="20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Library Support</a:t>
            </a:r>
            <a:endParaRPr lang="en-US" sz="20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1885950" y="205560"/>
            <a:ext cx="6365610" cy="12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Projects </a:t>
            </a:r>
            <a:r>
              <a:rPr lang="en-US" sz="5400" spc="-1" dirty="0">
                <a:solidFill>
                  <a:srgbClr val="4F81BD"/>
                </a:solidFill>
                <a:latin typeface="Trebuchet MS"/>
                <a:ea typeface="DejaVu Sans"/>
              </a:rPr>
              <a:t>on GitHub</a:t>
            </a:r>
            <a:endParaRPr lang="en-US" sz="5400" b="0" strike="noStrike" spc="-1" dirty="0">
              <a:latin typeface="Arial"/>
            </a:endParaRPr>
          </a:p>
        </p:txBody>
      </p:sp>
      <p:pic>
        <p:nvPicPr>
          <p:cNvPr id="646" name="Picture 2"/>
          <p:cNvPicPr/>
          <p:nvPr/>
        </p:nvPicPr>
        <p:blipFill>
          <a:blip r:embed="rId2"/>
          <a:stretch/>
        </p:blipFill>
        <p:spPr>
          <a:xfrm>
            <a:off x="839880" y="1555200"/>
            <a:ext cx="4953960" cy="4212000"/>
          </a:xfrm>
          <a:prstGeom prst="rect">
            <a:avLst/>
          </a:prstGeom>
          <a:ln>
            <a:noFill/>
          </a:ln>
        </p:spPr>
      </p:pic>
      <p:pic>
        <p:nvPicPr>
          <p:cNvPr id="647" name="Picture 4"/>
          <p:cNvPicPr/>
          <p:nvPr/>
        </p:nvPicPr>
        <p:blipFill>
          <a:blip r:embed="rId3"/>
          <a:stretch/>
        </p:blipFill>
        <p:spPr>
          <a:xfrm>
            <a:off x="6556680" y="1513080"/>
            <a:ext cx="2636640" cy="433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2703960" y="205560"/>
            <a:ext cx="5547600" cy="12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spc="-1" dirty="0">
                <a:solidFill>
                  <a:srgbClr val="4F81BD"/>
                </a:solidFill>
                <a:latin typeface="Trebuchet MS"/>
              </a:rPr>
              <a:t>Racket in Action</a:t>
            </a:r>
            <a:endParaRPr lang="en-US" sz="5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0E6861-62F9-4105-BE76-4E08306AC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2" t="11458" r="63483" b="13543"/>
          <a:stretch/>
        </p:blipFill>
        <p:spPr>
          <a:xfrm>
            <a:off x="918451" y="1524000"/>
            <a:ext cx="4473583" cy="4947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FAB6134E-8D9B-4002-856C-448D8584AA0E}"/>
              </a:ext>
            </a:extLst>
          </p:cNvPr>
          <p:cNvSpPr/>
          <p:nvPr/>
        </p:nvSpPr>
        <p:spPr>
          <a:xfrm>
            <a:off x="5591535" y="1552575"/>
            <a:ext cx="4752615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spc="-1" dirty="0">
                <a:solidFill>
                  <a:srgbClr val="000000"/>
                </a:solidFill>
                <a:latin typeface="Arial"/>
                <a:ea typeface="DejaVu Sans"/>
              </a:rPr>
              <a:t>Demo projects:</a:t>
            </a:r>
            <a:endParaRPr lang="en-US" sz="2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889200" lvl="1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Recursion</a:t>
            </a:r>
          </a:p>
          <a:p>
            <a:pPr marL="889200" lvl="1" indent="-323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Web application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178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CustomShape 1"/>
          <p:cNvSpPr/>
          <p:nvPr/>
        </p:nvSpPr>
        <p:spPr>
          <a:xfrm>
            <a:off x="2703960" y="205560"/>
            <a:ext cx="6359760" cy="12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</a:rPr>
              <a:t>Conclusion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649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Open source and cross-platform support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Concise and full-featured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Libraries and Documentation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Interactive IDE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of Macros</a:t>
            </a:r>
            <a:endParaRPr lang="en-US" sz="28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 language prototyping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04" name="CustomShape 2"/>
          <p:cNvSpPr/>
          <p:nvPr/>
        </p:nvSpPr>
        <p:spPr>
          <a:xfrm>
            <a:off x="914400" y="1828800"/>
            <a:ext cx="8925840" cy="34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Traces its roots back to the PLT Group, founded by Matthias Felleisen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PLT began producing educational material, and teaching high school students fundamentals of programming 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Originally offered material using the language “Scheme”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PLT quickly identified several challenges</a:t>
            </a:r>
            <a:endParaRPr lang="en-US" sz="1800" b="0" strike="noStrike" spc="-1">
              <a:latin typeface="Arial"/>
            </a:endParaRPr>
          </a:p>
          <a:p>
            <a:pPr marL="1200240" lvl="2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It’s impossible to teach the syntax of scheme, and then focus on the theory of programming within a short amount of time</a:t>
            </a:r>
            <a:endParaRPr lang="en-US" sz="1800" b="0" strike="noStrike" spc="-1">
              <a:latin typeface="Arial"/>
            </a:endParaRPr>
          </a:p>
          <a:p>
            <a:pPr marL="1200240" lvl="2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Professional-grade editors such as vi and emacs distract from the actual mission of teaching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1062360" y="159840"/>
            <a:ext cx="7765200" cy="23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References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51" name="CustomShape 2"/>
          <p:cNvSpPr/>
          <p:nvPr/>
        </p:nvSpPr>
        <p:spPr>
          <a:xfrm>
            <a:off x="747000" y="1351440"/>
            <a:ext cx="7637400" cy="61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[1] Felleisen, Matthias, et al. "The racket manifesto." 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1st Summit on Advances in Programming Languages (SNAPL 2015)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 Schloss Dagstuhl-Leibniz-Zentrum fuer Informatik, 2015.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[2] Felleisen, Matthias, et al. "A programmable programming language." 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Communications of the ACM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61.3 (2018): 62-71.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[3] Findler, Robert Bruce, et al. "DrScheme: A programming environment for Scheme." 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Journal of functional programming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12.2 (2002): 159.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[4] </a:t>
            </a: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PLT. “PLT Scheme.” </a:t>
            </a:r>
            <a:r>
              <a:rPr lang="de-DE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PLT Scheme</a:t>
            </a: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PLT, 1 Apr. 2010, plt-scheme.org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[5] King, Alexis, Hacket Programming Language, GitHub repository, https://lexi-lambda.github.io/hackett/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[6] Mackenzie, Setwart, Fractalide, GitHub repository, https://github.com/fractalide/fractalide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[7] Findler, Robby, DrRacket, GitHub repository, https://github.com/racket/drracket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06" name="CustomShape 2"/>
          <p:cNvSpPr/>
          <p:nvPr/>
        </p:nvSpPr>
        <p:spPr>
          <a:xfrm>
            <a:off x="914400" y="1828800"/>
            <a:ext cx="8925840" cy="34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programmable programming language[2]: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PLT began developing its own simplified dialect of Scheme: PLT Scheme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Simultaneously began developing an education focused IDE: DrScheme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development on DrScheme (which was written in PLT Scheme) influenced the design of PLT Scheme. 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607" name="Group 3"/>
          <p:cNvGrpSpPr/>
          <p:nvPr/>
        </p:nvGrpSpPr>
        <p:grpSpPr>
          <a:xfrm>
            <a:off x="8003520" y="3556800"/>
            <a:ext cx="1492560" cy="1086120"/>
            <a:chOff x="8003520" y="3556800"/>
            <a:chExt cx="1492560" cy="1086120"/>
          </a:xfrm>
        </p:grpSpPr>
        <p:pic>
          <p:nvPicPr>
            <p:cNvPr id="608" name="Picture 2" descr="[logo]"/>
            <p:cNvPicPr/>
            <p:nvPr/>
          </p:nvPicPr>
          <p:blipFill>
            <a:blip r:embed="rId2"/>
            <a:stretch/>
          </p:blipFill>
          <p:spPr>
            <a:xfrm>
              <a:off x="8236800" y="3556800"/>
              <a:ext cx="837360" cy="8089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09" name="CustomShape 4"/>
            <p:cNvSpPr/>
            <p:nvPr/>
          </p:nvSpPr>
          <p:spPr>
            <a:xfrm>
              <a:off x="8003520" y="4400640"/>
              <a:ext cx="1492560" cy="242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PLT Scheme’s logo [4]</a:t>
              </a:r>
              <a:endParaRPr lang="en-US" sz="1000" b="0" strike="noStrike" spc="-1">
                <a:latin typeface="Arial"/>
              </a:endParaRPr>
            </a:p>
          </p:txBody>
        </p:sp>
      </p:grpSp>
      <p:grpSp>
        <p:nvGrpSpPr>
          <p:cNvPr id="610" name="Group 5"/>
          <p:cNvGrpSpPr/>
          <p:nvPr/>
        </p:nvGrpSpPr>
        <p:grpSpPr>
          <a:xfrm>
            <a:off x="4056840" y="3818880"/>
            <a:ext cx="3399480" cy="2962440"/>
            <a:chOff x="4056840" y="3818880"/>
            <a:chExt cx="3399480" cy="2962440"/>
          </a:xfrm>
        </p:grpSpPr>
        <p:pic>
          <p:nvPicPr>
            <p:cNvPr id="611" name="Picture 3"/>
            <p:cNvPicPr/>
            <p:nvPr/>
          </p:nvPicPr>
          <p:blipFill>
            <a:blip r:embed="rId3"/>
            <a:stretch/>
          </p:blipFill>
          <p:spPr>
            <a:xfrm>
              <a:off x="4056840" y="3818880"/>
              <a:ext cx="3399480" cy="24836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12" name="CustomShape 6"/>
            <p:cNvSpPr/>
            <p:nvPr/>
          </p:nvSpPr>
          <p:spPr>
            <a:xfrm>
              <a:off x="4988880" y="6387120"/>
              <a:ext cx="1784520" cy="394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Screenshot of DrScheme (Findler)[3]</a:t>
              </a:r>
              <a:endParaRPr lang="en-US" sz="1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ustomShape 1"/>
          <p:cNvSpPr/>
          <p:nvPr/>
        </p:nvSpPr>
        <p:spPr>
          <a:xfrm>
            <a:off x="1062360" y="159840"/>
            <a:ext cx="7765560" cy="238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14" name="CustomShape 2"/>
          <p:cNvSpPr/>
          <p:nvPr/>
        </p:nvSpPr>
        <p:spPr>
          <a:xfrm>
            <a:off x="914400" y="1828800"/>
            <a:ext cx="8925840" cy="34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PLT Scheme evolved over the course of 15 years. Was no longer focused only on education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Designers recognized the need to be able to represent meta-languages as first class citizens in PLT Scheme </a:t>
            </a:r>
            <a:endParaRPr lang="en-US" sz="1800" b="0" strike="noStrike" spc="-1">
              <a:latin typeface="Arial"/>
            </a:endParaRPr>
          </a:p>
          <a:p>
            <a:pPr marL="1200240" lvl="2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“"As Hudak puts it, “domain-specific languages are the ultimate abstractions.”“”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“By 2010, our dialect of Scheme had evolved so much that we renamed it to Racket  to let the world know that we had something different.”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PLT Scheme was Rebranded to Racket, DrScheme was rebranded to DrRacket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1062360" y="0"/>
            <a:ext cx="7979400" cy="15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770040" y="1570320"/>
            <a:ext cx="8925840" cy="52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“Racket” https://racket-lang.org/ (accessed Nov. 24, 2020)</a:t>
            </a:r>
            <a:endParaRPr lang="en-US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is a stable programming language that has matured over time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- It is cross-platform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 -	Windows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 -	Linux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 -	MacOS</a:t>
            </a:r>
            <a:endParaRPr lang="en-US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contains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- Package system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Package Manager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where you can install/update/remove a package and use the libraries provided</a:t>
            </a:r>
            <a:endParaRPr lang="en-US" sz="1800" b="0" strike="noStrike" spc="-1" dirty="0">
              <a:latin typeface="Arial"/>
            </a:endParaRPr>
          </a:p>
          <a:p>
            <a:pPr marL="1200240" lvl="2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raco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pkg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raco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pkg install,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raco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pkg update,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raco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pkg remove)</a:t>
            </a:r>
            <a:endParaRPr lang="en-US" sz="1800" b="0" strike="noStrike" spc="-1" dirty="0">
              <a:latin typeface="Arial"/>
            </a:endParaRPr>
          </a:p>
          <a:p>
            <a:pPr marL="743400" lvl="1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GUI Framework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Foreign Interface such as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Ctype</a:t>
            </a:r>
            <a:endParaRPr lang="en-US" sz="1800" b="0" strike="noStrike" spc="-1" dirty="0">
              <a:latin typeface="Arial"/>
            </a:endParaRPr>
          </a:p>
          <a:p>
            <a:pPr marL="1200600" lvl="2" indent="-285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ffi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/unsafe library enables use of C-based APIs within Racket programs without having to write any new C code. </a:t>
            </a:r>
            <a:endParaRPr lang="en-US" sz="1800" b="0" strike="noStrike" spc="-1" dirty="0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CustomShape 1"/>
          <p:cNvSpPr/>
          <p:nvPr/>
        </p:nvSpPr>
        <p:spPr>
          <a:xfrm>
            <a:off x="1062360" y="159840"/>
            <a:ext cx="8284840" cy="14288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618" name="CustomShape 2"/>
          <p:cNvSpPr/>
          <p:nvPr/>
        </p:nvSpPr>
        <p:spPr>
          <a:xfrm>
            <a:off x="770040" y="1699491"/>
            <a:ext cx="8925840" cy="48244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dirty="0"/>
              <a:t>Racket offers functional language capabilities such as tail-call optimization and lexical closures.</a:t>
            </a: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dirty="0"/>
              <a:t>Racket has a rich language with an extensive set of libraries and tools. Not a “minimalist” language.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- Web Applications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- Database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- Math &amp; Statistics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- Network Libraries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- Parsing Libraries</a:t>
            </a:r>
            <a:endParaRPr lang="en-US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is Extensible &amp; Robust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- Powerful Macros (Little and Big Macros)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- Programmer can make domain-specific Languages or constructs with these macros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- Provides a Contract Guide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  * High-Order Contracts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  * The Typed Contract Guide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CustomShape 1"/>
          <p:cNvSpPr/>
          <p:nvPr/>
        </p:nvSpPr>
        <p:spPr>
          <a:xfrm>
            <a:off x="1062359" y="159840"/>
            <a:ext cx="8063167" cy="16504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620" name="CustomShape 2"/>
          <p:cNvSpPr/>
          <p:nvPr/>
        </p:nvSpPr>
        <p:spPr>
          <a:xfrm>
            <a:off x="1633080" y="2114226"/>
            <a:ext cx="8925840" cy="365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Documentation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Teaching Section</a:t>
            </a:r>
            <a:endParaRPr lang="en-US" b="0" strike="noStrike" spc="-1" dirty="0">
              <a:latin typeface="Arial"/>
            </a:endParaRPr>
          </a:p>
          <a:p>
            <a:pPr marL="1200240" lvl="2" indent="-28476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How to design programs</a:t>
            </a:r>
            <a:endParaRPr lang="en-US" b="0" strike="noStrike" spc="-1" dirty="0">
              <a:latin typeface="Arial"/>
            </a:endParaRPr>
          </a:p>
          <a:p>
            <a:pPr marL="1200240" lvl="2" indent="-28476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How to design languages</a:t>
            </a:r>
            <a:endParaRPr lang="en-US" b="0" strike="noStrike" spc="-1" dirty="0">
              <a:latin typeface="Arial"/>
            </a:endParaRPr>
          </a:p>
          <a:p>
            <a:pPr marL="743040" lvl="1" indent="-28476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Tutorials</a:t>
            </a:r>
            <a:endParaRPr lang="en-US" b="0" strike="noStrike" spc="-1" dirty="0">
              <a:latin typeface="Arial"/>
            </a:endParaRPr>
          </a:p>
          <a:p>
            <a:pPr marL="1200240" lvl="2" indent="-28476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Examples of simple Racket programming</a:t>
            </a:r>
            <a:endParaRPr lang="en-US" b="0" strike="noStrike" spc="-1" dirty="0">
              <a:latin typeface="Arial"/>
            </a:endParaRPr>
          </a:p>
          <a:p>
            <a:pPr marL="743040" lvl="1" indent="-28476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lang="en-US" b="0" strike="noStrike" spc="-1" dirty="0">
              <a:latin typeface="Arial"/>
            </a:endParaRPr>
          </a:p>
          <a:p>
            <a:pPr marL="1200240" lvl="2" indent="-28476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i.e. Simple barcode reader /writer, QR-Code Writer and Reader, Spreadsheet read/Writer etc.</a:t>
            </a:r>
          </a:p>
          <a:p>
            <a:pPr marL="743040" lvl="1" indent="-28476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Several other Libraries </a:t>
            </a:r>
          </a:p>
          <a:p>
            <a:pPr marL="1200240" lvl="2" indent="-28476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Network, Parsing, GUI, Data Structures, Chess, Databases etc.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ustomShape 1"/>
          <p:cNvSpPr/>
          <p:nvPr/>
        </p:nvSpPr>
        <p:spPr>
          <a:xfrm>
            <a:off x="1062360" y="159840"/>
            <a:ext cx="8395676" cy="16504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622" name="CustomShape 2"/>
          <p:cNvSpPr/>
          <p:nvPr/>
        </p:nvSpPr>
        <p:spPr>
          <a:xfrm>
            <a:off x="1633080" y="2354371"/>
            <a:ext cx="8925840" cy="365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7500" lnSpcReduction="20000"/>
          </a:bodyPr>
          <a:lstStyle/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supports Major Editors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VIM Integration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EMACS Integration</a:t>
            </a:r>
            <a:endParaRPr lang="en-US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Inspired by other Integrated Development Environments (IDE)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It comes with its own IDE, Dr. Racket.</a:t>
            </a:r>
            <a:endParaRPr lang="en-US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Community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lang="en-US" sz="1800" b="0" strike="noStrike" spc="-1" dirty="0">
              <a:latin typeface="Arial"/>
            </a:endParaRPr>
          </a:p>
          <a:p>
            <a:pPr marL="1200240" lvl="2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Continued Racket development via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lang="en-US" sz="1800" b="0" strike="noStrike" spc="-1" dirty="0">
              <a:latin typeface="Arial"/>
            </a:endParaRPr>
          </a:p>
          <a:p>
            <a:pPr marL="1657440" lvl="3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Issues, Bugs etc.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Mailing Community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Twitter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1"/>
          <p:cNvSpPr/>
          <p:nvPr/>
        </p:nvSpPr>
        <p:spPr>
          <a:xfrm>
            <a:off x="2011680" y="27468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624" name="CustomShape 2"/>
          <p:cNvSpPr/>
          <p:nvPr/>
        </p:nvSpPr>
        <p:spPr>
          <a:xfrm>
            <a:off x="457560" y="205776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is multi-paradigm, but is best known as a functional language</a:t>
            </a:r>
            <a:endParaRPr lang="en-US" sz="2600" b="0" strike="noStrike" spc="-1">
              <a:latin typeface="Arial"/>
            </a:endParaRPr>
          </a:p>
          <a:p>
            <a:pPr marL="864000" lvl="3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Tail Call optimization</a:t>
            </a:r>
            <a:endParaRPr lang="en-US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In Racket, an atomic unit is an “expression” which can be either a value or a function call</a:t>
            </a:r>
            <a:endParaRPr lang="en-US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Additionally, we can define variables as function calls</a:t>
            </a:r>
            <a:endParaRPr lang="en-US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600" b="0" strike="noStrike" spc="-1">
              <a:latin typeface="Arial"/>
            </a:endParaRPr>
          </a:p>
        </p:txBody>
      </p:sp>
      <p:pic>
        <p:nvPicPr>
          <p:cNvPr id="625" name="Picture 624"/>
          <p:cNvPicPr/>
          <p:nvPr/>
        </p:nvPicPr>
        <p:blipFill>
          <a:blip r:embed="rId2"/>
          <a:stretch/>
        </p:blipFill>
        <p:spPr>
          <a:xfrm>
            <a:off x="2832480" y="4190400"/>
            <a:ext cx="5286600" cy="295560"/>
          </a:xfrm>
          <a:prstGeom prst="rect">
            <a:avLst/>
          </a:prstGeom>
          <a:ln>
            <a:noFill/>
          </a:ln>
        </p:spPr>
      </p:pic>
      <p:pic>
        <p:nvPicPr>
          <p:cNvPr id="626" name="Picture 625"/>
          <p:cNvPicPr/>
          <p:nvPr/>
        </p:nvPicPr>
        <p:blipFill>
          <a:blip r:embed="rId3"/>
          <a:stretch/>
        </p:blipFill>
        <p:spPr>
          <a:xfrm>
            <a:off x="3566160" y="5486400"/>
            <a:ext cx="3831840" cy="64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414</TotalTime>
  <Words>1166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Symbol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 for Software Security</dc:title>
  <dc:subject/>
  <dc:creator>Nosenko, Alex@EMSA</dc:creator>
  <dc:description/>
  <cp:lastModifiedBy>Nathan Nath</cp:lastModifiedBy>
  <cp:revision>83</cp:revision>
  <dcterms:created xsi:type="dcterms:W3CDTF">2020-11-18T06:40:48Z</dcterms:created>
  <dcterms:modified xsi:type="dcterms:W3CDTF">2020-12-09T05:54:36Z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