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7" r:id="rId17"/>
    <p:sldId id="264" r:id="rId18"/>
    <p:sldId id="265" r:id="rId19"/>
    <p:sldId id="271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" initials="s" lastIdx="1" clrIdx="0">
    <p:extLst>
      <p:ext uri="{19B8F6BF-5375-455C-9EA6-DF929625EA0E}">
        <p15:presenceInfo xmlns:p15="http://schemas.microsoft.com/office/powerpoint/2012/main" userId="ste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280" cy="762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ctalide/fractalide" TargetMode="Externa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cket/drracket" TargetMode="Externa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cket-lang.or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xi-lambda.github.io/hackett/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06960" y="4050720"/>
            <a:ext cx="7766280" cy="24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9B38B-8FD9-4748-BF30-A7F98136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4" y="4404851"/>
            <a:ext cx="2388166" cy="2221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is another open-source programming language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 interesting approach to designing a programming language which utilizes graphs as the basic language concepts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https://github.com/fractalide/fractalide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Other Applications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The other features of racket we have discussed make it a feasible candidate for other applications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In fact, Racket’s IDE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) was written in Racket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https://github.com/racket/drracket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DrRacket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includes all typical features of an IDE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Debugging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Source highlighting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Library Support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8340-D0DF-4FBC-8BD2-1823618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6CAD-B008-483D-AA12-895DE4AADDA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BDD9-7D1E-4259-96E0-B2A8216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169A-7263-4AAA-BC66-240E5679493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5548465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Projects and Use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87303-3A93-4E1A-8215-1805345B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0" y="1555359"/>
            <a:ext cx="4954603" cy="421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CF48D-0C50-46C5-A636-8863F1A5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514" y="1513247"/>
            <a:ext cx="2637181" cy="43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703869" y="205560"/>
            <a:ext cx="6360618" cy="123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spc="-1" dirty="0">
                <a:solidFill>
                  <a:srgbClr val="4F81BD"/>
                </a:solidFill>
                <a:latin typeface="Trebuchet MS"/>
              </a:rPr>
              <a:t>Pros about the Pro’s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C779385A-84AB-45C9-B08B-80657589FAFD}"/>
              </a:ext>
            </a:extLst>
          </p:cNvPr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Open source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Concise and full-featured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Libraries and Documentation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Interactive IDE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Use of Macros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Semantically and Syntactically flexible (Create new languages)</a:t>
            </a:r>
          </a:p>
        </p:txBody>
      </p:sp>
    </p:spTree>
    <p:extLst>
      <p:ext uri="{BB962C8B-B14F-4D97-AF65-F5344CB8AC3E}">
        <p14:creationId xmlns:p14="http://schemas.microsoft.com/office/powerpoint/2010/main" val="21718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EA9DB-D7C0-4EB0-8DF1-ADAD201E47E2}"/>
              </a:ext>
            </a:extLst>
          </p:cNvPr>
          <p:cNvSpPr txBox="1"/>
          <p:nvPr/>
        </p:nvSpPr>
        <p:spPr>
          <a:xfrm>
            <a:off x="747131" y="1351462"/>
            <a:ext cx="76385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 err="1"/>
              <a:t>Felleisen</a:t>
            </a:r>
            <a:r>
              <a:rPr lang="en-US" dirty="0"/>
              <a:t>, Matthias, et al. "The racket manifesto." </a:t>
            </a:r>
            <a:r>
              <a:rPr lang="en-US" i="1" dirty="0"/>
              <a:t>1st Summit on Advances in Programming Languages (SNAPL 2015)</a:t>
            </a:r>
            <a:r>
              <a:rPr lang="en-US" dirty="0"/>
              <a:t>. Schloss </a:t>
            </a:r>
            <a:r>
              <a:rPr lang="en-US" dirty="0" err="1"/>
              <a:t>Dagstuhl</a:t>
            </a:r>
            <a:r>
              <a:rPr lang="en-US" dirty="0"/>
              <a:t>-Leibniz-</a:t>
            </a:r>
            <a:r>
              <a:rPr lang="en-US" dirty="0" err="1"/>
              <a:t>Zentrum</a:t>
            </a:r>
            <a:r>
              <a:rPr lang="en-US" dirty="0"/>
              <a:t> </a:t>
            </a:r>
            <a:r>
              <a:rPr lang="en-US" dirty="0" err="1"/>
              <a:t>fuer</a:t>
            </a:r>
            <a:r>
              <a:rPr lang="en-US" dirty="0"/>
              <a:t> </a:t>
            </a:r>
            <a:r>
              <a:rPr lang="en-US" dirty="0" err="1"/>
              <a:t>Informatik</a:t>
            </a:r>
            <a:r>
              <a:rPr lang="en-US" dirty="0"/>
              <a:t>, 2015.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dirty="0" err="1"/>
              <a:t>Felleisen</a:t>
            </a:r>
            <a:r>
              <a:rPr lang="en-US" dirty="0"/>
              <a:t>, Matthias, et al. "A programmable programming language." </a:t>
            </a:r>
            <a:r>
              <a:rPr lang="en-US" i="1" dirty="0"/>
              <a:t>Communications of the ACM</a:t>
            </a:r>
            <a:r>
              <a:rPr lang="en-US" dirty="0"/>
              <a:t> 61.3 (2018): 62-71.</a:t>
            </a:r>
          </a:p>
          <a:p>
            <a:endParaRPr lang="en-US" dirty="0"/>
          </a:p>
          <a:p>
            <a:r>
              <a:rPr lang="en-US" dirty="0"/>
              <a:t>[3] </a:t>
            </a:r>
            <a:r>
              <a:rPr lang="en-US" dirty="0" err="1"/>
              <a:t>Findler</a:t>
            </a:r>
            <a:r>
              <a:rPr lang="en-US" dirty="0"/>
              <a:t>, Robert Bruce, et al. "</a:t>
            </a:r>
            <a:r>
              <a:rPr lang="en-US" dirty="0" err="1"/>
              <a:t>DrScheme</a:t>
            </a:r>
            <a:r>
              <a:rPr lang="en-US" dirty="0"/>
              <a:t>: A programming environment for Scheme." </a:t>
            </a:r>
            <a:r>
              <a:rPr lang="en-US" i="1" dirty="0"/>
              <a:t>Journal of functional programming</a:t>
            </a:r>
            <a:r>
              <a:rPr lang="en-US" dirty="0"/>
              <a:t> 12.2 (2002): 159.</a:t>
            </a:r>
          </a:p>
          <a:p>
            <a:endParaRPr lang="en-US" dirty="0"/>
          </a:p>
          <a:p>
            <a:r>
              <a:rPr lang="en-US" dirty="0"/>
              <a:t>[4] </a:t>
            </a:r>
            <a:r>
              <a:rPr lang="de-DE" dirty="0"/>
              <a:t>PLT. “PLT Scheme.” </a:t>
            </a:r>
            <a:r>
              <a:rPr lang="de-DE" i="1" dirty="0"/>
              <a:t>PLT Scheme</a:t>
            </a:r>
            <a:r>
              <a:rPr lang="de-DE" dirty="0"/>
              <a:t>, PLT, 1 Apr. 2010, plt-scheme.org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Arial"/>
              </a:rPr>
              <a:t>Traces its roots back to the PLT Group, founded by </a:t>
            </a:r>
            <a:r>
              <a:rPr lang="en-US" dirty="0"/>
              <a:t>Matthias </a:t>
            </a:r>
            <a:r>
              <a:rPr lang="en-US" dirty="0" err="1"/>
              <a:t>Felleisen</a:t>
            </a:r>
            <a:r>
              <a:rPr lang="en-US" dirty="0"/>
              <a:t> [1]</a:t>
            </a: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Arial"/>
              </a:rPr>
              <a:t>PLT began producing educational material, and teaching high school students fundamentals of programming [1]</a:t>
            </a: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Originally offered material using the language “Scheme” [1]</a:t>
            </a: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latin typeface="Arial"/>
              </a:rPr>
              <a:t>PLT quickly identified several challenges [1]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It’s impossible to teach the syntax of scheme, and then focus on the theory of programming within a short amount of time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Professional-grade editors such as vi and emacs distract from the actual mission of teaching</a:t>
            </a:r>
          </a:p>
        </p:txBody>
      </p:sp>
    </p:spTree>
    <p:extLst>
      <p:ext uri="{BB962C8B-B14F-4D97-AF65-F5344CB8AC3E}">
        <p14:creationId xmlns:p14="http://schemas.microsoft.com/office/powerpoint/2010/main" val="302189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PLT began developing its own simplified dialect of Scheme: PLT Scheme</a:t>
            </a: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rial"/>
              </a:rPr>
              <a:t>Simultaneously began developing an education focused IDE: </a:t>
            </a:r>
            <a:r>
              <a:rPr lang="en-US" spc="-1" dirty="0" err="1">
                <a:latin typeface="Arial"/>
              </a:rPr>
              <a:t>DrScheme</a:t>
            </a:r>
            <a:endParaRPr lang="en-US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0" strike="noStrike" spc="-1" dirty="0">
                <a:latin typeface="Arial"/>
              </a:rPr>
              <a:t>The development on </a:t>
            </a:r>
            <a:r>
              <a:rPr lang="en-US" b="0" strike="noStrike" spc="-1" dirty="0" err="1">
                <a:latin typeface="Arial"/>
              </a:rPr>
              <a:t>DrScheme</a:t>
            </a:r>
            <a:r>
              <a:rPr lang="en-US" b="0" strike="noStrike" spc="-1" dirty="0">
                <a:latin typeface="Arial"/>
              </a:rPr>
              <a:t> (which was written in PLT Scheme) influenced the design of PLT Scheme. [2]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F700D-676C-47B3-8ECB-9F2E88D9BDE1}"/>
              </a:ext>
            </a:extLst>
          </p:cNvPr>
          <p:cNvGrpSpPr/>
          <p:nvPr/>
        </p:nvGrpSpPr>
        <p:grpSpPr>
          <a:xfrm>
            <a:off x="7829303" y="3237138"/>
            <a:ext cx="1493117" cy="1089986"/>
            <a:chOff x="7512179" y="4382471"/>
            <a:chExt cx="1493117" cy="1089986"/>
          </a:xfrm>
        </p:grpSpPr>
        <p:pic>
          <p:nvPicPr>
            <p:cNvPr id="1026" name="Picture 2" descr="[logo]">
              <a:extLst>
                <a:ext uri="{FF2B5EF4-FFF2-40B4-BE49-F238E27FC236}">
                  <a16:creationId xmlns:a16="http://schemas.microsoft.com/office/drawing/2014/main" id="{9A955AA3-1844-4CFA-9275-A7123EF7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5397" y="4382471"/>
              <a:ext cx="838200" cy="809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E28558-2C81-4A52-AFC3-D1FF4DF20095}"/>
                </a:ext>
              </a:extLst>
            </p:cNvPr>
            <p:cNvSpPr txBox="1"/>
            <p:nvPr/>
          </p:nvSpPr>
          <p:spPr>
            <a:xfrm>
              <a:off x="7512179" y="5226236"/>
              <a:ext cx="1493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PLT Scheme’s logo [4]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CC72C-8E3B-4F64-96C4-54643410E335}"/>
              </a:ext>
            </a:extLst>
          </p:cNvPr>
          <p:cNvGrpSpPr/>
          <p:nvPr/>
        </p:nvGrpSpPr>
        <p:grpSpPr>
          <a:xfrm>
            <a:off x="3923070" y="3237138"/>
            <a:ext cx="3700539" cy="3072755"/>
            <a:chOff x="3910225" y="3703574"/>
            <a:chExt cx="3700539" cy="30727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2BDD71-44AA-49D1-A8FD-530D563D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225" y="3703574"/>
              <a:ext cx="3700539" cy="27339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EDABE7-4EC7-4FEA-9A1E-9193EFC93B5A}"/>
                </a:ext>
              </a:extLst>
            </p:cNvPr>
            <p:cNvSpPr txBox="1"/>
            <p:nvPr/>
          </p:nvSpPr>
          <p:spPr>
            <a:xfrm>
              <a:off x="4924603" y="6530108"/>
              <a:ext cx="19428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Screenshot of </a:t>
              </a:r>
              <a:r>
                <a:rPr lang="en-US" sz="1000" dirty="0" err="1"/>
                <a:t>DrScheme</a:t>
              </a:r>
              <a:r>
                <a:rPr lang="en-US" sz="1000" dirty="0"/>
                <a:t> [3]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914400" y="182880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PLT Scheme evolved over the course of 15 years. Was no longer focused only on education</a:t>
            </a:r>
          </a:p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Designers recognized the need to be able to represent meta-languages as first class citizens in PLT Scheme </a:t>
            </a:r>
          </a:p>
          <a:p>
            <a:pPr marL="742950" lvl="1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“</a:t>
            </a:r>
            <a:r>
              <a:rPr lang="en-US" dirty="0"/>
              <a:t>"As Hudak puts it, “domain-specific languages are the ultimate abstractions.”“” [1]</a:t>
            </a:r>
          </a:p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“By 2010, our dialect of Scheme had evolved so much that we renamed it to Racket  to let the world know that we had something different.” [1]</a:t>
            </a:r>
          </a:p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/>
              <a:t>PLT Scheme was Rebranded to Racket, </a:t>
            </a:r>
            <a:r>
              <a:rPr lang="en-US" spc="-1" dirty="0" err="1"/>
              <a:t>DrScheme</a:t>
            </a:r>
            <a:r>
              <a:rPr lang="en-US" spc="-1" dirty="0"/>
              <a:t> was rebranded to </a:t>
            </a:r>
            <a:r>
              <a:rPr lang="en-US" spc="-1" dirty="0" err="1"/>
              <a:t>DrRacket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25781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0040" y="2543040"/>
            <a:ext cx="8926560" cy="345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source: 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https://racket-lang.org/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where you can install a package and use the libraries provided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GUI Framework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Foreign Interface such 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Ctype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70040" y="2476800"/>
            <a:ext cx="8926560" cy="40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includes rich set of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Powerful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62360" y="159840"/>
            <a:ext cx="7766280" cy="23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70040" y="2890080"/>
            <a:ext cx="8926560" cy="310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Inspired by other Integrated Development Environments (IDE)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VIM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EMACS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Applications of Racket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previously mentioned, Racket is based on Scheme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Powerful functional programming features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As seen in project one, functional programming provides an effective environment for language development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Not surprisingly, one of the main use cases of Racket is language developement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011680" y="274680"/>
            <a:ext cx="7766280" cy="164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560" y="205776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language similar to haskell written in Racket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Hackett is a statically typed, pure, lazy, functional programming language in the Racket language ecosystem [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https://lexi-lambda.github.io/hackett/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]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Project repo (which includes a demo) https://github.com/lexi-lambda/hackett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852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steven</cp:lastModifiedBy>
  <cp:revision>56</cp:revision>
  <dcterms:created xsi:type="dcterms:W3CDTF">2020-11-18T06:40:48Z</dcterms:created>
  <dcterms:modified xsi:type="dcterms:W3CDTF">2020-12-06T21:23:53Z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