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55-J.+Understand+how+escape+characters+are+interpreted+when+strings+are+loaded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11-J.+Perform+any+string+modifications+before+validation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STR04-J.+Use+compatible+character+encodings+when+communicating+string+data+between+JVM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14-J.+Do+not+trust+the+contents+of+hidden+form+field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java/IDS54-J.+Prevent+LDAP+injection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Project 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CSC 201 Section 3, Team 4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Alex Nosenko - ??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Jeffrey Byrnes -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Nitin Nath -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IDS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Steven Mackey -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SEC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6047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IDS55-J</a:t>
            </a:r>
            <a:br>
              <a:rPr dirty="0"/>
            </a:b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https://wiki.sei.cmu.edu/confluence/display/java/IDS55-J.+Understand+how+escape+characters+are+interpreted+when+strings+are+loaded</a:t>
            </a: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Understand how escape characters are interpreted when strings are loaded.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Incorrect use of escape characters in string inputs can result in misinterpretation and potential corruption of data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When there is a '\' followed by t or r or n or b then you need to escape the sequence with an additional \ (backslash) otherwise the java compiler will see it as</a:t>
            </a:r>
            <a:br>
              <a:rPr dirty="0"/>
            </a:b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a special character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i.e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newline or tab or backspace etc.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66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838080" y="1806120"/>
          <a:ext cx="5181480" cy="358956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Splitter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// Interpreted as backspace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// Fails to split on word boundaries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private final String WORDS = "\b";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public String[] splitWords(String input)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Pattern pattern = Pattern.compile(WORDS);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String[] input_array = pattern.split(input);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return input_array;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Table 3"/>
          <p:cNvGraphicFramePr/>
          <p:nvPr>
            <p:extLst>
              <p:ext uri="{D42A27DB-BD31-4B8C-83A1-F6EECF244321}">
                <p14:modId xmlns:p14="http://schemas.microsoft.com/office/powerpoint/2010/main" val="3123806831"/>
              </p:ext>
            </p:extLst>
          </p:nvPr>
        </p:nvGraphicFramePr>
        <p:xfrm>
          <a:off x="6095520" y="1806120"/>
          <a:ext cx="5181480" cy="292068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Splitter {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// Interpreted as two chars, '\' and 'b'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// Correctly splits on word boundaries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private final String WORDS = "\\b";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public String[] split(String input){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Pattern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Pattern.compile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(WORDS);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String[]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input_array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pattern.split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(input);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return 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input_array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lang="en-US" sz="700" b="0" strike="noStrike" spc="-1" dirty="0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NUM08-J</a:t>
            </a:r>
            <a:br/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https://wiki.sei.cmu.edu/confluence/display/java/NUM08-J.+Check+floating-point+inputs+for+exceptional+values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: Check floating-point inputs for exceptional (infinity, -infinity, NaN) values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: Failure to detect and handle exceptional values can cause unexpected and inconsistent program execution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: After accepting double or float values from user input, write handlers for the cases of exceptional values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786960" y="2011680"/>
            <a:ext cx="4333680" cy="329544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6286680" y="1779480"/>
            <a:ext cx="4228920" cy="44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NUM09-J</a:t>
            </a:r>
            <a:br>
              <a:rPr dirty="0"/>
            </a:b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https://wiki.sei.cmu.edu/confluence/display/java/NUM09-J.+Do+not+use+floating-point+variables+as+loop+counters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Don’t use floating point variables as loop counters (loop counter – formally defined in rule, intuitively, it is a variable controlling the execution of a loop)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Due to lack of precision, floats are sometimes given a binary value that closely approximates the intended value. A result of this is that exact comparisons may not always be accurate, and, if used as a loop counter, could result in unintended behavior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Express the loop controlling logic in integers, or some other non-approximated data type (e.g. char) as appropriate for problems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822960" y="1920240"/>
            <a:ext cx="3933360" cy="9046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7130880" y="1838520"/>
            <a:ext cx="3933360" cy="90468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tretch/>
        </p:blipFill>
        <p:spPr>
          <a:xfrm>
            <a:off x="636480" y="4480560"/>
            <a:ext cx="5124240" cy="7138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4"/>
          <a:stretch/>
        </p:blipFill>
        <p:spPr>
          <a:xfrm>
            <a:off x="7132320" y="4480560"/>
            <a:ext cx="4028760" cy="89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3280" y="1780200"/>
            <a:ext cx="116164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NUM53-J</a:t>
            </a:r>
            <a:br>
              <a:rPr dirty="0"/>
            </a:b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</a:rPr>
              <a:t>https://wiki.sei.cmu.edu/confluence/display/java/NUM53-J.+Use+the+strictfp+modifier+for+floating-point+calculation+consistency+across+platforms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Use the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strictfp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modifier for floating-point calculation consistency across platforms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Java allows platforms with extended floating point support to make use of such, so some platforms have access to a superset of floating point representations compared to what is available via Java’s primitive types. Thus, the same code will behave differently on different platforms (due to floating point architecture)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Prefix a class, method or interface with the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strictfp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modifier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640080" y="1591200"/>
            <a:ext cx="7515000" cy="115200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3"/>
          <a:stretch/>
        </p:blipFill>
        <p:spPr>
          <a:xfrm>
            <a:off x="640080" y="3181927"/>
            <a:ext cx="7486200" cy="10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NUM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838080" y="1554480"/>
            <a:ext cx="5076360" cy="285732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3"/>
          <a:stretch/>
        </p:blipFill>
        <p:spPr>
          <a:xfrm>
            <a:off x="6189840" y="1554480"/>
            <a:ext cx="5057280" cy="28191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Arial"/>
                <a:ea typeface="DejaVu Sans"/>
              </a:rPr>
              <a:t>SEC06-J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“Do not rely on the default automatic signature verification provided by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URLClassLoader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java.util.jar”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URLClassLoader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and java.util.jar load classes from external sources. Integrity checks are performed on the JAR, but authenticity is not verified (IE, the PKI chain is not followed).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A malicious third party (Man in the middle) could inject code that passes integrity checks, but is not the code you thought you were running.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One of the following: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- Check the JARs manually at runtime with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jarsigner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-verify signed-updates-jar-file.jar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-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Programatically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follow the PKI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certficate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chain until you hit a trusted cert (Or reject the code if no cert found).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560" y="257117"/>
            <a:ext cx="10514880" cy="604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280" y="861134"/>
            <a:ext cx="11616480" cy="48974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IDS11-J</a:t>
            </a:r>
            <a:br>
              <a:rPr dirty="0"/>
            </a:b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https://wiki.sei.cmu.edu/confluence/display/java/IDS11-J.+Perform+any+string+modifications+before+validation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Perform string modifications before validation.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Do not correct a string after validation as it will cause the first check to not detect an HTML tag. In this case such as &lt;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scr!ipt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&gt; therefore the tag &lt;script&gt; went undetected the first time.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After the first validation if the script tag is modified to be correct then now the tag &lt;script&gt; is valid in HTML which essentially went undetected during validation.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Arial"/>
                <a:ea typeface="DejaVu Sans"/>
              </a:rPr>
              <a:t>SEC06-J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163" name="Picture 2" descr="A picture containing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671560" y="1854360"/>
            <a:ext cx="6848280" cy="45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  <a:ea typeface="DejaVu Sans"/>
              </a:rPr>
              <a:t>SEC07-J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“Call the superclass's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getPermissions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method when writing a custom class loader”</a:t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BACKGROUND: 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Java allows classes to be loaded into the JVM at runtime. Java provides default class loaders which developers may need to extend for their use case. The “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getpermissions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” method in a class loader returns the permissions context that the loaded class then runs in.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If a developer extends a default class loader, and overrides the “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getpermissions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()” method, the developer may fail to call the superclass’s “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getpermissions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()”, effectively sidestepping system level policy.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The permissions returned by the custom class loader may be more permissive than the system level policy, thereby giving the loaded class greater permissions than intended.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Call the superclass’s “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getpermissions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()” and then append to that list any required permissions.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  <a:ea typeface="DejaVu Sans"/>
              </a:rPr>
              <a:t>SEC07-J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768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protected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CodeSource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cs)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Note how we are building an entirely new PermissionCollection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Effectively sidestepping the system's policy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= 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Permissions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Allow exit from the VM anytime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add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RuntimePermission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"exitVM"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));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pc;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67404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protected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CodeSource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cs)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We get the super class's permissions.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We are building off of the system's policy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PermissionCollection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=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super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getPermissions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(cs);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Allow exit from the VM anytime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pc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add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RuntimePermission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"exitVM"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));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return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pc;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  <a:ea typeface="DejaVu Sans"/>
              </a:rPr>
              <a:t>SEC56-J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“Do not serialize direct handles to system resources”</a:t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BACKGROUND: 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Java allows objects to be serialized into a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bytestream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which can be loaded dynamically.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Serialized system resources may be maliciously modified out of band (IE man in the middle, or modified on disk). Unless the </a:t>
            </a:r>
            <a:r>
              <a:rPr lang="en-US" sz="1800" b="0" strike="noStrike" spc="-1" dirty="0" err="1">
                <a:solidFill>
                  <a:srgbClr val="222222"/>
                </a:solidFill>
                <a:latin typeface="Arial"/>
                <a:ea typeface="DejaVu Sans"/>
              </a:rPr>
              <a:t>bytestream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 is sealed and signed.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Example: A serialized file would be recreated with the serialized path. That path may be modified to point to a malicious file.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One of the following: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- Do not implement serializable (Basically don’t allow your object to be serialized at all).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- Mark resource handles as transient (transient classes will be serialized using default values).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  <a:ea typeface="DejaVu Sans"/>
              </a:rPr>
              <a:t>SEC56-J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57680" y="2200320"/>
            <a:ext cx="57243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{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    // This can be modified when serialized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f  = 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lang="en-US" sz="1050" b="0" strike="noStrike" spc="-1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lang="en-US" sz="1050" b="0" strike="noStrike" spc="-1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);   }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674040" y="2200320"/>
            <a:ext cx="5312160" cy="1612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{  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When serialized, File f will equal "new File();"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transient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;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    f  = 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lang="en-US" sz="1050" b="0" strike="noStrike" spc="-1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lang="en-US" sz="1050" b="0" strike="noStrike" spc="-1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);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}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6674040" y="4580280"/>
            <a:ext cx="5312160" cy="1673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final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class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Ser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implements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Serializable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{  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When serialized, File f will equal "new File();"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transient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File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f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;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Ser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throws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FileNotFoundException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    f  = 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File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"c:</a:t>
            </a:r>
            <a:r>
              <a:rPr lang="en-US" sz="1050" b="0" strike="noStrike" spc="-1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filepath</a:t>
            </a:r>
            <a:r>
              <a:rPr lang="en-US" sz="1050" b="0" strike="noStrike" spc="-1">
                <a:solidFill>
                  <a:srgbClr val="D7BA7D"/>
                </a:solidFill>
                <a:latin typeface="Consolas"/>
                <a:ea typeface="DejaVu Sans"/>
              </a:rPr>
              <a:t>\\</a:t>
            </a:r>
            <a:r>
              <a:rPr lang="en-US" sz="1050" b="0" strike="noStrike" spc="-1">
                <a:solidFill>
                  <a:srgbClr val="CE9178"/>
                </a:solidFill>
                <a:latin typeface="Consolas"/>
                <a:ea typeface="DejaVu Sans"/>
              </a:rPr>
              <a:t>filename"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); 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} 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8828280" y="407340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  <a:ea typeface="DejaVu Sans"/>
              </a:rPr>
              <a:t>SEC57-J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5040" y="1610640"/>
            <a:ext cx="112816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“Do not let untrusted code misuse privileges of callback methods”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: Always running callbacks with a fixed set of permissions would allow malicious callbacks to be run with those permissions.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: Hypothetically, if we assigned elevated privileges to a callback invoker, then malicious callbacks will run with those elevated permissions. </a:t>
            </a:r>
            <a:br/>
            <a:br/>
            <a:r>
              <a:rPr lang="en-US" sz="1800" b="1" strike="noStrike" spc="-1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>
                <a:solidFill>
                  <a:srgbClr val="222222"/>
                </a:solidFill>
                <a:latin typeface="Arial"/>
                <a:ea typeface="DejaVu Sans"/>
              </a:rPr>
              <a:t>: Do not invoke callbacks with elevated permissions. Require the callbacks themselves to acquire the necessary permissions.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222222"/>
                </a:solidFill>
                <a:latin typeface="Arial"/>
                <a:ea typeface="DejaVu Sans"/>
              </a:rPr>
              <a:t>SEC57-J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5768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perform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Note how we are invoking the callback in a privileged context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AccessController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doPrivileged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</a:t>
            </a:r>
            <a:r>
              <a:rPr lang="en-US" sz="1050" b="0" strike="noStrike" spc="-1">
                <a:solidFill>
                  <a:srgbClr val="C586C0"/>
                </a:solidFill>
                <a:latin typeface="Consolas"/>
                <a:ea typeface="DejaVu Sans"/>
              </a:rPr>
              <a:t>new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PrivilegedAction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&lt;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&gt;()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    </a:t>
            </a: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run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       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potentially_malicious_callback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callMethod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    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  });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5764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Good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74040" y="2200320"/>
            <a:ext cx="5312160" cy="405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569CD6"/>
                </a:solidFill>
                <a:latin typeface="Consolas"/>
                <a:ea typeface="DejaVu Sans"/>
              </a:rPr>
              <a:t>public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4EC9B0"/>
                </a:solidFill>
                <a:latin typeface="Consolas"/>
                <a:ea typeface="DejaVu Sans"/>
              </a:rPr>
              <a:t>void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perform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 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Not invoked with any privileged context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Principle of least privilege being applied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6A9955"/>
                </a:solidFill>
                <a:latin typeface="Consolas"/>
                <a:ea typeface="DejaVu Sans"/>
              </a:rPr>
              <a:t>// If callback needs privileges it will acquire them itself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  </a:t>
            </a:r>
            <a:r>
              <a:rPr lang="en-US" sz="1050" b="0" strike="noStrike" spc="-1">
                <a:solidFill>
                  <a:srgbClr val="9CDCFE"/>
                </a:solidFill>
                <a:latin typeface="Consolas"/>
                <a:ea typeface="DejaVu Sans"/>
              </a:rPr>
              <a:t>potentially_malicious_callback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.</a:t>
            </a:r>
            <a:r>
              <a:rPr lang="en-US" sz="1050" b="0" strike="noStrike" spc="-1">
                <a:solidFill>
                  <a:srgbClr val="DCDCAA"/>
                </a:solidFill>
                <a:latin typeface="Consolas"/>
                <a:ea typeface="DejaVu Sans"/>
              </a:rPr>
              <a:t>callMethod</a:t>
            </a: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();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D4D4D4"/>
                </a:solidFill>
                <a:latin typeface="Consolas"/>
                <a:ea typeface="DejaVu San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58680" y="1828440"/>
            <a:ext cx="223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120" name="Table 2"/>
          <p:cNvGraphicFramePr/>
          <p:nvPr>
            <p:extLst>
              <p:ext uri="{D42A27DB-BD31-4B8C-83A1-F6EECF244321}">
                <p14:modId xmlns:p14="http://schemas.microsoft.com/office/powerpoint/2010/main" val="362619515"/>
              </p:ext>
            </p:extLst>
          </p:nvPr>
        </p:nvGraphicFramePr>
        <p:xfrm>
          <a:off x="6013440" y="1825560"/>
          <a:ext cx="5181480" cy="441198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java.text.Normalizer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java.text.Normalizer.Form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java.util.regex.Matcher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java.util.regex.Pattern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TagFilter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{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public static String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filterString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(String str) {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 s =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Normalizer.normalize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(str,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Form.NFKC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Replaces all noncharacter code points with Unicode U+FFFD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onsolas"/>
                          <a:ea typeface="DejaVu Sans"/>
                        </a:rPr>
                        <a:t>s =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onsolas"/>
                          <a:ea typeface="DejaVu Sans"/>
                        </a:rPr>
                        <a:t>s.replaceAll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onsolas"/>
                          <a:ea typeface="DejaVu Sans"/>
                        </a:rPr>
                        <a:t>("[\\p{Cn}]", "\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onsolas"/>
                          <a:ea typeface="DejaVu Sans"/>
                        </a:rPr>
                        <a:t>uFFFD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onsolas"/>
                          <a:ea typeface="DejaVu Sans"/>
                        </a:rPr>
                        <a:t>");</a:t>
                      </a:r>
                      <a:endParaRPr lang="en-US" sz="1050" b="0" strike="noStrike" spc="-1" dirty="0">
                        <a:highlight>
                          <a:srgbClr val="00FF00"/>
                        </a:highlight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Validate input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Pattern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Pattern.compile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("&lt;script&gt;");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Matcher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pattern.matcher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(s);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if (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matcher.find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()) {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throw new 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IllegalArgumentException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("Invalid input");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}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return s;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public static void main(String[]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args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 {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"\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uFDEF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 is a non-character code point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maliciousInput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 "&lt;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scr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 + "\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uFDEF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 + "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ipt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&gt;";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 s = 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filterString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maliciousInput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s = &lt;</a:t>
                      </a:r>
                      <a:r>
                        <a:rPr lang="en-US" sz="105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scr?ipt</a:t>
                      </a: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&gt;</a:t>
                      </a:r>
                      <a:endParaRPr lang="en-US" sz="105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050" b="0" strike="noStrike" spc="-1" dirty="0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3"/>
          <p:cNvGraphicFramePr/>
          <p:nvPr>
            <p:extLst>
              <p:ext uri="{D42A27DB-BD31-4B8C-83A1-F6EECF244321}">
                <p14:modId xmlns:p14="http://schemas.microsoft.com/office/powerpoint/2010/main" val="206216707"/>
              </p:ext>
            </p:extLst>
          </p:nvPr>
        </p:nvGraphicFramePr>
        <p:xfrm>
          <a:off x="539640" y="1825560"/>
          <a:ext cx="5181480" cy="4312920"/>
        </p:xfrm>
        <a:graphic>
          <a:graphicData uri="http://schemas.openxmlformats.org/drawingml/2006/table">
            <a:tbl>
              <a:tblPr/>
              <a:tblGrid>
                <a:gridCol w="51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java.text.Normalizer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java.text.Normalizer.Form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java.util.regex.Matcher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import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java.util.regex.Pattern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public class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TagFilter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public static String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filterString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(String str)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 s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Normalizer.normalize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(str,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Form.NFKC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Validate input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Pattern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Pattern.compile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("&lt;script&gt;");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Matcher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pattern.matcher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(s);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if (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matcher.find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())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throw new 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IllegalArgumentException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("Invalid input");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onsolas"/>
                          <a:ea typeface="DejaVu Sans"/>
                        </a:rPr>
                        <a:t>    // Deletes noncharacter code points</a:t>
                      </a:r>
                      <a:endParaRPr lang="en-US" sz="1000" b="0" strike="noStrike" spc="-1" dirty="0">
                        <a:highlight>
                          <a:srgbClr val="FF0000"/>
                        </a:highlight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onsolas"/>
                          <a:ea typeface="DejaVu Sans"/>
                        </a:rPr>
                        <a:t>    s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onsolas"/>
                          <a:ea typeface="DejaVu Sans"/>
                        </a:rPr>
                        <a:t>s.replaceAll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onsolas"/>
                          <a:ea typeface="DejaVu Sans"/>
                        </a:rPr>
                        <a:t>("[\\p{Cn}]", "");</a:t>
                      </a:r>
                      <a:endParaRPr lang="en-US" sz="1000" b="0" strike="noStrike" spc="-1" dirty="0">
                        <a:highlight>
                          <a:srgbClr val="FF0000"/>
                        </a:highlight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return s;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public static void main(String[]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args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 {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"\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uFDEF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 is a noncharacter code point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maliciousInput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 "&lt;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scr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 + "\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uFDEF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 + "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ipt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&gt;";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String sb =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filterString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maliciousInput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);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// sb = "&lt;script&gt;"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lang="en-US" sz="700" b="0" strike="noStrike" spc="-1" dirty="0">
                        <a:latin typeface="Arial"/>
                      </a:endParaRPr>
                    </a:p>
                  </a:txBody>
                  <a:tcPr marL="52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58181" y="196365"/>
            <a:ext cx="10514880" cy="611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7640" y="994299"/>
            <a:ext cx="11352960" cy="5513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DS13-J (Deprecated moved to STR04-J)</a:t>
            </a:r>
            <a:br>
              <a:rPr dirty="0"/>
            </a:b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https://wiki.sei.cmu.edu/confluence/display/java/STR04-J.+Use+compatible+character+encodings+when+communicating+string+data+between+JVMs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 Use compatible character encodings when communicating string data between JVMs. (Java Virtual Machines)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Incompatible encoding of strings can result in corrupted data when communicating between JVMs. This is data integrity violation.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Be sure to encode the data the same way and not make any assumptions (be explicit) in how the data is encoded when sending data between JVMs.</a:t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8172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125" name="Table 2"/>
          <p:cNvGraphicFramePr/>
          <p:nvPr>
            <p:extLst>
              <p:ext uri="{D42A27DB-BD31-4B8C-83A1-F6EECF244321}">
                <p14:modId xmlns:p14="http://schemas.microsoft.com/office/powerpoint/2010/main" val="3877505634"/>
              </p:ext>
            </p:extLst>
          </p:nvPr>
        </p:nvGraphicFramePr>
        <p:xfrm>
          <a:off x="838080" y="2167200"/>
          <a:ext cx="10515600" cy="39319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FileInputStream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 null;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try {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= new 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FileInputStream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("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SomeFile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");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DataInputStream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dis = new 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DataInputStream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);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byte[] data = new byte[1024];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dis.readFully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(data);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 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onsolas"/>
                          <a:ea typeface="DejaVu Sans"/>
                        </a:rPr>
                        <a:t>//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alibri"/>
                          <a:ea typeface="DejaVu Sans"/>
                        </a:rPr>
                        <a:t>String result = new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alibri"/>
                          <a:ea typeface="DejaVu Sans"/>
                        </a:rPr>
                        <a:t> 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Calibri"/>
                          <a:ea typeface="DejaVu Sans"/>
                        </a:rPr>
                        <a:t>String(data); 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//assumes default character set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onsolas"/>
                          <a:ea typeface="DejaVu Sans"/>
                        </a:rPr>
                        <a:t>String result = new String(data, "UTF-16LE");</a:t>
                      </a:r>
                      <a:endParaRPr lang="en-US" sz="1300" b="0" strike="noStrike" spc="-1" dirty="0">
                        <a:highlight>
                          <a:srgbClr val="00FF00"/>
                        </a:highlight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catch (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IOException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x) {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// Handle error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 finally {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if (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!= null) {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try {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fis.close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();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} catch (</a:t>
                      </a:r>
                      <a:r>
                        <a:rPr lang="en-US" sz="1300" b="0" strike="noStrike" spc="-1" dirty="0" err="1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IOException</a:t>
                      </a: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 x) {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  // Forward to handler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  }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  }</a:t>
                      </a:r>
                      <a:endParaRPr lang="en-US" sz="13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b="0" strike="noStrike" spc="-1" dirty="0">
                          <a:solidFill>
                            <a:srgbClr val="000000"/>
                          </a:solidFill>
                          <a:latin typeface="Consolas"/>
                          <a:ea typeface="DejaVu Sans"/>
                        </a:rPr>
                        <a:t>}</a:t>
                      </a:r>
                      <a:endParaRPr lang="en-US" sz="1300" b="0" strike="noStrike" spc="-1" dirty="0">
                        <a:latin typeface="Arial"/>
                      </a:endParaRPr>
                    </a:p>
                  </a:txBody>
                  <a:tcPr marL="105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726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84786" y="994299"/>
            <a:ext cx="11531880" cy="5498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IDS14-J</a:t>
            </a:r>
            <a:br>
              <a:rPr dirty="0"/>
            </a:b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https://wiki.sei.cmu.edu/confluence/display/java/IDS14-J.+Do+not+trust+the+contents+of+hidden+form+fields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Both the hidden and visible forms need to be sanitized or checked.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In this case if the hidden form field is not checked for strings that are sensitive to HTML then</a:t>
            </a:r>
            <a:br>
              <a:rPr dirty="0"/>
            </a:b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user can be directed to an unexpected website or witness an unexpected result.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222222"/>
                </a:solidFill>
                <a:latin typeface="Arial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222222"/>
                </a:solidFill>
                <a:latin typeface="Arial"/>
                <a:ea typeface="DejaVu Sans"/>
              </a:rPr>
              <a:t>: Check the Hidden form field as well as the Visible Form field for sensitive or manipulative strings that can cause issues in HTML.</a:t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664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914760"/>
            <a:ext cx="5000760" cy="617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class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SampleServlet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extends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HttpServlet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doGet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HttpServletRequest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request,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HttpServletResponse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response)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IOException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ServletException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response.setContentType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"text/html"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PrintWriter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out =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response.getWriter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"&lt;html&gt;"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String visible =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request.getParameter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"visible"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String hidden =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request.getParameter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"hidden"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if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(visible !=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null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|| hidden !=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null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"Visible Parameter:"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 sanitize(visible));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</a:t>
            </a:r>
            <a:r>
              <a:rPr lang="en-US" sz="9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br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&gt;Hidden Parameter:"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 sanitize(hidden));          </a:t>
            </a:r>
            <a:r>
              <a:rPr lang="en-US" sz="9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Hidden variable sanitized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else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"&lt;p&gt;"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"&lt;form action=\""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9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SampleServlet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\" 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"method=POST&gt;"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"Parameter:"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"&lt;input type=text size=20 name=visible&gt;"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</a:t>
            </a:r>
            <a:r>
              <a:rPr lang="en-US" sz="9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br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"&lt;input type=hidden name=hidden value=\'a benign value\'&gt;"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"&lt;input type=submit&gt;"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out.println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"&lt;/form&gt;"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doPost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HttpServletRequest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request,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HttpServletResponse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response)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IOException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ServletException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doGet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(request, response);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Filter the specified message string for characters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that are sensitive in HTML.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static</a:t>
            </a: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String sanitize(String message) {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9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...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240753"/>
            <a:ext cx="10514880" cy="647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047565"/>
            <a:ext cx="10514880" cy="5442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IDS54-J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https://wiki.sei.cmu.edu/confluence/display/java/IDS54-J.+Prevent+LDAP+injection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>
              <a:rPr dirty="0"/>
            </a:br>
            <a:endParaRPr lang="en-US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BACKGROUND: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Lightweight Directory Access Protocol (LDAP) allows an application to remotely perform operations. Operations such as searching and modifying records.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1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Prevent LDAP injection.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It is important to not allow LDAP injection since doing so will grant user access privileges that the user should not have access to.</a:t>
            </a:r>
            <a:br>
              <a:rPr dirty="0"/>
            </a:b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Perform validation on the username and password entered by user against the whitelist. (A list of valid characters)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706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IDS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183680"/>
            <a:ext cx="5729056" cy="563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String </a:t>
            </a:r>
            <a:r>
              <a:rPr lang="en-US" sz="1000" b="0" strike="noStrike" spc="-1" dirty="0" err="1">
                <a:solidFill>
                  <a:srgbClr val="008200"/>
                </a:solidFill>
                <a:latin typeface="Consolas"/>
                <a:ea typeface="DejaVu Sans"/>
              </a:rPr>
              <a:t>userSN</a:t>
            </a: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 = "S*"; // Invalid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String </a:t>
            </a:r>
            <a:r>
              <a:rPr lang="en-US" sz="1000" b="0" strike="noStrike" spc="-1" dirty="0" err="1">
                <a:solidFill>
                  <a:srgbClr val="008200"/>
                </a:solidFill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 = "*"; // Invalid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public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class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LDAPInjection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      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private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void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searchRecord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(String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userSN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 String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throws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NamingException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{       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Hashtable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&lt;String, String&gt;  env =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Hashtable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&lt;String, String&gt;();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env.put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Context.INITIAL_CONTEXT_FACTORY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 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10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com.sun.jndi.ldap.LdapCtxFactory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try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DirContext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dctx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InitialDirContext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(env);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     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SearchControls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sc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new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SearchControls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String[]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attributeFilter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 {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10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cn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, 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"mail"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sc.setReturningAttributes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attributeFilter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sc.setSearchScope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SearchControls.SUBTREE_SCOPE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String base = 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"dc=</a:t>
            </a:r>
            <a:r>
              <a:rPr lang="en-US" sz="10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example,dc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=com"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The following resolves to (&amp;(</a:t>
            </a:r>
            <a:r>
              <a:rPr lang="en-US" sz="1000" b="0" strike="noStrike" spc="-1" dirty="0" err="1">
                <a:solidFill>
                  <a:srgbClr val="008200"/>
                </a:solidFill>
                <a:latin typeface="Consolas"/>
                <a:ea typeface="DejaVu Sans"/>
              </a:rPr>
              <a:t>sn</a:t>
            </a: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=S*)(</a:t>
            </a:r>
            <a:r>
              <a:rPr lang="en-US" sz="1000" b="0" strike="noStrike" spc="-1" dirty="0" err="1">
                <a:solidFill>
                  <a:srgbClr val="008200"/>
                </a:solidFill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=*))    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String filter = 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"(&amp;(</a:t>
            </a:r>
            <a:r>
              <a:rPr lang="en-US" sz="10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sn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="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+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userSN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+ 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")(</a:t>
            </a:r>
            <a:r>
              <a:rPr lang="en-US" sz="10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="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+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+ 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"))"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NamingEnumeration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&lt;?&gt; results =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dctx.search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(base, filter,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sc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while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results.hasMore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()) {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SearchResult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 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SearchResult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results.next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Attributes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attrs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 (Attributes)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sr.getAttributes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Attribute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 (Attribute)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attrs.get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1000" b="0" strike="noStrike" spc="-1" dirty="0" err="1">
                <a:solidFill>
                  <a:srgbClr val="003366"/>
                </a:solidFill>
                <a:latin typeface="Consolas"/>
                <a:ea typeface="DejaVu Sans"/>
              </a:rPr>
              <a:t>cn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System.out.println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= (Attribute)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attrs.get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>
                <a:solidFill>
                  <a:srgbClr val="003366"/>
                </a:solidFill>
                <a:latin typeface="Consolas"/>
                <a:ea typeface="DejaVu Sans"/>
              </a:rPr>
              <a:t>"mail"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System.out.println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attr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   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dctx.close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r>
              <a:rPr lang="en-US" sz="1000" b="1" strike="noStrike" spc="-1" dirty="0">
                <a:solidFill>
                  <a:srgbClr val="336699"/>
                </a:solidFill>
                <a:latin typeface="Consolas"/>
                <a:ea typeface="DejaVu Sans"/>
              </a:rPr>
              <a:t>catch</a:t>
            </a: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NamingException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e) {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  </a:t>
            </a:r>
            <a:r>
              <a:rPr lang="en-US" sz="1000" b="0" strike="noStrike" spc="-1" dirty="0">
                <a:solidFill>
                  <a:srgbClr val="008200"/>
                </a:solidFill>
                <a:latin typeface="Consolas"/>
                <a:ea typeface="DejaVu Sans"/>
              </a:rPr>
              <a:t>// Forward to handler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latin typeface="Consolas"/>
                <a:ea typeface="DejaVu Sans"/>
              </a:rPr>
              <a:t>  </a:t>
            </a: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567136" y="1296140"/>
            <a:ext cx="5729056" cy="159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sc.setSearchScope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SearchControls.SUBTREE_SCOPE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);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String base = 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"dc=</a:t>
            </a:r>
            <a:r>
              <a:rPr lang="en-US" sz="1000" b="0" strike="noStrike" spc="-1" dirty="0" err="1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example,dc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=com"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;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           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336699"/>
                </a:solidFill>
                <a:highlight>
                  <a:srgbClr val="00FF00"/>
                </a:highlight>
                <a:latin typeface="Consolas"/>
                <a:ea typeface="DejaVu Sans"/>
              </a:rPr>
              <a:t>if</a:t>
            </a: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(!</a:t>
            </a: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userSN.matches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(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"[\\w\\s]*"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) || !</a:t>
            </a: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userPassword.matches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(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"[\\w]*"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)) {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 </a:t>
            </a:r>
            <a:r>
              <a:rPr lang="en-US" sz="1000" b="1" strike="noStrike" spc="-1" dirty="0">
                <a:solidFill>
                  <a:srgbClr val="336699"/>
                </a:solidFill>
                <a:highlight>
                  <a:srgbClr val="00FF00"/>
                </a:highlight>
                <a:latin typeface="Consolas"/>
                <a:ea typeface="DejaVu Sans"/>
              </a:rPr>
              <a:t>throw</a:t>
            </a: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</a:t>
            </a:r>
            <a:r>
              <a:rPr lang="en-US" sz="1000" b="1" strike="noStrike" spc="-1" dirty="0">
                <a:solidFill>
                  <a:srgbClr val="336699"/>
                </a:solidFill>
                <a:highlight>
                  <a:srgbClr val="00FF00"/>
                </a:highlight>
                <a:latin typeface="Consolas"/>
                <a:ea typeface="DejaVu Sans"/>
              </a:rPr>
              <a:t>new</a:t>
            </a: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IllegalArgumentException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(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"Invalid input"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);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}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                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String filter = 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"(&amp;(</a:t>
            </a:r>
            <a:r>
              <a:rPr lang="en-US" sz="1000" b="0" strike="noStrike" spc="-1" dirty="0" err="1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sn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 = "</a:t>
            </a: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+ </a:t>
            </a: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userSN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 + 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")(</a:t>
            </a:r>
            <a:r>
              <a:rPr lang="en-US" sz="1000" b="0" strike="noStrike" spc="-1" dirty="0" err="1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="</a:t>
            </a:r>
            <a:r>
              <a:rPr lang="en-US" sz="1000" b="0" strike="noStrike" spc="-1" dirty="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DejaVu Sans"/>
              </a:rPr>
              <a:t> 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+ </a:t>
            </a:r>
            <a:r>
              <a:rPr lang="en-US" sz="1000" b="0" strike="noStrike" spc="-1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userPassword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 + </a:t>
            </a:r>
            <a:r>
              <a:rPr lang="en-US" sz="1000" b="0" strike="noStrike" spc="-1" dirty="0">
                <a:solidFill>
                  <a:srgbClr val="003366"/>
                </a:solidFill>
                <a:highlight>
                  <a:srgbClr val="00FF00"/>
                </a:highlight>
                <a:latin typeface="Consolas"/>
                <a:ea typeface="DejaVu Sans"/>
              </a:rPr>
              <a:t>"))"</a:t>
            </a:r>
            <a:r>
              <a:rPr lang="en-US" sz="1000" b="0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DejaVu Sans"/>
              </a:rPr>
              <a:t>;</a:t>
            </a:r>
            <a:endParaRPr lang="en-US" sz="1000" b="0" strike="noStrike" spc="-1" dirty="0">
              <a:highlight>
                <a:srgbClr val="00FF00"/>
              </a:highlight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3675</Words>
  <Application>Microsoft Office PowerPoint</Application>
  <PresentationFormat>Widescreen</PresentationFormat>
  <Paragraphs>294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subject/>
  <dc:creator>Nathan</dc:creator>
  <dc:description/>
  <cp:lastModifiedBy>Nathan</cp:lastModifiedBy>
  <cp:revision>23</cp:revision>
  <dcterms:created xsi:type="dcterms:W3CDTF">2020-11-07T06:13:36Z</dcterms:created>
  <dcterms:modified xsi:type="dcterms:W3CDTF">2020-11-17T05:32:28Z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