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D39CC3-81D8-46D3-A07C-83309A6289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33F6DD-2930-4F80-B0CE-2110C7037B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6D3939A-FD43-4A3F-953F-B3C309E8A6C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7397FB-A0A8-4B79-9CB0-3FB2103618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CB8007-F291-42C7-9EFD-D2BE75DDCB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0DBCFD-382B-4134-9A80-2CB8367A5A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5-J.+Understand+how+escape+characters+are+interpreted+when+strings+are+loaded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1-J.+Perform+any+string+modifications+before+validation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STR04-J.+Use+compatible+character+encodings+when+communicating+string+data+between+JVM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14-J.+Do+not+trust+the+contents+of+hidden+form+field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iki.sei.cmu.edu/confluence/display/java/IDS54-J.+Prevent+LDAP+injection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Project 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CSC 201 Section 3, Team 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Alex Nosenko - ??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Jeffrey Byrnes - ??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Nitin Nath -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IDS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Steven Mackey - ??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IDS55-J</a:t>
            </a:r>
            <a:br/>
            <a:r>
              <a:rPr b="0" lang="en-US" sz="1800" spc="-1" strike="noStrike">
                <a:solidFill>
                  <a:srgbClr val="0563c1"/>
                </a:solidFill>
                <a:latin typeface="Arial"/>
                <a:hlinkClick r:id="rId1"/>
              </a:rPr>
              <a:t>https://wiki.sei.cmu.edu/confluence/display/java/IDS55-J.+Understand+how+escape+characters+are+interpreted+when+strings+are+loaded</a:t>
            </a: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Understand how escape characters are interpreted when strings are loaded.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Incorrect use of escape characters in string inputs can result in misinterpretation and potential corruption of data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When there is a '\' followed by t or r or n or b then you need to escape the sequence with an additional \ (backslash) otherwise the java compiler will see it as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a special character i.e newline or tab or backspace etc.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838080" y="1806120"/>
          <a:ext cx="5181120" cy="358956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3589560">
                <a:tc>
                  <a:txBody>
                    <a:bodyPr lIns="5220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Interpreted as backspace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Fails to split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private final String WORDS = "\b";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String[] splitWords(String input)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Table 3"/>
          <p:cNvGraphicFramePr/>
          <p:nvPr/>
        </p:nvGraphicFramePr>
        <p:xfrm>
          <a:off x="6172200" y="2148840"/>
          <a:ext cx="5181120" cy="110448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2920680">
                <a:tc>
                  <a:txBody>
                    <a:bodyPr lIns="5220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class Splitter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Interpreted as two chars, '\' and 'b'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Correctly splits on word boundaries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private final String WORDS = "\\b";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String[] split(String input){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Pattern pattern = Pattern.compile(WORDS);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String[] input_array = pattern.split(input);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return input_array;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</a:rPr>
              <a:t>SEC06-J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 not rely on the default automatic signature verification provided by URLClassLoader and java.util.jar”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URLClassLoader and java.util.jar load classes from external sources. Integrity checks are performed on the JAR, but authenticity is not verified (IE, the PKI chain is not followed).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A malicious third party (Man in the middle) could inject code that passes integrity checks, but is not the code you thought you were running.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One of the following: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- Check the JARs manually at runtime with jarsigner -verify signed-updates-jar-file.jar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- Programatically follow the PKI certficate chain until you hit a trusted cert (Or reject the code if no cert found).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</a:rPr>
              <a:t>SEC06-J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931920" y="329184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&lt;Diagram of the JAAARs&gt;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SEC07-J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Call the superclass's getPermissions() method when writing a custom class loader”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Java allows classes to be loaded into the JVM at runtime. Java provides default class loaders which developers may need to extend for their use case. The “getpermissions” method in a class loader returns the permissions context that the loaded class then runs in.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If a developer extends a default class loader, and overrides the “getpermissions()” method, the developer may fail to call the superclass’s “getpermissions()”, effectively sidestepping system level policy.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The permissions returned by the custom class loader may be more permissive than the system level policy, thereby giving the loaded class greater permissions than intended.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Call the superclass’s “getpermissions()” and then append to that list any required permissions.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SEC07-J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08960" y="2743200"/>
            <a:ext cx="539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&lt;Example Code&gt;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SEC56-J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Do not serialize direct handles to system resources”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BACKGROUND: 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Java allows objects to be serialized into a bytestream which can be loaded dynamically.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Serialized system resources may be maliciously modified out of band (IE man in the middle, or modified on disk). Unless the bytestream is sealed and signed.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Example: A serialized file would be recreated with the serialized path. That path may be modified to point to a malicious file.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One of the following: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- Do not implement serializable (Basically don’t allow your object to be serialized at all).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- Mark resource handles as transient (transient classes will be serialized using default values).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SEC56-J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206240" y="310896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&lt;Code Example&gt;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SEC57-J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Do not let untrusted code misuse privileges of callback methods”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Always running callbacks with a fixed set of permissions would allow malicious callbacks to be run with those permissions.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Hypothetically, if we assigned elevated privileges to a callback invoker, then malicious callbacks will run with those elevated permissions. 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Do not invoke callbacks with elevated permissions. Require the callbacks themselves to acquire the necessary permissions.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222222"/>
                </a:solidFill>
                <a:latin typeface="Arial"/>
              </a:rPr>
              <a:t>SEC57-J</a:t>
            </a:r>
            <a:endParaRPr b="1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663440" y="2945520"/>
            <a:ext cx="448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&lt;Code Example&gt;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3280" y="1780200"/>
            <a:ext cx="116168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IDS11-J</a:t>
            </a:r>
            <a:br/>
            <a:r>
              <a:rPr b="0" lang="en-US" sz="1800" spc="-1" strike="noStrike">
                <a:solidFill>
                  <a:srgbClr val="0563c1"/>
                </a:solidFill>
                <a:latin typeface="Arial"/>
                <a:hlinkClick r:id="rId1"/>
              </a:rPr>
              <a:t>https://wiki.sei.cmu.edu/confluence/display/java/IDS11-J.+Perform+any+string+modifications+before+validation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Perform string modifications before validation.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Do not correct a string after validation as it will cause the first check to not detect an HTML tag. In this case such as &lt;scr!ipt&gt; therefore the tag &lt;script&gt; went undetected the first time.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After the first validation if the script tag is modified to be correct then now the tag &lt;script&gt; is valid in HTML which essentially went undetected during validation.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6013440" y="1825560"/>
          <a:ext cx="5181120" cy="271116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199400">
                <a:tc>
                  <a:txBody>
                    <a:bodyPr lIns="5220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java.text.Normalizer.Form;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java.util.regex.Matcher;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java.util.regex.Pattern;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class TagFilter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static String filterString(String str)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s = Normalizer.normalize(str, Form.NFKC);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Replaces all noncharacter code points with Unicode U+FFFD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 = s.replaceAll("[\\p{Cn}]", "\uFFFD");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Validate input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Pattern pattern = Pattern.compile("&lt;script&gt;");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Matcher matcher = pattern.matcher(s);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if (matcher.find())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throw new IllegalArgumentException("Invalid input");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return s;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static void main(String[] args) {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"\uFDEF" is a non-character code point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maliciousInput = "&lt;scr" + "\uFDEF" + "ipt&gt;";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s = filterString(maliciousInput);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s = &lt;scr?ipt&gt;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Table 3"/>
          <p:cNvGraphicFramePr/>
          <p:nvPr/>
        </p:nvGraphicFramePr>
        <p:xfrm>
          <a:off x="539640" y="1825560"/>
          <a:ext cx="5181120" cy="2811600"/>
        </p:xfrm>
        <a:graphic>
          <a:graphicData uri="http://schemas.openxmlformats.org/drawingml/2006/table">
            <a:tbl>
              <a:tblPr/>
              <a:tblGrid>
                <a:gridCol w="5181480"/>
              </a:tblGrid>
              <a:tr h="4098960">
                <a:tc>
                  <a:txBody>
                    <a:bodyPr lIns="5220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java.text.Normalizer.Form;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java.util.regex.Matcher;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java.util.regex.Pattern;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class TagFilter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static String filterString(String str)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s = Normalizer.normalize(str, Form.NFKC);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Validate input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Pattern pattern = Pattern.compile("&lt;script&gt;");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Matcher matcher = pattern.matcher(s);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if (matcher.find())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throw new IllegalArgumentException("Invalid input");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Deletes noncharacter code points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 = s.replaceAll("[\\p{Cn}]", "");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return s;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public static void main(String[] args) {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"\uFDEF" is a noncharacter code point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maliciousInput = "&lt;scr" + "\uFDEF" + "ipt&gt;";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sb = filterString(maliciousInput);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sb = "&lt;script&gt;"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87640" y="1517040"/>
            <a:ext cx="1135332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DS13-J (Deprecated moved to STR04-J)</a:t>
            </a:r>
            <a:br/>
            <a:r>
              <a:rPr b="0" lang="en-US" sz="1800" spc="-1" strike="noStrike">
                <a:solidFill>
                  <a:srgbClr val="0563c1"/>
                </a:solidFill>
                <a:latin typeface="Arial"/>
                <a:hlinkClick r:id="rId1"/>
              </a:rPr>
              <a:t>https://wiki.sei.cmu.edu/confluence/display/java/STR04-J.+Use+compatible+character+encodings+when+communicating+string+data+between+JVMs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 Use compatible character encodings when communicating string data between JVMs. (Java Virtual Machines)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Incompatible encoding of strings can result in corrupted data when communicating between JVMs. This is data integrity violation.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Be sure to encode the data the same way and not make any assumptions (be explicit) in how the data is encoded when sending data between JVMs.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838080" y="2167200"/>
          <a:ext cx="10515240" cy="366804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3668400">
                <a:tc>
                  <a:txBody>
                    <a:bodyPr lIns="10584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FileInputStream fis = null;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fis = new FileInputStream("SomeFile");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DataInputStream dis = new DataInputStream(fis);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byte[] data = new byte[1024];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dis.readFully(data);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result = new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String(data);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String result = new String(data, "UTF-16LE");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Handle error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 finally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if (fis != null)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try 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fis.close();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 catch (IOException x) {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// Forward to handler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1058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47840" y="2012040"/>
            <a:ext cx="115322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IDS14-J</a:t>
            </a:r>
            <a:br/>
            <a:r>
              <a:rPr b="0" lang="en-US" sz="1800" spc="-1" strike="noStrike">
                <a:solidFill>
                  <a:srgbClr val="0563c1"/>
                </a:solidFill>
                <a:latin typeface="Arial"/>
                <a:hlinkClick r:id="rId1"/>
              </a:rPr>
              <a:t>https://wiki.sei.cmu.edu/confluence/display/java/IDS14-J.+Do+not+trust+the+contents+of+hidden+form+fields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WHAT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Both the hidden and visible forms need to be sanitized or checked.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WHY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In this case if the hidden form field is not checked for strings that are sensitive HTML then</a:t>
            </a:r>
            <a:br/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user can be directed to an unexpected website or witness an unexpected result.</a:t>
            </a:r>
            <a:br/>
            <a:br/>
            <a:r>
              <a:rPr b="1" lang="en-US" sz="1800" spc="-1" strike="noStrike">
                <a:solidFill>
                  <a:srgbClr val="222222"/>
                </a:solidFill>
                <a:latin typeface="Arial"/>
              </a:rPr>
              <a:t>HOW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</a:rPr>
              <a:t>: Check the Hidden form field as well as the Visible Form field for sensitive or manipulative strings that can cause issues in HTML.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914760"/>
            <a:ext cx="5001120" cy="617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class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SampleServlet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extends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HttpServlet 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doGet(HttpServletRequest request, HttpServletResponse response)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IOException, ServletException 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response.setContentType(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"text/html"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PrintWriter out = response.getWriter();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"&lt;html&gt;"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String visible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"visible"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String hidden = request.getParameter(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"hidden"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if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(visible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null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|| hidden !=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null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"Visible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 sanitize(visible));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"&lt;br&gt;Hidden 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 sanitize(hidden));      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</a:rPr>
              <a:t>// Hidden variable sanitized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else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"&lt;p&gt;"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"&lt;form action=\""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"SampleServlet\" 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"method=POST&gt;"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"Parameter:"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"&lt;input type=text size=20 name=visible&gt;"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"&lt;br&gt;"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"&lt;input type=hidden name=hidden value=\'a benign value\'&gt;"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"&lt;input type=submit&gt;"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out.println(</a:t>
            </a:r>
            <a:r>
              <a:rPr b="0" lang="en-US" sz="900" spc="-1" strike="noStrike">
                <a:solidFill>
                  <a:srgbClr val="003366"/>
                </a:solidFill>
                <a:latin typeface="Consolas"/>
              </a:rPr>
              <a:t>"&lt;/form&gt;"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void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doPost(HttpServletRequest request, HttpServletResponse response)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throws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IOException, ServletException 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doGet(request, response);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</a:rPr>
              <a:t>// Filter the specified message string for characters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</a:rPr>
              <a:t>// that are sensitive in HTML.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public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900" spc="-1" strike="noStrike">
                <a:solidFill>
                  <a:srgbClr val="336699"/>
                </a:solidFill>
                <a:latin typeface="Consolas"/>
              </a:rPr>
              <a:t>static</a:t>
            </a: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String sanitize(String message) {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900" spc="-1" strike="noStrike">
                <a:solidFill>
                  <a:srgbClr val="008200"/>
                </a:solidFill>
                <a:latin typeface="Consolas"/>
              </a:rPr>
              <a:t>// ...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259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IDS54-J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https://wiki.sei.cmu.edu/confluence/display/java/IDS54-J.+Prevent+LDAP+injection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Prevent LDAP injection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It is important to not allow LDAP injection since doing so will grant user access privileges that the user should not have access to.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Perform validation on the username and password entered by user against the whitelist.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183680"/>
            <a:ext cx="5181120" cy="563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</a:rPr>
              <a:t>// String userSN = "S*"; // Invalid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8200"/>
                </a:solidFill>
                <a:latin typeface="Consolas"/>
              </a:rPr>
              <a:t>// String userPassword = "*"; // Invalid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public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class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LDAPInjection {     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private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void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searchRecord(String userSN, String userPassword)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throws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NamingException {       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Hashtable&lt;String, String&gt;  env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Hashtable&lt;String, String&gt;();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env.put(Context.INITIAL_CONTEXT_FACTORY,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"com.sun.jndi.ldap.LdapCtxFactory"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try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DirContext dctx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InitialDirContext(env);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    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SearchControls sc =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SearchControls();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String[] attributeFilter = {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sc.setReturningAttributes(attributeFilter);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sc.setSearchScope(SearchControls.SUBTREE_SCOPE);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</a:rPr>
              <a:t>// The following resolves to (&amp;(sn=S*)(userPassword=*))   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"(&amp;(sn="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NamingEnumeration&lt;?&gt; results = dctx.search(base, filter, sc);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while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(results.hasMore())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SearchResult sr = (SearchResult) results.next();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Attributes attrs = (Attributes) sr.getAttributes();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Attribute 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"cn"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System.out.println(attr);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attr = (Attribute) attrs.get(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"mail"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System.out.println(attr);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   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dctx.close();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catch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(NamingException e)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</a:t>
            </a:r>
            <a:r>
              <a:rPr b="0" lang="en-US" sz="1000" spc="-1" strike="noStrike">
                <a:solidFill>
                  <a:srgbClr val="008200"/>
                </a:solidFill>
                <a:latin typeface="Consolas"/>
              </a:rPr>
              <a:t>// Forward to handler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917400" y="1485360"/>
            <a:ext cx="55011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sc.setSearchScope(SearchControls.SUBTREE_SCOPE);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String base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"dc=example,dc=com"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  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if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(!userSN.matches(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"[\\w\\s]*"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 || !userPassword.matches(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"[\\w]*"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))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throw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1" lang="en-US" sz="1000" spc="-1" strike="noStrike">
                <a:solidFill>
                  <a:srgbClr val="336699"/>
                </a:solidFill>
                <a:latin typeface="Consolas"/>
              </a:rPr>
              <a:t>new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IllegalArgumentException(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"Invalid input"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                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String filter =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"(&amp;(sn = 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+ userSN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")(userPassword="</a:t>
            </a:r>
            <a:r>
              <a:rPr b="0" lang="en-US" sz="1000" spc="-1" strike="noStrike">
                <a:solidFill>
                  <a:srgbClr val="333333"/>
                </a:solidFill>
                <a:latin typeface="Consolas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+ userPassword + </a:t>
            </a:r>
            <a:r>
              <a:rPr b="0" lang="en-US" sz="1000" spc="-1" strike="noStrike">
                <a:solidFill>
                  <a:srgbClr val="003366"/>
                </a:solidFill>
                <a:latin typeface="Consolas"/>
              </a:rPr>
              <a:t>"))"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LibreOffice/6.0.6.1$Linux_X86_64 LibreOffice_project/00$Build-1</Application>
  <Words>2312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2020-11-07T06:13:36Z</dcterms:created>
  <dc:creator>Nathan</dc:creator>
  <dc:description/>
  <dc:language>en-US</dc:language>
  <cp:lastModifiedBy/>
  <dcterms:modified xsi:type="dcterms:W3CDTF">2020-11-13T13:29:53Z</dcterms:modified>
  <cp:revision>12</cp:revision>
  <dc:subject/>
  <dc:title>Project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