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0.png" ContentType="image/png"/>
  <Override PartName="/ppt/media/image8.png" ContentType="image/png"/>
  <Override PartName="/ppt/media/image11.png" ContentType="image/png"/>
  <Override PartName="/ppt/media/image9.png" ContentType="image/png"/>
  <Override PartName="/ppt/media/image2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506960" y="4050720"/>
            <a:ext cx="7765560" cy="24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2" name="Picture 2" descr=""/>
          <p:cNvPicPr/>
          <p:nvPr/>
        </p:nvPicPr>
        <p:blipFill>
          <a:blip r:embed="rId1"/>
          <a:stretch/>
        </p:blipFill>
        <p:spPr>
          <a:xfrm>
            <a:off x="765720" y="4404960"/>
            <a:ext cx="2387520" cy="22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programmability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lexically scoped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1584360" y="2701800"/>
            <a:ext cx="3548520" cy="1216800"/>
          </a:xfrm>
          <a:prstGeom prst="rect">
            <a:avLst/>
          </a:prstGeom>
          <a:ln>
            <a:noFill/>
          </a:ln>
        </p:spPr>
      </p:pic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1554480" y="4572000"/>
            <a:ext cx="6127560" cy="1371600"/>
          </a:xfrm>
          <a:prstGeom prst="rect">
            <a:avLst/>
          </a:prstGeom>
          <a:ln>
            <a:noFill/>
          </a:ln>
        </p:spPr>
      </p:pic>
      <p:pic>
        <p:nvPicPr>
          <p:cNvPr id="631" name="" descr=""/>
          <p:cNvPicPr/>
          <p:nvPr/>
        </p:nvPicPr>
        <p:blipFill>
          <a:blip r:embed="rId3"/>
          <a:stretch/>
        </p:blipFill>
        <p:spPr>
          <a:xfrm>
            <a:off x="7756560" y="4987440"/>
            <a:ext cx="2573280" cy="957600"/>
          </a:xfrm>
          <a:prstGeom prst="rect">
            <a:avLst/>
          </a:prstGeom>
          <a:ln>
            <a:noFill/>
          </a:ln>
        </p:spPr>
      </p:pic>
      <p:pic>
        <p:nvPicPr>
          <p:cNvPr id="632" name="" descr=""/>
          <p:cNvPicPr/>
          <p:nvPr/>
        </p:nvPicPr>
        <p:blipFill>
          <a:blip r:embed="rId4"/>
          <a:stretch/>
        </p:blipFill>
        <p:spPr>
          <a:xfrm>
            <a:off x="5916960" y="2690280"/>
            <a:ext cx="4285440" cy="74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Macros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2703960" y="205560"/>
            <a:ext cx="554760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and Use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646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3960" cy="4212000"/>
          </a:xfrm>
          <a:prstGeom prst="rect">
            <a:avLst/>
          </a:prstGeom>
          <a:ln>
            <a:noFill/>
          </a:ln>
        </p:spPr>
      </p:pic>
      <p:pic>
        <p:nvPicPr>
          <p:cNvPr id="647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6640" cy="43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2703960" y="205560"/>
            <a:ext cx="635976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Pros about the Pro’s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Semantically and Syntactically flexible (Create new languages)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747000" y="1351440"/>
            <a:ext cx="763740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7" name="Group 3"/>
          <p:cNvGrpSpPr/>
          <p:nvPr/>
        </p:nvGrpSpPr>
        <p:grpSpPr>
          <a:xfrm>
            <a:off x="8003520" y="3556800"/>
            <a:ext cx="1492560" cy="1086120"/>
            <a:chOff x="8003520" y="3556800"/>
            <a:chExt cx="1492560" cy="1086120"/>
          </a:xfrm>
        </p:grpSpPr>
        <p:pic>
          <p:nvPicPr>
            <p:cNvPr id="60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360" cy="80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09" name="CustomShape 4"/>
            <p:cNvSpPr/>
            <p:nvPr/>
          </p:nvSpPr>
          <p:spPr>
            <a:xfrm>
              <a:off x="8003520" y="4400640"/>
              <a:ext cx="149256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610" name="Group 5"/>
          <p:cNvGrpSpPr/>
          <p:nvPr/>
        </p:nvGrpSpPr>
        <p:grpSpPr>
          <a:xfrm>
            <a:off x="4056840" y="3818880"/>
            <a:ext cx="3399480" cy="2962440"/>
            <a:chOff x="4056840" y="3818880"/>
            <a:chExt cx="3399480" cy="2962440"/>
          </a:xfrm>
        </p:grpSpPr>
        <p:pic>
          <p:nvPicPr>
            <p:cNvPr id="61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480" cy="24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2" name="CustomShape 6"/>
            <p:cNvSpPr/>
            <p:nvPr/>
          </p:nvSpPr>
          <p:spPr>
            <a:xfrm>
              <a:off x="4988880" y="6387120"/>
              <a:ext cx="178452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062360" y="159840"/>
            <a:ext cx="7979400" cy="14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770040" y="1570320"/>
            <a:ext cx="8925840" cy="52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770040" y="2476800"/>
            <a:ext cx="8925840" cy="40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multi-paradigm, but is been known as a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 language</a:t>
            </a:r>
            <a:endParaRPr b="0" lang="en-US" sz="2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Tail Call optimization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be either a value or a function call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625" name="" descr=""/>
          <p:cNvPicPr/>
          <p:nvPr/>
        </p:nvPicPr>
        <p:blipFill>
          <a:blip r:embed="rId1"/>
          <a:stretch/>
        </p:blipFill>
        <p:spPr>
          <a:xfrm>
            <a:off x="2510640" y="4115880"/>
            <a:ext cx="6616440" cy="370080"/>
          </a:xfrm>
          <a:prstGeom prst="rect">
            <a:avLst/>
          </a:prstGeom>
          <a:ln>
            <a:noFill/>
          </a:ln>
        </p:spPr>
      </p:pic>
      <p:pic>
        <p:nvPicPr>
          <p:cNvPr id="626" name="" descr=""/>
          <p:cNvPicPr/>
          <p:nvPr/>
        </p:nvPicPr>
        <p:blipFill>
          <a:blip r:embed="rId2"/>
          <a:stretch/>
        </p:blipFill>
        <p:spPr>
          <a:xfrm>
            <a:off x="3566160" y="5486400"/>
            <a:ext cx="3831840" cy="64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Application>LibreOffice/6.4.6.2$Linux_X86_64 LibreOffice_project/40$Build-2</Application>
  <Words>954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2020-12-08T16:58:39Z</dcterms:modified>
  <cp:revision>73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