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sldIdLst>
    <p:sldId id="256" r:id="rId13"/>
    <p:sldId id="257" r:id="rId14"/>
    <p:sldId id="258" r:id="rId15"/>
    <p:sldId id="259" r:id="rId16"/>
    <p:sldId id="260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6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7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6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1506960" y="240444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1506960" y="4050720"/>
            <a:ext cx="7765200" cy="243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933480" y="4381560"/>
            <a:ext cx="2057400" cy="1881360"/>
          </a:xfrm>
          <a:prstGeom prst="roundRect">
            <a:avLst>
              <a:gd name="adj" fmla="val 8594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5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Tail-call evaluation 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racket, evaluation is done by recursively applying function to the tail of the input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59" name="Picture 758"/>
          <p:cNvPicPr/>
          <p:nvPr/>
        </p:nvPicPr>
        <p:blipFill>
          <a:blip r:embed="rId2"/>
          <a:stretch/>
        </p:blipFill>
        <p:spPr>
          <a:xfrm>
            <a:off x="1005840" y="2651760"/>
            <a:ext cx="3876480" cy="1771200"/>
          </a:xfrm>
          <a:prstGeom prst="rect">
            <a:avLst/>
          </a:prstGeom>
          <a:ln>
            <a:noFill/>
          </a:ln>
        </p:spPr>
      </p:pic>
      <p:pic>
        <p:nvPicPr>
          <p:cNvPr id="760" name="Picture 759"/>
          <p:cNvPicPr/>
          <p:nvPr/>
        </p:nvPicPr>
        <p:blipFill>
          <a:blip r:embed="rId3"/>
          <a:stretch/>
        </p:blipFill>
        <p:spPr>
          <a:xfrm>
            <a:off x="6016320" y="2560320"/>
            <a:ext cx="2761920" cy="13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6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Continuations (call-with-composable-continuation)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Allows us to capture the partial evaluation of a function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Similar to lambda expressions, except they can be dynamically defined</a:t>
            </a:r>
            <a:endParaRPr lang="en-US" sz="2800" b="0" strike="noStrike" spc="-1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Lends to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dynamic evaluation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capabilities of racket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63" name="Picture 762"/>
          <p:cNvPicPr/>
          <p:nvPr/>
        </p:nvPicPr>
        <p:blipFill>
          <a:blip r:embed="rId2"/>
          <a:stretch/>
        </p:blipFill>
        <p:spPr>
          <a:xfrm>
            <a:off x="1164240" y="2570040"/>
            <a:ext cx="4505040" cy="1819080"/>
          </a:xfrm>
          <a:prstGeom prst="rect">
            <a:avLst/>
          </a:prstGeom>
          <a:ln>
            <a:noFill/>
          </a:ln>
        </p:spPr>
      </p:pic>
      <p:pic>
        <p:nvPicPr>
          <p:cNvPr id="764" name="Picture 763"/>
          <p:cNvPicPr/>
          <p:nvPr/>
        </p:nvPicPr>
        <p:blipFill>
          <a:blip r:embed="rId3"/>
          <a:stretch/>
        </p:blipFill>
        <p:spPr>
          <a:xfrm>
            <a:off x="6309360" y="2651760"/>
            <a:ext cx="2133360" cy="136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Macros (define-syntax-rule)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Binds a macro that matches a single pattern</a:t>
            </a:r>
            <a:endParaRPr lang="en-US" sz="2800" b="0" strike="noStrike" spc="-1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form of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pattern matching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67" name="Picture 766"/>
          <p:cNvPicPr/>
          <p:nvPr/>
        </p:nvPicPr>
        <p:blipFill>
          <a:blip r:embed="rId2"/>
          <a:stretch/>
        </p:blipFill>
        <p:spPr>
          <a:xfrm>
            <a:off x="1463040" y="2648880"/>
            <a:ext cx="3108960" cy="110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69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Contracts (provide)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Makes “promises” about values that will be exported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70" name="Picture 769"/>
          <p:cNvPicPr/>
          <p:nvPr/>
        </p:nvPicPr>
        <p:blipFill>
          <a:blip r:embed="rId2"/>
          <a:stretch/>
        </p:blipFill>
        <p:spPr>
          <a:xfrm>
            <a:off x="1188720" y="2564640"/>
            <a:ext cx="3847680" cy="127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lang="en-US" sz="20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76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78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80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lang="en-US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lang="en-US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lang="en-US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lang="en-US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1886040" y="205560"/>
            <a:ext cx="6365160" cy="12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Projects on GitHub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782" name="Picture 2"/>
          <p:cNvPicPr/>
          <p:nvPr/>
        </p:nvPicPr>
        <p:blipFill>
          <a:blip r:embed="rId2"/>
          <a:stretch/>
        </p:blipFill>
        <p:spPr>
          <a:xfrm>
            <a:off x="839880" y="1555200"/>
            <a:ext cx="4953600" cy="4211640"/>
          </a:xfrm>
          <a:prstGeom prst="rect">
            <a:avLst/>
          </a:prstGeom>
          <a:ln>
            <a:noFill/>
          </a:ln>
        </p:spPr>
      </p:pic>
      <p:pic>
        <p:nvPicPr>
          <p:cNvPr id="783" name="Picture 4"/>
          <p:cNvPicPr/>
          <p:nvPr/>
        </p:nvPicPr>
        <p:blipFill>
          <a:blip r:embed="rId3"/>
          <a:stretch/>
        </p:blipFill>
        <p:spPr>
          <a:xfrm>
            <a:off x="6556680" y="1513080"/>
            <a:ext cx="2636280" cy="433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Felleisen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1990s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lang="en-US" sz="1800" b="0" strike="noStrike" spc="-1" dirty="0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lang="en-US" sz="1800" b="0" strike="noStrike" spc="-1" dirty="0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CustomShape 1"/>
          <p:cNvSpPr/>
          <p:nvPr/>
        </p:nvSpPr>
        <p:spPr>
          <a:xfrm>
            <a:off x="2703960" y="205560"/>
            <a:ext cx="5547240" cy="12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in Action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785" name="Picture 2"/>
          <p:cNvPicPr/>
          <p:nvPr/>
        </p:nvPicPr>
        <p:blipFill>
          <a:blip r:embed="rId2"/>
          <a:srcRect l="16170" t="11458" r="63475" b="13540"/>
          <a:stretch/>
        </p:blipFill>
        <p:spPr>
          <a:xfrm>
            <a:off x="918360" y="1523880"/>
            <a:ext cx="4473360" cy="494712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86" name="CustomShape 2"/>
          <p:cNvSpPr/>
          <p:nvPr/>
        </p:nvSpPr>
        <p:spPr>
          <a:xfrm>
            <a:off x="5591520" y="1552680"/>
            <a:ext cx="4752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Demo projects:</a:t>
            </a:r>
            <a:endParaRPr lang="en-US" sz="2800" b="0" strike="noStrike" spc="-1">
              <a:latin typeface="Arial"/>
            </a:endParaRPr>
          </a:p>
          <a:p>
            <a:pPr marL="889200" lvl="1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  <a:endParaRPr lang="en-US" sz="2800" b="0" strike="noStrike" spc="-1">
              <a:latin typeface="Arial"/>
            </a:endParaRPr>
          </a:p>
          <a:p>
            <a:pPr marL="889200" lvl="1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application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2703960" y="205560"/>
            <a:ext cx="6359400" cy="12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Conclusion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8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 source and cross-platform support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New language prototyping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ustomShape 1"/>
          <p:cNvSpPr/>
          <p:nvPr/>
        </p:nvSpPr>
        <p:spPr>
          <a:xfrm>
            <a:off x="1062360" y="159840"/>
            <a:ext cx="7764840" cy="23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90" name="CustomShape 2"/>
          <p:cNvSpPr/>
          <p:nvPr/>
        </p:nvSpPr>
        <p:spPr>
          <a:xfrm>
            <a:off x="747000" y="1351440"/>
            <a:ext cx="7637040" cy="522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lang="en-US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lang="en-US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lang="en-US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lang="de-DE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[8] Flatt, Matthew, “The Racket Guide”,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https://docs.racket-lang.org/guide/index.html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PLT began developing their simplified dialect of Scheme in 1995: PLT Scheme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DrScheme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development 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DrScheme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(which was written in PLT Scheme) influenced the design of PLT Scheme.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727" name="Group 3"/>
          <p:cNvGrpSpPr/>
          <p:nvPr/>
        </p:nvGrpSpPr>
        <p:grpSpPr>
          <a:xfrm>
            <a:off x="8003520" y="3556800"/>
            <a:ext cx="1492200" cy="1085760"/>
            <a:chOff x="8003520" y="3556800"/>
            <a:chExt cx="1492200" cy="1085760"/>
          </a:xfrm>
        </p:grpSpPr>
        <p:pic>
          <p:nvPicPr>
            <p:cNvPr id="728" name="Picture 2" descr="[logo]"/>
            <p:cNvPicPr/>
            <p:nvPr/>
          </p:nvPicPr>
          <p:blipFill>
            <a:blip r:embed="rId2"/>
            <a:stretch/>
          </p:blipFill>
          <p:spPr>
            <a:xfrm>
              <a:off x="8236800" y="3556800"/>
              <a:ext cx="837000" cy="808560"/>
            </a:xfrm>
            <a:prstGeom prst="rect">
              <a:avLst/>
            </a:prstGeom>
            <a:ln>
              <a:noFill/>
            </a:ln>
            <a:effectLst>
              <a:outerShdw blurRad="292100" dist="139498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29" name="CustomShape 4"/>
            <p:cNvSpPr/>
            <p:nvPr/>
          </p:nvSpPr>
          <p:spPr>
            <a:xfrm>
              <a:off x="8003520" y="4400640"/>
              <a:ext cx="149220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730" name="Group 5"/>
          <p:cNvGrpSpPr/>
          <p:nvPr/>
        </p:nvGrpSpPr>
        <p:grpSpPr>
          <a:xfrm>
            <a:off x="4056840" y="3818880"/>
            <a:ext cx="3399120" cy="2962440"/>
            <a:chOff x="4056840" y="3818880"/>
            <a:chExt cx="3399120" cy="2962440"/>
          </a:xfrm>
        </p:grpSpPr>
        <p:pic>
          <p:nvPicPr>
            <p:cNvPr id="731" name="Picture 3"/>
            <p:cNvPicPr/>
            <p:nvPr/>
          </p:nvPicPr>
          <p:blipFill>
            <a:blip r:embed="rId3"/>
            <a:stretch/>
          </p:blipFill>
          <p:spPr>
            <a:xfrm>
              <a:off x="4056840" y="3818880"/>
              <a:ext cx="3399120" cy="2483280"/>
            </a:xfrm>
            <a:prstGeom prst="rect">
              <a:avLst/>
            </a:prstGeom>
            <a:ln>
              <a:noFill/>
            </a:ln>
            <a:effectLst>
              <a:outerShdw blurRad="292100" dist="139498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32" name="CustomShape 6"/>
            <p:cNvSpPr/>
            <p:nvPr/>
          </p:nvSpPr>
          <p:spPr>
            <a:xfrm>
              <a:off x="4988880" y="6387120"/>
              <a:ext cx="178416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lang="en-US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lang="en-US" sz="1800" b="0" strike="noStrike" spc="-1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“"As Hudak puts it, “domain-specific languages are the ultimate abstractions.”“”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“By 2010, our dialect of Scheme had evolved so much that we renamed it to Racket  to let the world know that we had something different.”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1062360" y="0"/>
            <a:ext cx="7979040" cy="15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770040" y="1570320"/>
            <a:ext cx="8925480" cy="52184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“Racket” https://racket-lang.org/ (accessed Nov. 24, 2020)</a:t>
            </a:r>
            <a:endParaRPr lang="en-US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- It is cross-platform (Windows, Linux, MacOS)</a:t>
            </a:r>
            <a:endParaRPr lang="en-US" sz="1800" b="0" strike="noStrike" spc="-1" dirty="0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- Package system - Racket Package Manager</a:t>
            </a:r>
            <a:br>
              <a:rPr dirty="0"/>
            </a:b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pkg install,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pkg update,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raco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pkg remove)</a:t>
            </a: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Foreign Interface such as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Ctype</a:t>
            </a:r>
            <a:endParaRPr lang="en-US" sz="1800" b="0" strike="noStrike" spc="-1" dirty="0">
              <a:latin typeface="Arial"/>
            </a:endParaRPr>
          </a:p>
          <a:p>
            <a:pPr marL="743400" lvl="1" indent="-284760"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ffi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/unsafe library enables use of C-based APIs within Racket programs without having to write any new C code. </a:t>
            </a:r>
            <a:endParaRPr lang="en-US" b="0" strike="noStrike" spc="-1" dirty="0">
              <a:latin typeface="Arial"/>
            </a:endParaRPr>
          </a:p>
          <a:p>
            <a:pPr marL="285840" indent="-28440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dirty="0"/>
              <a:t>Racket offers functional language capabilities such as tail-call optimization and lexical closures.</a:t>
            </a:r>
            <a:endParaRPr lang="en-US" spc="-1" dirty="0">
              <a:solidFill>
                <a:srgbClr val="000000"/>
              </a:solidFill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Racket has a rich language with an extensive set of libraries and tools. Not a “minimalist” language.</a:t>
            </a: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Racket is Extensible &amp; Robust</a:t>
            </a:r>
            <a:br>
              <a:rPr lang="en-US" dirty="0"/>
            </a:br>
            <a:r>
              <a:rPr lang="en-US" spc="-1" dirty="0">
                <a:solidFill>
                  <a:srgbClr val="000000"/>
                </a:solidFill>
              </a:rPr>
              <a:t>   - Powerful Macros (Little and Big Macros)</a:t>
            </a:r>
            <a:br>
              <a:rPr lang="en-US" dirty="0"/>
            </a:br>
            <a:r>
              <a:rPr lang="en-US" spc="-1" dirty="0">
                <a:solidFill>
                  <a:srgbClr val="000000"/>
                </a:solidFill>
              </a:rPr>
              <a:t>   - Programmer can make domain-specific Languages or constructs with these macros</a:t>
            </a: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Racket Documentation</a:t>
            </a:r>
            <a:endParaRPr lang="en-US" spc="-1" dirty="0"/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Teaching Section</a:t>
            </a:r>
            <a:r>
              <a:rPr lang="en-US" spc="-1" dirty="0"/>
              <a:t>, </a:t>
            </a:r>
            <a:r>
              <a:rPr lang="en-US" spc="-1" dirty="0">
                <a:solidFill>
                  <a:srgbClr val="000000"/>
                </a:solidFill>
              </a:rPr>
              <a:t>Tutorials</a:t>
            </a:r>
            <a:r>
              <a:rPr lang="en-US" spc="-1" dirty="0"/>
              <a:t>, </a:t>
            </a:r>
            <a:r>
              <a:rPr lang="en-US" spc="-1" dirty="0">
                <a:solidFill>
                  <a:srgbClr val="000000"/>
                </a:solidFill>
              </a:rPr>
              <a:t>Tools, Racket supports Major Editors like VIM, EMACS</a:t>
            </a:r>
          </a:p>
          <a:p>
            <a:pPr marL="743040" lvl="1" indent="-28440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It comes with its own IDE, Dr. Racket.</a:t>
            </a:r>
            <a:endParaRPr lang="en-US" spc="-1" dirty="0"/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</a:rPr>
              <a:t>Open Source licensed under Apache 2.0 and MIT</a:t>
            </a:r>
            <a:endParaRPr lang="en-US" spc="-1" dirty="0"/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4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for its functional programming capabilities</a:t>
            </a:r>
            <a:endParaRPr lang="en-US" sz="26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Contains all standard features of a programming language</a:t>
            </a:r>
            <a:endParaRPr lang="en-US" sz="2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Familiar built-in datatypes</a:t>
            </a:r>
            <a:endParaRPr lang="en-US" sz="2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User-defined datatypes</a:t>
            </a:r>
            <a:endParaRPr lang="en-US" sz="2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Iteration (for loops, sequences)</a:t>
            </a:r>
            <a:endParaRPr lang="en-US" sz="2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I/O</a:t>
            </a:r>
            <a:endParaRPr lang="en-US" sz="2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be either a value or a function call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lang="en-US" sz="26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600" b="0" strike="noStrike" spc="-1">
              <a:latin typeface="Arial"/>
            </a:endParaRPr>
          </a:p>
        </p:txBody>
      </p:sp>
      <p:pic>
        <p:nvPicPr>
          <p:cNvPr id="747" name="Picture 624_1"/>
          <p:cNvPicPr/>
          <p:nvPr/>
        </p:nvPicPr>
        <p:blipFill>
          <a:blip r:embed="rId2"/>
          <a:stretch/>
        </p:blipFill>
        <p:spPr>
          <a:xfrm>
            <a:off x="2834640" y="3108960"/>
            <a:ext cx="5286240" cy="295200"/>
          </a:xfrm>
          <a:prstGeom prst="rect">
            <a:avLst/>
          </a:prstGeom>
          <a:ln>
            <a:noFill/>
          </a:ln>
        </p:spPr>
      </p:pic>
      <p:pic>
        <p:nvPicPr>
          <p:cNvPr id="748" name="Picture 625_1"/>
          <p:cNvPicPr/>
          <p:nvPr/>
        </p:nvPicPr>
        <p:blipFill>
          <a:blip r:embed="rId3"/>
          <a:stretch/>
        </p:blipFill>
        <p:spPr>
          <a:xfrm>
            <a:off x="3566160" y="4297680"/>
            <a:ext cx="3831480" cy="64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programmability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lexically scoped (lexical closure)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51" name="Picture 628"/>
          <p:cNvPicPr/>
          <p:nvPr/>
        </p:nvPicPr>
        <p:blipFill>
          <a:blip r:embed="rId2"/>
          <a:stretch/>
        </p:blipFill>
        <p:spPr>
          <a:xfrm>
            <a:off x="1584360" y="2701800"/>
            <a:ext cx="3548160" cy="1216440"/>
          </a:xfrm>
          <a:prstGeom prst="rect">
            <a:avLst/>
          </a:prstGeom>
          <a:ln>
            <a:noFill/>
          </a:ln>
        </p:spPr>
      </p:pic>
      <p:pic>
        <p:nvPicPr>
          <p:cNvPr id="752" name="Picture 629"/>
          <p:cNvPicPr/>
          <p:nvPr/>
        </p:nvPicPr>
        <p:blipFill>
          <a:blip r:embed="rId3"/>
          <a:stretch/>
        </p:blipFill>
        <p:spPr>
          <a:xfrm>
            <a:off x="1554480" y="4572000"/>
            <a:ext cx="6127200" cy="1371240"/>
          </a:xfrm>
          <a:prstGeom prst="rect">
            <a:avLst/>
          </a:prstGeom>
          <a:ln>
            <a:noFill/>
          </a:ln>
        </p:spPr>
      </p:pic>
      <p:pic>
        <p:nvPicPr>
          <p:cNvPr id="753" name="Picture 630"/>
          <p:cNvPicPr/>
          <p:nvPr/>
        </p:nvPicPr>
        <p:blipFill>
          <a:blip r:embed="rId4"/>
          <a:stretch/>
        </p:blipFill>
        <p:spPr>
          <a:xfrm>
            <a:off x="7756560" y="4987440"/>
            <a:ext cx="2572920" cy="957240"/>
          </a:xfrm>
          <a:prstGeom prst="rect">
            <a:avLst/>
          </a:prstGeom>
          <a:ln>
            <a:noFill/>
          </a:ln>
        </p:spPr>
      </p:pic>
      <p:pic>
        <p:nvPicPr>
          <p:cNvPr id="754" name="Picture 631"/>
          <p:cNvPicPr/>
          <p:nvPr/>
        </p:nvPicPr>
        <p:blipFill>
          <a:blip r:embed="rId5"/>
          <a:stretch/>
        </p:blipFill>
        <p:spPr>
          <a:xfrm>
            <a:off x="5916960" y="2690280"/>
            <a:ext cx="4285080" cy="74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1439025" y="30239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75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lang="en-US" sz="28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lang="en-US" sz="28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lang="en-US" sz="28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lang="en-US" sz="28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For more info, see the racket language manual [8]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527</TotalTime>
  <Words>1156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Nathan Nath</cp:lastModifiedBy>
  <cp:revision>92</cp:revision>
  <dcterms:created xsi:type="dcterms:W3CDTF">2020-11-18T06:40:48Z</dcterms:created>
  <dcterms:modified xsi:type="dcterms:W3CDTF">2020-12-10T08:09:40Z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