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  <p:sldMasterId id="2147483739" r:id="rId7"/>
    <p:sldMasterId id="2147483752" r:id="rId8"/>
    <p:sldMasterId id="2147483765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5" r:id="rId27"/>
    <p:sldId id="273" r:id="rId28"/>
    <p:sldId id="274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506960" y="4050720"/>
            <a:ext cx="7765560" cy="24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02" name="Picture 2"/>
          <p:cNvPicPr/>
          <p:nvPr/>
        </p:nvPicPr>
        <p:blipFill>
          <a:blip r:embed="rId2"/>
          <a:stretch/>
        </p:blipFill>
        <p:spPr>
          <a:xfrm>
            <a:off x="933449" y="4381500"/>
            <a:ext cx="2057865" cy="1881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lexically scoped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629" name="Picture 628"/>
          <p:cNvPicPr/>
          <p:nvPr/>
        </p:nvPicPr>
        <p:blipFill>
          <a:blip r:embed="rId2"/>
          <a:stretch/>
        </p:blipFill>
        <p:spPr>
          <a:xfrm>
            <a:off x="1584360" y="2701800"/>
            <a:ext cx="3548520" cy="1216800"/>
          </a:xfrm>
          <a:prstGeom prst="rect">
            <a:avLst/>
          </a:prstGeom>
          <a:ln>
            <a:noFill/>
          </a:ln>
        </p:spPr>
      </p:pic>
      <p:pic>
        <p:nvPicPr>
          <p:cNvPr id="630" name="Picture 629"/>
          <p:cNvPicPr/>
          <p:nvPr/>
        </p:nvPicPr>
        <p:blipFill>
          <a:blip r:embed="rId3"/>
          <a:stretch/>
        </p:blipFill>
        <p:spPr>
          <a:xfrm>
            <a:off x="1554480" y="4572000"/>
            <a:ext cx="6127560" cy="1371600"/>
          </a:xfrm>
          <a:prstGeom prst="rect">
            <a:avLst/>
          </a:prstGeom>
          <a:ln>
            <a:noFill/>
          </a:ln>
        </p:spPr>
      </p:pic>
      <p:pic>
        <p:nvPicPr>
          <p:cNvPr id="631" name="Picture 630"/>
          <p:cNvPicPr/>
          <p:nvPr/>
        </p:nvPicPr>
        <p:blipFill>
          <a:blip r:embed="rId4"/>
          <a:stretch/>
        </p:blipFill>
        <p:spPr>
          <a:xfrm>
            <a:off x="7756560" y="4987440"/>
            <a:ext cx="2573280" cy="957600"/>
          </a:xfrm>
          <a:prstGeom prst="rect">
            <a:avLst/>
          </a:prstGeom>
          <a:ln>
            <a:noFill/>
          </a:ln>
        </p:spPr>
      </p:pic>
      <p:pic>
        <p:nvPicPr>
          <p:cNvPr id="632" name="Picture 631"/>
          <p:cNvPicPr/>
          <p:nvPr/>
        </p:nvPicPr>
        <p:blipFill>
          <a:blip r:embed="rId5"/>
          <a:stretch/>
        </p:blipFill>
        <p:spPr>
          <a:xfrm>
            <a:off x="5916960" y="2690280"/>
            <a:ext cx="4285440" cy="74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Macros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1885950" y="205560"/>
            <a:ext cx="6365610" cy="12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Projects </a:t>
            </a:r>
            <a:r>
              <a:rPr lang="en-US" sz="5400" spc="-1" dirty="0">
                <a:solidFill>
                  <a:srgbClr val="4F81BD"/>
                </a:solidFill>
                <a:latin typeface="Trebuchet MS"/>
                <a:ea typeface="DejaVu Sans"/>
              </a:rPr>
              <a:t>on GitHub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646" name="Picture 2"/>
          <p:cNvPicPr/>
          <p:nvPr/>
        </p:nvPicPr>
        <p:blipFill>
          <a:blip r:embed="rId2"/>
          <a:stretch/>
        </p:blipFill>
        <p:spPr>
          <a:xfrm>
            <a:off x="839880" y="1555200"/>
            <a:ext cx="4953960" cy="4212000"/>
          </a:xfrm>
          <a:prstGeom prst="rect">
            <a:avLst/>
          </a:prstGeom>
          <a:ln>
            <a:noFill/>
          </a:ln>
        </p:spPr>
      </p:pic>
      <p:pic>
        <p:nvPicPr>
          <p:cNvPr id="647" name="Picture 4"/>
          <p:cNvPicPr/>
          <p:nvPr/>
        </p:nvPicPr>
        <p:blipFill>
          <a:blip r:embed="rId3"/>
          <a:stretch/>
        </p:blipFill>
        <p:spPr>
          <a:xfrm>
            <a:off x="6556680" y="1513080"/>
            <a:ext cx="2636640" cy="433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2703960" y="205560"/>
            <a:ext cx="5547600" cy="12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Racket in Action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E6861-62F9-4105-BE76-4E08306AC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 t="11458" r="63483" b="13543"/>
          <a:stretch/>
        </p:blipFill>
        <p:spPr>
          <a:xfrm>
            <a:off x="918451" y="1524000"/>
            <a:ext cx="4473583" cy="49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FAB6134E-8D9B-4002-856C-448D8584AA0E}"/>
              </a:ext>
            </a:extLst>
          </p:cNvPr>
          <p:cNvSpPr/>
          <p:nvPr/>
        </p:nvSpPr>
        <p:spPr>
          <a:xfrm>
            <a:off x="5591535" y="1552575"/>
            <a:ext cx="4752615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lang="en-US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Web application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78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2703960" y="205560"/>
            <a:ext cx="6359760" cy="12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</a:rPr>
              <a:t>Conclusion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lang="en-US" sz="1800" b="0" strike="noStrike" spc="-1">
              <a:latin typeface="Arial"/>
            </a:endParaRPr>
          </a:p>
          <a:p>
            <a:pPr marL="120024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lang="en-US" sz="1800" b="0" strike="noStrike" spc="-1">
              <a:latin typeface="Arial"/>
            </a:endParaRPr>
          </a:p>
          <a:p>
            <a:pPr marL="120024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747000" y="1351440"/>
            <a:ext cx="7637400" cy="61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lang="de-DE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07" name="Group 3"/>
          <p:cNvGrpSpPr/>
          <p:nvPr/>
        </p:nvGrpSpPr>
        <p:grpSpPr>
          <a:xfrm>
            <a:off x="8003520" y="3556800"/>
            <a:ext cx="1492560" cy="1086120"/>
            <a:chOff x="8003520" y="3556800"/>
            <a:chExt cx="1492560" cy="1086120"/>
          </a:xfrm>
        </p:grpSpPr>
        <p:pic>
          <p:nvPicPr>
            <p:cNvPr id="608" name="Picture 2" descr="[logo]"/>
            <p:cNvPicPr/>
            <p:nvPr/>
          </p:nvPicPr>
          <p:blipFill>
            <a:blip r:embed="rId2"/>
            <a:stretch/>
          </p:blipFill>
          <p:spPr>
            <a:xfrm>
              <a:off x="8236800" y="3556800"/>
              <a:ext cx="837360" cy="808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9" name="CustomShape 4"/>
            <p:cNvSpPr/>
            <p:nvPr/>
          </p:nvSpPr>
          <p:spPr>
            <a:xfrm>
              <a:off x="8003520" y="4400640"/>
              <a:ext cx="149256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610" name="Group 5"/>
          <p:cNvGrpSpPr/>
          <p:nvPr/>
        </p:nvGrpSpPr>
        <p:grpSpPr>
          <a:xfrm>
            <a:off x="4056840" y="3818880"/>
            <a:ext cx="3399480" cy="2962440"/>
            <a:chOff x="4056840" y="3818880"/>
            <a:chExt cx="3399480" cy="2962440"/>
          </a:xfrm>
        </p:grpSpPr>
        <p:pic>
          <p:nvPicPr>
            <p:cNvPr id="611" name="Picture 3"/>
            <p:cNvPicPr/>
            <p:nvPr/>
          </p:nvPicPr>
          <p:blipFill>
            <a:blip r:embed="rId3"/>
            <a:stretch/>
          </p:blipFill>
          <p:spPr>
            <a:xfrm>
              <a:off x="4056840" y="3818880"/>
              <a:ext cx="3399480" cy="24836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12" name="CustomShape 6"/>
            <p:cNvSpPr/>
            <p:nvPr/>
          </p:nvSpPr>
          <p:spPr>
            <a:xfrm>
              <a:off x="4988880" y="6387120"/>
              <a:ext cx="178452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lang="en-US" sz="1800" b="0" strike="noStrike" spc="-1">
              <a:latin typeface="Arial"/>
            </a:endParaRPr>
          </a:p>
          <a:p>
            <a:pPr marL="120024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“"As Hudak puts it, “domain-specific languages are the ultimate abstractions.”“”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“By 2010, our dialect of Scheme had evolved so much that we renamed it to Racket  to let the world know that we had something different.”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062360" y="159840"/>
            <a:ext cx="7979400" cy="14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770040" y="1570320"/>
            <a:ext cx="8925840" cy="52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“Racket” https://racket-lang.org/ (accessed Nov. 24, 2020)</a:t>
            </a: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lang="en-US" sz="1800" b="0" strike="noStrike" spc="-1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lang="en-US" sz="1800" b="0" strike="noStrike" spc="-1">
              <a:latin typeface="Arial"/>
            </a:endParaRPr>
          </a:p>
          <a:p>
            <a:pPr marL="74340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lang="en-US" sz="1800" b="0" strike="noStrike" spc="-1">
              <a:latin typeface="Arial"/>
            </a:endParaRPr>
          </a:p>
          <a:p>
            <a:pPr marL="120060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lang="en-US" sz="1800" b="0" strike="noStrike" spc="-1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770040" y="2476800"/>
            <a:ext cx="8925840" cy="40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Simple barcode reader /writer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 lnSpcReduction="10000"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1800" b="0" strike="noStrike" spc="-1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lang="en-US" sz="1800" b="0" strike="noStrike" spc="-1">
              <a:latin typeface="Arial"/>
            </a:endParaRPr>
          </a:p>
          <a:p>
            <a:pPr marL="1657440" lvl="3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as a functional language</a:t>
            </a:r>
            <a:endParaRPr lang="en-US" sz="26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Tail Call optimization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600" b="0" strike="noStrike" spc="-1">
              <a:latin typeface="Arial"/>
            </a:endParaRPr>
          </a:p>
        </p:txBody>
      </p:sp>
      <p:pic>
        <p:nvPicPr>
          <p:cNvPr id="625" name="Picture 624"/>
          <p:cNvPicPr/>
          <p:nvPr/>
        </p:nvPicPr>
        <p:blipFill>
          <a:blip r:embed="rId2"/>
          <a:stretch/>
        </p:blipFill>
        <p:spPr>
          <a:xfrm>
            <a:off x="2832480" y="4190400"/>
            <a:ext cx="5286600" cy="295560"/>
          </a:xfrm>
          <a:prstGeom prst="rect">
            <a:avLst/>
          </a:prstGeom>
          <a:ln>
            <a:noFill/>
          </a:ln>
        </p:spPr>
      </p:pic>
      <p:pic>
        <p:nvPicPr>
          <p:cNvPr id="626" name="Picture 625"/>
          <p:cNvPicPr/>
          <p:nvPr/>
        </p:nvPicPr>
        <p:blipFill>
          <a:blip r:embed="rId3"/>
          <a:stretch/>
        </p:blipFill>
        <p:spPr>
          <a:xfrm>
            <a:off x="3566160" y="5486400"/>
            <a:ext cx="3831840" cy="64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1109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Nosenko, Alex@EMSA</cp:lastModifiedBy>
  <cp:revision>77</cp:revision>
  <dcterms:created xsi:type="dcterms:W3CDTF">2020-11-18T06:40:48Z</dcterms:created>
  <dcterms:modified xsi:type="dcterms:W3CDTF">2020-12-09T02:55:32Z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