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dp100.github.com" TargetMode="External"/><Relationship Id="rId3" Type="http://schemas.openxmlformats.org/officeDocument/2006/relationships/image" Target="../media/image1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in action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tangdeping</a:t>
            </a:r>
          </a:p>
          <a:p>
            <a:pPr/>
            <a:r>
              <a:t>July 24,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046" y="1385380"/>
            <a:ext cx="11518901" cy="671830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" y="2117209"/>
            <a:ext cx="11518901" cy="67183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need merge</a:t>
            </a:r>
          </a:p>
        </p:txBody>
      </p:sp>
      <p:pic>
        <p:nvPicPr>
          <p:cNvPr id="21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950" y="1644650"/>
            <a:ext cx="11518900" cy="671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commit --amend</a:t>
            </a:r>
          </a:p>
        </p:txBody>
      </p:sp>
      <p:pic>
        <p:nvPicPr>
          <p:cNvPr id="21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863" y="1677058"/>
            <a:ext cx="11518901" cy="671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checkout</a:t>
            </a:r>
          </a:p>
        </p:txBody>
      </p:sp>
      <p:pic>
        <p:nvPicPr>
          <p:cNvPr id="2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9" y="2264315"/>
            <a:ext cx="11518901" cy="671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" y="1517650"/>
            <a:ext cx="11518900" cy="671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" y="1517650"/>
            <a:ext cx="11518900" cy="671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" y="1517650"/>
            <a:ext cx="11518900" cy="671830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>
            <p:ph type="body" idx="4294967295"/>
          </p:nvPr>
        </p:nvSpPr>
        <p:spPr>
          <a:xfrm>
            <a:off x="822865" y="934455"/>
            <a:ext cx="11099801" cy="6286501"/>
          </a:xfrm>
          <a:prstGeom prst="rect">
            <a:avLst/>
          </a:prstGeom>
        </p:spPr>
        <p:txBody>
          <a:bodyPr anchor="t"/>
          <a:lstStyle/>
          <a:p>
            <a:pPr/>
            <a:r>
              <a:t>Do not change HEAD pointer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checkout -b new</a:t>
            </a:r>
          </a:p>
        </p:txBody>
      </p:sp>
      <p:pic>
        <p:nvPicPr>
          <p:cNvPr id="23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49" y="2422457"/>
            <a:ext cx="11518901" cy="671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reset</a:t>
            </a:r>
          </a:p>
        </p:txBody>
      </p:sp>
      <p:pic>
        <p:nvPicPr>
          <p:cNvPr id="2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49" y="2507380"/>
            <a:ext cx="11518901" cy="671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Web, RESTful, Golang, etcd</a:t>
            </a:r>
          </a:p>
          <a:p>
            <a:pPr/>
            <a:r>
              <a:t>DevOps</a:t>
            </a:r>
          </a:p>
          <a:p>
            <a:pPr/>
            <a:r>
              <a:t>Leader of common services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tdp100.github.com</a:t>
            </a:r>
          </a:p>
        </p:txBody>
      </p:sp>
      <p:pic>
        <p:nvPicPr>
          <p:cNvPr id="124" name="pasted-image.tiff"/>
          <p:cNvPicPr>
            <a:picLocks noChangeAspect="1"/>
          </p:cNvPicPr>
          <p:nvPr/>
        </p:nvPicPr>
        <p:blipFill>
          <a:blip r:embed="rId3">
            <a:extLst/>
          </a:blip>
          <a:srcRect l="18623" t="0" r="26133" b="0"/>
          <a:stretch>
            <a:fillRect/>
          </a:stretch>
        </p:blipFill>
        <p:spPr>
          <a:xfrm>
            <a:off x="7865731" y="2631962"/>
            <a:ext cx="4781882" cy="4862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" y="1517650"/>
            <a:ext cx="11518900" cy="671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</a:t>
            </a:r>
          </a:p>
        </p:txBody>
      </p:sp>
      <p:pic>
        <p:nvPicPr>
          <p:cNvPr id="23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993" y="2279252"/>
            <a:ext cx="11518901" cy="671830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>
            <p:ph type="body" idx="1"/>
          </p:nvPr>
        </p:nvSpPr>
        <p:spPr>
          <a:xfrm>
            <a:off x="952500" y="2360435"/>
            <a:ext cx="11099801" cy="6286501"/>
          </a:xfrm>
          <a:prstGeom prst="rect">
            <a:avLst/>
          </a:prstGeom>
        </p:spPr>
        <p:txBody>
          <a:bodyPr anchor="t"/>
          <a:lstStyle/>
          <a:p>
            <a:pPr/>
            <a:r>
              <a:t>fast-forward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798" y="1793123"/>
            <a:ext cx="11518901" cy="6718301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hape 242"/>
          <p:cNvSpPr/>
          <p:nvPr>
            <p:ph type="body" idx="4294967295"/>
          </p:nvPr>
        </p:nvSpPr>
        <p:spPr>
          <a:xfrm>
            <a:off x="806661" y="1177519"/>
            <a:ext cx="11099801" cy="6286501"/>
          </a:xfrm>
          <a:prstGeom prst="rect">
            <a:avLst/>
          </a:prstGeom>
        </p:spPr>
        <p:txBody>
          <a:bodyPr anchor="t"/>
          <a:lstStyle/>
          <a:p>
            <a:pPr/>
            <a:r>
              <a:t>three-way merge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cherry-pick(copy)</a:t>
            </a:r>
          </a:p>
        </p:txBody>
      </p:sp>
      <p:pic>
        <p:nvPicPr>
          <p:cNvPr id="24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820" y="2570930"/>
            <a:ext cx="11518901" cy="671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rebase(copy)</a:t>
            </a:r>
          </a:p>
        </p:txBody>
      </p:sp>
      <p:pic>
        <p:nvPicPr>
          <p:cNvPr id="24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885" y="2393949"/>
            <a:ext cx="11518901" cy="671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rebase - -onto</a:t>
            </a:r>
          </a:p>
        </p:txBody>
      </p:sp>
      <p:pic>
        <p:nvPicPr>
          <p:cNvPr id="25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433" y="1660854"/>
            <a:ext cx="11518901" cy="671830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/>
        </p:nvSpPr>
        <p:spPr>
          <a:xfrm>
            <a:off x="447173" y="8029422"/>
            <a:ext cx="1233731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2600"/>
            </a:lvl1pPr>
          </a:lstStyle>
          <a:p>
            <a:pPr/>
            <a:r>
              <a:t>The command replays onto master the most recent commits on the current branch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and GitLab</a:t>
            </a:r>
          </a:p>
        </p:txBody>
      </p:sp>
      <p:sp>
        <p:nvSpPr>
          <p:cNvPr id="255" name="Shape 255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Create organisation</a:t>
            </a:r>
          </a:p>
          <a:p>
            <a:pPr/>
            <a:r>
              <a:t>Create repo</a:t>
            </a:r>
          </a:p>
          <a:p>
            <a:pPr/>
            <a:r>
              <a:t>Setting: members, privileges</a:t>
            </a:r>
          </a:p>
          <a:p>
            <a:pPr/>
            <a:r>
              <a:t>SSH token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Best Practices in DevOps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Team Culture, +1</a:t>
            </a:r>
          </a:p>
          <a:p>
            <a:pPr/>
            <a:r>
              <a:t>Branch, tdp/feature</a:t>
            </a:r>
          </a:p>
          <a:p>
            <a:pPr/>
            <a:r>
              <a:t>Codereview</a:t>
            </a:r>
          </a:p>
          <a:p>
            <a:pPr/>
            <a:r>
              <a:t>Style of code and comments</a:t>
            </a:r>
          </a:p>
          <a:p>
            <a:pPr/>
            <a:r>
              <a:t>Wiki of markdown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History of Git</a:t>
            </a:r>
          </a:p>
          <a:p>
            <a:pPr/>
            <a:r>
              <a:t>Design of Git</a:t>
            </a:r>
          </a:p>
          <a:p>
            <a:pPr/>
            <a:r>
              <a:t>Commands of Git</a:t>
            </a:r>
          </a:p>
          <a:p>
            <a:pPr/>
            <a:r>
              <a:t>Git and Gitlab</a:t>
            </a:r>
          </a:p>
          <a:p>
            <a:pPr/>
            <a:r>
              <a:t>Best Practices in DevOps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History of Git</a:t>
            </a:r>
          </a:p>
        </p:txBody>
      </p:sp>
      <p:sp>
        <p:nvSpPr>
          <p:cNvPr id="130" name="Shape 130"/>
          <p:cNvSpPr/>
          <p:nvPr/>
        </p:nvSpPr>
        <p:spPr>
          <a:xfrm>
            <a:off x="950214" y="8626795"/>
            <a:ext cx="533857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https://en.wikipedia.org/wiki/Concurrent_Versions_System</a:t>
            </a:r>
          </a:p>
        </p:txBody>
      </p:sp>
      <p:pic>
        <p:nvPicPr>
          <p:cNvPr id="13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583" y="2283290"/>
            <a:ext cx="11483634" cy="3476099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52888" y="6025567"/>
            <a:ext cx="56254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3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I've never actually used CVS for the kernel</a:t>
            </a:r>
          </a:p>
        </p:txBody>
      </p:sp>
      <p:sp>
        <p:nvSpPr>
          <p:cNvPr id="133" name="Shape 133"/>
          <p:cNvSpPr/>
          <p:nvPr/>
        </p:nvSpPr>
        <p:spPr>
          <a:xfrm>
            <a:off x="837566" y="6760552"/>
            <a:ext cx="120107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3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BitKeeper is commercial software</a:t>
            </a:r>
          </a:p>
        </p:txBody>
      </p:sp>
      <p:sp>
        <p:nvSpPr>
          <p:cNvPr id="134" name="Shape 134"/>
          <p:cNvSpPr/>
          <p:nvPr/>
        </p:nvSpPr>
        <p:spPr>
          <a:xfrm>
            <a:off x="837566" y="7449559"/>
            <a:ext cx="1201071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Git: a reliable, high performance, distributed content management thing, and the key word here is actually the "</a:t>
            </a:r>
            <a:r>
              <a:rPr b="1"/>
              <a:t>distributed</a:t>
            </a:r>
            <a:r>
              <a:t>" part</a:t>
            </a:r>
          </a:p>
        </p:txBody>
      </p:sp>
      <p:sp>
        <p:nvSpPr>
          <p:cNvPr id="135" name="Shape 135"/>
          <p:cNvSpPr/>
          <p:nvPr/>
        </p:nvSpPr>
        <p:spPr>
          <a:xfrm>
            <a:off x="919228" y="9013064"/>
            <a:ext cx="342361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See: Tech Talk: Linus Torvalds on Git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of Git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Distributed</a:t>
            </a:r>
          </a:p>
        </p:txBody>
      </p:sp>
      <p:sp>
        <p:nvSpPr>
          <p:cNvPr id="139" name="Shape 139"/>
          <p:cNvSpPr/>
          <p:nvPr/>
        </p:nvSpPr>
        <p:spPr>
          <a:xfrm>
            <a:off x="2820988" y="6024275"/>
            <a:ext cx="1606367" cy="1550095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/>
                </a:solidFill>
              </a:defRPr>
            </a:pPr>
            <a:r>
              <a:t>git</a:t>
            </a:r>
          </a:p>
          <a:p>
            <a:pPr>
              <a:defRPr sz="2400">
                <a:solidFill>
                  <a:schemeClr val="accent1"/>
                </a:solidFill>
              </a:defRPr>
            </a:pPr>
            <a:r>
              <a:t>repo</a:t>
            </a:r>
          </a:p>
        </p:txBody>
      </p:sp>
      <p:sp>
        <p:nvSpPr>
          <p:cNvPr id="140" name="Shape 140"/>
          <p:cNvSpPr/>
          <p:nvPr/>
        </p:nvSpPr>
        <p:spPr>
          <a:xfrm>
            <a:off x="5573087" y="3556037"/>
            <a:ext cx="1270001" cy="12700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/>
                </a:solidFill>
              </a:defRPr>
            </a:pPr>
            <a:r>
              <a:t>git</a:t>
            </a:r>
          </a:p>
          <a:p>
            <a:pPr>
              <a:defRPr sz="2400">
                <a:solidFill>
                  <a:schemeClr val="accent1"/>
                </a:solidFill>
              </a:defRPr>
            </a:pPr>
            <a:r>
              <a:t>repo</a:t>
            </a:r>
          </a:p>
        </p:txBody>
      </p:sp>
      <p:sp>
        <p:nvSpPr>
          <p:cNvPr id="141" name="Shape 141"/>
          <p:cNvSpPr/>
          <p:nvPr/>
        </p:nvSpPr>
        <p:spPr>
          <a:xfrm>
            <a:off x="4765506" y="7091125"/>
            <a:ext cx="1270001" cy="12700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/>
                </a:solidFill>
              </a:defRPr>
            </a:pPr>
            <a:r>
              <a:t>git</a:t>
            </a:r>
          </a:p>
          <a:p>
            <a:pPr>
              <a:defRPr sz="2400">
                <a:solidFill>
                  <a:schemeClr val="accent1"/>
                </a:solidFill>
              </a:defRPr>
            </a:pPr>
            <a:r>
              <a:t>repo</a:t>
            </a:r>
          </a:p>
        </p:txBody>
      </p:sp>
      <p:sp>
        <p:nvSpPr>
          <p:cNvPr id="142" name="Shape 142"/>
          <p:cNvSpPr/>
          <p:nvPr/>
        </p:nvSpPr>
        <p:spPr>
          <a:xfrm>
            <a:off x="6350895" y="5191636"/>
            <a:ext cx="1723089" cy="1550096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/>
                </a:solidFill>
              </a:defRPr>
            </a:pPr>
            <a:r>
              <a:t>git</a:t>
            </a:r>
          </a:p>
          <a:p>
            <a:pPr>
              <a:defRPr sz="2400">
                <a:solidFill>
                  <a:schemeClr val="accent1"/>
                </a:solidFill>
              </a:defRPr>
            </a:pPr>
            <a:r>
              <a:t>repo</a:t>
            </a:r>
          </a:p>
        </p:txBody>
      </p:sp>
      <p:sp>
        <p:nvSpPr>
          <p:cNvPr id="143" name="Shape 143"/>
          <p:cNvSpPr/>
          <p:nvPr/>
        </p:nvSpPr>
        <p:spPr>
          <a:xfrm>
            <a:off x="2526675" y="4428524"/>
            <a:ext cx="644996" cy="594512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/>
                </a:solidFill>
              </a:defRPr>
            </a:pPr>
            <a:r>
              <a:t>git</a:t>
            </a:r>
          </a:p>
          <a:p>
            <a:pPr>
              <a:defRPr sz="2400">
                <a:solidFill>
                  <a:schemeClr val="accent1"/>
                </a:solidFill>
              </a:defRPr>
            </a:pPr>
            <a:r>
              <a:t>repo</a:t>
            </a:r>
          </a:p>
        </p:txBody>
      </p:sp>
      <p:pic>
        <p:nvPicPr>
          <p:cNvPr id="144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1079039">
            <a:off x="3520878" y="4304728"/>
            <a:ext cx="2002698" cy="401378"/>
          </a:xfrm>
          <a:prstGeom prst="rect">
            <a:avLst/>
          </a:prstGeom>
        </p:spPr>
      </p:pic>
      <p:pic>
        <p:nvPicPr>
          <p:cNvPr id="146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4622234">
            <a:off x="2679342" y="5353857"/>
            <a:ext cx="1021792" cy="401377"/>
          </a:xfrm>
          <a:prstGeom prst="rect">
            <a:avLst/>
          </a:prstGeom>
        </p:spPr>
      </p:pic>
      <p:pic>
        <p:nvPicPr>
          <p:cNvPr id="148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100000">
            <a:off x="4068173" y="5329003"/>
            <a:ext cx="1829685" cy="401377"/>
          </a:xfrm>
          <a:prstGeom prst="rect">
            <a:avLst/>
          </a:prstGeom>
        </p:spPr>
      </p:pic>
      <p:pic>
        <p:nvPicPr>
          <p:cNvPr id="150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029113">
            <a:off x="4412994" y="6741489"/>
            <a:ext cx="871082" cy="401377"/>
          </a:xfrm>
          <a:prstGeom prst="rect">
            <a:avLst/>
          </a:prstGeom>
        </p:spPr>
      </p:pic>
      <p:pic>
        <p:nvPicPr>
          <p:cNvPr id="152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0138315">
            <a:off x="5711655" y="6755525"/>
            <a:ext cx="1063293" cy="401377"/>
          </a:xfrm>
          <a:prstGeom prst="rect">
            <a:avLst/>
          </a:prstGeom>
        </p:spPr>
      </p:pic>
      <p:pic>
        <p:nvPicPr>
          <p:cNvPr id="154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297300">
            <a:off x="6734038" y="4468473"/>
            <a:ext cx="2073187" cy="401377"/>
          </a:xfrm>
          <a:prstGeom prst="rect">
            <a:avLst/>
          </a:prstGeom>
        </p:spPr>
      </p:pic>
      <p:sp>
        <p:nvSpPr>
          <p:cNvPr id="156" name="Shape 156"/>
          <p:cNvSpPr/>
          <p:nvPr/>
        </p:nvSpPr>
        <p:spPr>
          <a:xfrm>
            <a:off x="8535843" y="5057858"/>
            <a:ext cx="366737" cy="376830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/>
                </a:solidFill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8418739" y="5993573"/>
            <a:ext cx="3232405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96FF"/>
                </a:solidFill>
                <a:latin typeface="HanziPen SC Bold"/>
                <a:ea typeface="HanziPen SC Bold"/>
                <a:cs typeface="HanziPen SC Bold"/>
                <a:sym typeface="HanziPen SC Bold"/>
              </a:defRPr>
            </a:pPr>
            <a:r>
              <a:t>Local &amp; Remote</a:t>
            </a:r>
          </a:p>
          <a:p>
            <a:pPr algn="l">
              <a:defRPr>
                <a:solidFill>
                  <a:srgbClr val="0096FF"/>
                </a:solidFill>
                <a:latin typeface="HanziPen SC Bold"/>
                <a:ea typeface="HanziPen SC Bold"/>
                <a:cs typeface="HanziPen SC Bold"/>
                <a:sym typeface="HanziPen SC Bold"/>
              </a:defRPr>
            </a:pPr>
            <a:r>
              <a:t>Pull &amp; Push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body" sz="quarter" idx="1"/>
          </p:nvPr>
        </p:nvSpPr>
        <p:spPr>
          <a:xfrm>
            <a:off x="952500" y="1270000"/>
            <a:ext cx="11099800" cy="738011"/>
          </a:xfrm>
          <a:prstGeom prst="rect">
            <a:avLst/>
          </a:prstGeom>
        </p:spPr>
        <p:txBody>
          <a:bodyPr anchor="t"/>
          <a:lstStyle/>
          <a:p>
            <a:pPr/>
            <a:r>
              <a:t>Workflow</a:t>
            </a:r>
          </a:p>
        </p:txBody>
      </p:sp>
      <p:pic>
        <p:nvPicPr>
          <p:cNvPr id="160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8544" y="3694186"/>
            <a:ext cx="2131095" cy="2046702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5334259" y="3573368"/>
            <a:ext cx="1077438" cy="1969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9" y="21600"/>
                </a:lnTo>
                <a:lnTo>
                  <a:pt x="21600" y="20358"/>
                </a:lnTo>
              </a:path>
            </a:pathLst>
          </a:custGeom>
          <a:ln w="38100">
            <a:solidFill>
              <a:srgbClr val="0096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3" name="Shape 163"/>
          <p:cNvSpPr/>
          <p:nvPr/>
        </p:nvSpPr>
        <p:spPr>
          <a:xfrm>
            <a:off x="5350463" y="3926319"/>
            <a:ext cx="1153483" cy="447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3600" y="18000"/>
                  <a:pt x="7200" y="14400"/>
                  <a:pt x="10800" y="10800"/>
                </a:cubicBezTo>
                <a:cubicBezTo>
                  <a:pt x="14400" y="7200"/>
                  <a:pt x="18000" y="3600"/>
                  <a:pt x="21600" y="0"/>
                </a:cubicBezTo>
              </a:path>
            </a:pathLst>
          </a:custGeom>
          <a:ln w="38100">
            <a:solidFill>
              <a:srgbClr val="0096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4" name="Shape 164"/>
          <p:cNvSpPr/>
          <p:nvPr/>
        </p:nvSpPr>
        <p:spPr>
          <a:xfrm>
            <a:off x="5962746" y="4111592"/>
            <a:ext cx="631818" cy="71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1" y="0"/>
                </a:moveTo>
                <a:lnTo>
                  <a:pt x="0" y="21600"/>
                </a:lnTo>
                <a:lnTo>
                  <a:pt x="21600" y="17703"/>
                </a:lnTo>
              </a:path>
            </a:pathLst>
          </a:custGeom>
          <a:ln w="38100">
            <a:solidFill>
              <a:srgbClr val="0096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5" name="Shape 165"/>
          <p:cNvSpPr/>
          <p:nvPr/>
        </p:nvSpPr>
        <p:spPr>
          <a:xfrm flipV="1">
            <a:off x="6014017" y="4225655"/>
            <a:ext cx="593295" cy="192048"/>
          </a:xfrm>
          <a:prstGeom prst="line">
            <a:avLst/>
          </a:prstGeom>
          <a:ln w="38100">
            <a:solidFill>
              <a:srgbClr val="0096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6" name="Shape 166"/>
          <p:cNvSpPr/>
          <p:nvPr/>
        </p:nvSpPr>
        <p:spPr>
          <a:xfrm flipV="1">
            <a:off x="6016739" y="4484102"/>
            <a:ext cx="580698" cy="145017"/>
          </a:xfrm>
          <a:prstGeom prst="line">
            <a:avLst/>
          </a:prstGeom>
          <a:ln w="38100">
            <a:solidFill>
              <a:srgbClr val="0096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7" name="Shape 167"/>
          <p:cNvSpPr/>
          <p:nvPr/>
        </p:nvSpPr>
        <p:spPr>
          <a:xfrm>
            <a:off x="5951605" y="5508455"/>
            <a:ext cx="598268" cy="364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2" y="0"/>
                </a:moveTo>
                <a:lnTo>
                  <a:pt x="0" y="21600"/>
                </a:lnTo>
                <a:lnTo>
                  <a:pt x="21600" y="14108"/>
                </a:lnTo>
              </a:path>
            </a:pathLst>
          </a:custGeom>
          <a:ln w="38100">
            <a:solidFill>
              <a:srgbClr val="0096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68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72552" y="3416645"/>
            <a:ext cx="1179043" cy="2254283"/>
          </a:xfrm>
          <a:prstGeom prst="rect">
            <a:avLst/>
          </a:prstGeom>
        </p:spPr>
      </p:pic>
      <p:pic>
        <p:nvPicPr>
          <p:cNvPr id="170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88743" y="3946575"/>
            <a:ext cx="1255110" cy="549210"/>
          </a:xfrm>
          <a:prstGeom prst="rect">
            <a:avLst/>
          </a:prstGeom>
        </p:spPr>
      </p:pic>
      <p:pic>
        <p:nvPicPr>
          <p:cNvPr id="172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00084" y="4131863"/>
            <a:ext cx="734383" cy="827524"/>
          </a:xfrm>
          <a:prstGeom prst="rect">
            <a:avLst/>
          </a:prstGeom>
        </p:spPr>
      </p:pic>
      <p:pic>
        <p:nvPicPr>
          <p:cNvPr id="174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52297" y="4245912"/>
            <a:ext cx="694921" cy="293675"/>
          </a:xfrm>
          <a:prstGeom prst="rect">
            <a:avLst/>
          </a:prstGeom>
        </p:spPr>
      </p:pic>
      <p:pic>
        <p:nvPicPr>
          <p:cNvPr id="176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55020" y="4504360"/>
            <a:ext cx="682322" cy="246641"/>
          </a:xfrm>
          <a:prstGeom prst="rect">
            <a:avLst/>
          </a:prstGeom>
        </p:spPr>
      </p:pic>
      <p:pic>
        <p:nvPicPr>
          <p:cNvPr id="178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088442" y="5528725"/>
            <a:ext cx="701335" cy="478302"/>
          </a:xfrm>
          <a:prstGeom prst="rect">
            <a:avLst/>
          </a:prstGeom>
        </p:spPr>
      </p:pic>
      <p:sp>
        <p:nvSpPr>
          <p:cNvPr id="180" name="Shape 180"/>
          <p:cNvSpPr/>
          <p:nvPr/>
        </p:nvSpPr>
        <p:spPr>
          <a:xfrm>
            <a:off x="1368917" y="6510857"/>
            <a:ext cx="233034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96FF"/>
                </a:solidFill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pPr/>
            <a:r>
              <a:t>Working dir</a:t>
            </a:r>
          </a:p>
        </p:txBody>
      </p:sp>
      <p:sp>
        <p:nvSpPr>
          <p:cNvPr id="181" name="Shape 181"/>
          <p:cNvSpPr/>
          <p:nvPr/>
        </p:nvSpPr>
        <p:spPr>
          <a:xfrm>
            <a:off x="4848502" y="6510857"/>
            <a:ext cx="243276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96FF"/>
                </a:solidFill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pPr/>
            <a:r>
              <a:t>Index(stage)</a:t>
            </a:r>
          </a:p>
        </p:txBody>
      </p:sp>
      <p:sp>
        <p:nvSpPr>
          <p:cNvPr id="182" name="Shape 182"/>
          <p:cNvSpPr/>
          <p:nvPr/>
        </p:nvSpPr>
        <p:spPr>
          <a:xfrm>
            <a:off x="8611594" y="6531915"/>
            <a:ext cx="125867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96FF"/>
                </a:solidFill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pPr/>
            <a:r>
              <a:t>HEAD</a:t>
            </a:r>
          </a:p>
        </p:txBody>
      </p:sp>
      <p:pic>
        <p:nvPicPr>
          <p:cNvPr id="183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542425" y="3636000"/>
            <a:ext cx="1356710" cy="401378"/>
          </a:xfrm>
          <a:prstGeom prst="rect">
            <a:avLst/>
          </a:prstGeom>
        </p:spPr>
      </p:pic>
      <p:pic>
        <p:nvPicPr>
          <p:cNvPr id="185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958902" y="3636000"/>
            <a:ext cx="1356709" cy="401378"/>
          </a:xfrm>
          <a:prstGeom prst="rect">
            <a:avLst/>
          </a:prstGeom>
        </p:spPr>
      </p:pic>
      <p:sp>
        <p:nvSpPr>
          <p:cNvPr id="187" name="Shape 187"/>
          <p:cNvSpPr/>
          <p:nvPr/>
        </p:nvSpPr>
        <p:spPr>
          <a:xfrm>
            <a:off x="3820509" y="2959477"/>
            <a:ext cx="74935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96FF"/>
                </a:solidFill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pPr/>
            <a:r>
              <a:t>add</a:t>
            </a:r>
          </a:p>
        </p:txBody>
      </p:sp>
      <p:sp>
        <p:nvSpPr>
          <p:cNvPr id="188" name="Shape 188"/>
          <p:cNvSpPr/>
          <p:nvPr/>
        </p:nvSpPr>
        <p:spPr>
          <a:xfrm>
            <a:off x="6861853" y="2958284"/>
            <a:ext cx="149961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96FF"/>
                </a:solidFill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pPr/>
            <a:r>
              <a:t>commit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272" y="1956061"/>
            <a:ext cx="11518901" cy="671830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>
            <p:ph type="body" sz="quarter" idx="1"/>
          </p:nvPr>
        </p:nvSpPr>
        <p:spPr>
          <a:xfrm>
            <a:off x="952500" y="1270000"/>
            <a:ext cx="11099800" cy="790424"/>
          </a:xfrm>
          <a:prstGeom prst="rect">
            <a:avLst/>
          </a:prstGeom>
        </p:spPr>
        <p:txBody>
          <a:bodyPr anchor="t"/>
          <a:lstStyle/>
          <a:p>
            <a:pPr/>
            <a:r>
              <a:t>Pointer</a:t>
            </a:r>
          </a:p>
        </p:txBody>
      </p:sp>
      <p:sp>
        <p:nvSpPr>
          <p:cNvPr id="192" name="Shape 192"/>
          <p:cNvSpPr/>
          <p:nvPr/>
        </p:nvSpPr>
        <p:spPr>
          <a:xfrm>
            <a:off x="7176189" y="3210335"/>
            <a:ext cx="724000" cy="35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HEAD~</a:t>
            </a:r>
          </a:p>
        </p:txBody>
      </p:sp>
      <p:sp>
        <p:nvSpPr>
          <p:cNvPr id="193" name="Shape 193"/>
          <p:cNvSpPr/>
          <p:nvPr/>
        </p:nvSpPr>
        <p:spPr>
          <a:xfrm>
            <a:off x="7538188" y="3618926"/>
            <a:ext cx="1" cy="790425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4" name="Shape 194"/>
          <p:cNvSpPr/>
          <p:nvPr/>
        </p:nvSpPr>
        <p:spPr>
          <a:xfrm>
            <a:off x="5787752" y="2997045"/>
            <a:ext cx="845940" cy="351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HEAD~2</a:t>
            </a:r>
          </a:p>
        </p:txBody>
      </p:sp>
      <p:sp>
        <p:nvSpPr>
          <p:cNvPr id="195" name="Shape 195"/>
          <p:cNvSpPr/>
          <p:nvPr/>
        </p:nvSpPr>
        <p:spPr>
          <a:xfrm>
            <a:off x="6194456" y="3243212"/>
            <a:ext cx="1" cy="1283181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Commands of Git</a:t>
            </a:r>
          </a:p>
        </p:txBody>
      </p:sp>
      <p:sp>
        <p:nvSpPr>
          <p:cNvPr id="198" name="Shape 198"/>
          <p:cNvSpPr/>
          <p:nvPr>
            <p:ph type="body" sz="half" idx="1"/>
          </p:nvPr>
        </p:nvSpPr>
        <p:spPr>
          <a:xfrm>
            <a:off x="1082134" y="2603500"/>
            <a:ext cx="5887517" cy="6286501"/>
          </a:xfrm>
          <a:prstGeom prst="rect">
            <a:avLst/>
          </a:prstGeom>
        </p:spPr>
        <p:txBody>
          <a:bodyPr anchor="t"/>
          <a:lstStyle/>
          <a:p>
            <a:pPr marL="0" indent="0" defTabSz="385572">
              <a:spcBef>
                <a:spcPts val="2700"/>
              </a:spcBef>
              <a:buSzTx/>
              <a:buNone/>
              <a:defRPr b="1" sz="2376">
                <a:latin typeface="Helvetica"/>
                <a:ea typeface="Helvetica"/>
                <a:cs typeface="Helvetica"/>
                <a:sym typeface="Helvetica"/>
              </a:defRPr>
            </a:pPr>
            <a:r>
              <a:t>1.For local Git repo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add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commit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checkout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reset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merge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rebase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cherry-pick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stash</a:t>
            </a:r>
          </a:p>
        </p:txBody>
      </p:sp>
      <p:sp>
        <p:nvSpPr>
          <p:cNvPr id="199" name="Shape 199"/>
          <p:cNvSpPr/>
          <p:nvPr/>
        </p:nvSpPr>
        <p:spPr>
          <a:xfrm>
            <a:off x="988893" y="8773292"/>
            <a:ext cx="652221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http://marklodato.github.io/visual-git-guide/index-en.html</a:t>
            </a:r>
          </a:p>
        </p:txBody>
      </p:sp>
      <p:sp>
        <p:nvSpPr>
          <p:cNvPr id="200" name="Shape 200"/>
          <p:cNvSpPr/>
          <p:nvPr/>
        </p:nvSpPr>
        <p:spPr>
          <a:xfrm>
            <a:off x="5934276" y="2668317"/>
            <a:ext cx="4492869" cy="323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368045">
              <a:spcBef>
                <a:spcPts val="2600"/>
              </a:spcBef>
              <a:defRPr b="1" sz="2268">
                <a:latin typeface="Helvetica"/>
                <a:ea typeface="Helvetica"/>
                <a:cs typeface="Helvetica"/>
                <a:sym typeface="Helvetica"/>
              </a:defRPr>
            </a:pPr>
            <a:r>
              <a:t>2. For remote Git repo</a:t>
            </a:r>
          </a:p>
          <a:p>
            <a:pPr marL="280034" indent="-280034" algn="l" defTabSz="368045">
              <a:spcBef>
                <a:spcPts val="2600"/>
              </a:spcBef>
              <a:buSzPct val="75000"/>
              <a:buChar char="•"/>
              <a:defRPr sz="2268"/>
            </a:pPr>
            <a:r>
              <a:t>clone</a:t>
            </a:r>
          </a:p>
          <a:p>
            <a:pPr marL="280034" indent="-280034" algn="l" defTabSz="368045">
              <a:spcBef>
                <a:spcPts val="2600"/>
              </a:spcBef>
              <a:buSzPct val="75000"/>
              <a:buChar char="•"/>
              <a:defRPr sz="2268"/>
            </a:pPr>
            <a:r>
              <a:t>pull</a:t>
            </a:r>
          </a:p>
          <a:p>
            <a:pPr marL="280034" indent="-280034" algn="l" defTabSz="368045">
              <a:spcBef>
                <a:spcPts val="2600"/>
              </a:spcBef>
              <a:buSzPct val="75000"/>
              <a:buChar char="•"/>
              <a:defRPr sz="2268"/>
            </a:pPr>
            <a:r>
              <a:t>push</a:t>
            </a:r>
          </a:p>
          <a:p>
            <a:pPr marL="280034" indent="-280034" algn="l" defTabSz="368045">
              <a:spcBef>
                <a:spcPts val="2600"/>
              </a:spcBef>
              <a:buSzPct val="75000"/>
              <a:buChar char="•"/>
              <a:defRPr sz="2268"/>
            </a:pPr>
            <a:r>
              <a:t>remote</a:t>
            </a:r>
          </a:p>
        </p:txBody>
      </p:sp>
      <p:sp>
        <p:nvSpPr>
          <p:cNvPr id="201" name="Shape 201"/>
          <p:cNvSpPr/>
          <p:nvPr/>
        </p:nvSpPr>
        <p:spPr>
          <a:xfrm>
            <a:off x="6013533" y="6311851"/>
            <a:ext cx="4492869" cy="250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368045">
              <a:spcBef>
                <a:spcPts val="2600"/>
              </a:spcBef>
              <a:defRPr b="1" sz="2268">
                <a:latin typeface="Helvetica"/>
                <a:ea typeface="Helvetica"/>
                <a:cs typeface="Helvetica"/>
                <a:sym typeface="Helvetica"/>
              </a:defRPr>
            </a:pPr>
            <a:r>
              <a:t>3. For Git tool</a:t>
            </a:r>
          </a:p>
          <a:p>
            <a:pPr marL="280034" indent="-280034" algn="l" defTabSz="368045">
              <a:spcBef>
                <a:spcPts val="2600"/>
              </a:spcBef>
              <a:buSzPct val="75000"/>
              <a:buChar char="•"/>
              <a:defRPr sz="2268"/>
            </a:pPr>
            <a:r>
              <a:t>log</a:t>
            </a:r>
          </a:p>
          <a:p>
            <a:pPr marL="280034" indent="-280034" algn="l" defTabSz="368045">
              <a:spcBef>
                <a:spcPts val="2600"/>
              </a:spcBef>
              <a:buSzPct val="75000"/>
              <a:buChar char="•"/>
              <a:defRPr sz="2268"/>
            </a:pPr>
            <a:r>
              <a:t>status</a:t>
            </a:r>
          </a:p>
          <a:p>
            <a:pPr marL="280034" indent="-280034" algn="l" defTabSz="368045">
              <a:spcBef>
                <a:spcPts val="2600"/>
              </a:spcBef>
              <a:buSzPct val="75000"/>
              <a:buChar char="•"/>
              <a:defRPr sz="2268"/>
            </a:pPr>
            <a:r>
              <a:t>config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500" y="2844800"/>
            <a:ext cx="10083800" cy="431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650" y="2844799"/>
            <a:ext cx="12001501" cy="431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add/commit/checkout/reset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