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1"/>
  </p:normalViewPr>
  <p:slideViewPr>
    <p:cSldViewPr snapToGrid="0" snapToObjects="1">
      <p:cViewPr varScale="1">
        <p:scale>
          <a:sx n="38" d="100"/>
          <a:sy n="38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1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tangdeping@huawei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eanne_Ferrante" TargetMode="External"/><Relationship Id="rId4" Type="http://schemas.openxmlformats.org/officeDocument/2006/relationships/hyperlink" Target="https://en.wikipedia.org/w/index.php?title=Barry_Rosen_(computer_scientist)&amp;action=edit&amp;redlink=1" TargetMode="External"/><Relationship Id="rId5" Type="http://schemas.openxmlformats.org/officeDocument/2006/relationships/hyperlink" Target="https://en.wikipedia.org/wiki/Mark_N._Wegman" TargetMode="External"/><Relationship Id="rId6" Type="http://schemas.openxmlformats.org/officeDocument/2006/relationships/hyperlink" Target="https://en.wikipedia.org/w/index.php?title=F._Kenneth_Zadeck&amp;action=edit&amp;redlink=1" TargetMode="External"/><Relationship Id="rId7" Type="http://schemas.openxmlformats.org/officeDocument/2006/relationships/hyperlink" Target="https://en.wikipedia.org/wiki/International_Business_Machines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/index.php?title=Ron_Cytron&amp;action=edit&amp;redlink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Golang In Action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2"/>
              </a:rPr>
              <a:t>tangdeping@huawei.com</a:t>
            </a:r>
          </a:p>
          <a:p>
            <a:r>
              <a:t>2016/9/11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 of Golang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4294967295"/>
          </p:nvPr>
        </p:nvSpPr>
        <p:spPr>
          <a:xfrm>
            <a:off x="1689100" y="3238499"/>
            <a:ext cx="21005800" cy="7994403"/>
          </a:xfrm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5400"/>
              </a:spcBef>
              <a:defRPr sz="4784"/>
            </a:pPr>
            <a:r>
              <a:t>Goroutines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Channels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WaitGroup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Select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Locks:  Mutex and Reader Writer Lock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Once</a:t>
            </a:r>
          </a:p>
        </p:txBody>
      </p:sp>
      <p:sp>
        <p:nvSpPr>
          <p:cNvPr id="255" name="Shape 255"/>
          <p:cNvSpPr/>
          <p:nvPr/>
        </p:nvSpPr>
        <p:spPr>
          <a:xfrm>
            <a:off x="1650857" y="11911071"/>
            <a:ext cx="170098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http://citeseer.ist.psu.edu/viewdoc/summary?doi=10.1.1.208.1107&amp;rank=4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Golang GC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4294967295"/>
          </p:nvPr>
        </p:nvSpPr>
        <p:spPr>
          <a:xfrm>
            <a:off x="693834" y="3432023"/>
            <a:ext cx="12189345" cy="3863566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4992"/>
            </a:pPr>
            <a:r>
              <a:t>Mark-and-Sweep Garbage Collection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Metadata for marking</a:t>
            </a:r>
          </a:p>
          <a:p>
            <a:pPr marL="609600" indent="-609600" defTabSz="792479">
              <a:spcBef>
                <a:spcPts val="5600"/>
              </a:spcBef>
              <a:defRPr sz="4992"/>
            </a:pPr>
            <a:r>
              <a:t>GOGC</a:t>
            </a:r>
          </a:p>
        </p:txBody>
      </p:sp>
      <p:pic>
        <p:nvPicPr>
          <p:cNvPr id="26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8858" y="3612458"/>
            <a:ext cx="11035504" cy="10728429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920556" y="12384314"/>
            <a:ext cx="98256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http://www.brpreiss.com/books/opus5/html/page424.html</a:t>
            </a:r>
          </a:p>
        </p:txBody>
      </p:sp>
      <p:sp>
        <p:nvSpPr>
          <p:cNvPr id="263" name="Shape 263"/>
          <p:cNvSpPr/>
          <p:nvPr/>
        </p:nvSpPr>
        <p:spPr>
          <a:xfrm>
            <a:off x="930751" y="11761884"/>
            <a:ext cx="648766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http://www.cs.utexas.edu/users/EWD/</a:t>
            </a:r>
          </a:p>
        </p:txBody>
      </p:sp>
      <p:sp>
        <p:nvSpPr>
          <p:cNvPr id="264" name="Shape 264"/>
          <p:cNvSpPr/>
          <p:nvPr/>
        </p:nvSpPr>
        <p:spPr>
          <a:xfrm>
            <a:off x="884680" y="10809255"/>
            <a:ext cx="399150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5900"/>
              </a:spcBef>
              <a:defRPr sz="5200"/>
            </a:lvl1pPr>
          </a:lstStyle>
          <a:p>
            <a:r>
              <a:t>E. W. Dijkstra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704" y="12996902"/>
            <a:ext cx="69204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talks.golang.org</a:t>
            </a:r>
            <a:r>
              <a:rPr lang="en-US" sz="3000" dirty="0"/>
              <a:t>/2015/go-</a:t>
            </a:r>
            <a:r>
              <a:rPr lang="en-US" sz="3000" dirty="0" err="1"/>
              <a:t>gc.pdf</a:t>
            </a:r>
            <a:endParaRPr lang="en-US" sz="30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Golang SSA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SSA was developed by </a:t>
            </a:r>
            <a:r>
              <a:rPr>
                <a:solidFill>
                  <a:srgbClr val="BA1800"/>
                </a:solidFill>
                <a:hlinkClick r:id="rId2"/>
              </a:rPr>
              <a:t>Ron Cytron</a:t>
            </a:r>
            <a:r>
              <a:t>, </a:t>
            </a:r>
            <a:r>
              <a:rPr>
                <a:solidFill>
                  <a:srgbClr val="0645AD"/>
                </a:solidFill>
                <a:hlinkClick r:id="rId3"/>
              </a:rPr>
              <a:t>Jeanne Ferrante</a:t>
            </a:r>
            <a:r>
              <a:t>, </a:t>
            </a:r>
            <a:r>
              <a:rPr>
                <a:solidFill>
                  <a:srgbClr val="BA1800"/>
                </a:solidFill>
                <a:hlinkClick r:id="rId4"/>
              </a:rPr>
              <a:t>Barry K. Rosen</a:t>
            </a:r>
            <a:r>
              <a:t>, </a:t>
            </a:r>
            <a:r>
              <a:rPr u="sng">
                <a:solidFill>
                  <a:srgbClr val="0645AD"/>
                </a:solidFill>
                <a:uFill>
                  <a:solidFill>
                    <a:srgbClr val="0645AD"/>
                  </a:solidFill>
                </a:uFill>
                <a:hlinkClick r:id="rId5"/>
              </a:rPr>
              <a:t>Mark N. Wegman</a:t>
            </a:r>
            <a:r>
              <a:t>, and </a:t>
            </a:r>
            <a:r>
              <a:rPr>
                <a:solidFill>
                  <a:srgbClr val="BA1800"/>
                </a:solidFill>
                <a:hlinkClick r:id="rId6"/>
              </a:rPr>
              <a:t>F. Kenneth Zadeck</a:t>
            </a:r>
            <a:r>
              <a:t>, researchers at </a:t>
            </a:r>
            <a:r>
              <a:rPr>
                <a:solidFill>
                  <a:srgbClr val="0645AD"/>
                </a:solidFill>
                <a:hlinkClick r:id="rId7"/>
              </a:rPr>
              <a:t>IBM</a:t>
            </a:r>
            <a:r>
              <a:t> in the 1980s</a:t>
            </a:r>
          </a:p>
          <a:p>
            <a:r>
              <a:t>Keith Randall 2015 commit PR to Golang</a:t>
            </a:r>
          </a:p>
          <a:p>
            <a:r>
              <a:t>JAVA JIT also support SSA.</a:t>
            </a:r>
          </a:p>
        </p:txBody>
      </p:sp>
      <p:sp>
        <p:nvSpPr>
          <p:cNvPr id="269" name="Shape 269"/>
          <p:cNvSpPr/>
          <p:nvPr/>
        </p:nvSpPr>
        <p:spPr>
          <a:xfrm>
            <a:off x="1696547" y="11242941"/>
            <a:ext cx="178729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http://courses.cs.washington.edu/courses/cse501/01wi/slides/slides.01-22.pdf</a:t>
            </a:r>
          </a:p>
        </p:txBody>
      </p:sp>
      <p:sp>
        <p:nvSpPr>
          <p:cNvPr id="270" name="Shape 270"/>
          <p:cNvSpPr/>
          <p:nvPr/>
        </p:nvSpPr>
        <p:spPr>
          <a:xfrm>
            <a:off x="1703882" y="12161970"/>
            <a:ext cx="151221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http://www.cs.cmu.edu/~fp/courses/15411-f08/lectures/09-ssa.pdf</a:t>
            </a:r>
          </a:p>
        </p:txBody>
      </p:sp>
      <p:sp>
        <p:nvSpPr>
          <p:cNvPr id="271" name="Shape 271"/>
          <p:cNvSpPr/>
          <p:nvPr/>
        </p:nvSpPr>
        <p:spPr>
          <a:xfrm>
            <a:off x="1675569" y="10323912"/>
            <a:ext cx="1358798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https://en.wikipedia.org/wiki/Static_single_assignment_form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 tool-chains</a:t>
            </a:r>
          </a:p>
        </p:txBody>
      </p:sp>
      <p:sp>
        <p:nvSpPr>
          <p:cNvPr id="274" name="Shape 274"/>
          <p:cNvSpPr/>
          <p:nvPr/>
        </p:nvSpPr>
        <p:spPr>
          <a:xfrm>
            <a:off x="3926632" y="9457611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</a:t>
            </a:r>
          </a:p>
        </p:txBody>
      </p:sp>
      <p:sp>
        <p:nvSpPr>
          <p:cNvPr id="275" name="Shape 275"/>
          <p:cNvSpPr/>
          <p:nvPr/>
        </p:nvSpPr>
        <p:spPr>
          <a:xfrm>
            <a:off x="8200570" y="9457611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CPU</a:t>
            </a:r>
          </a:p>
        </p:txBody>
      </p:sp>
      <p:sp>
        <p:nvSpPr>
          <p:cNvPr id="276" name="Shape 276"/>
          <p:cNvSpPr/>
          <p:nvPr/>
        </p:nvSpPr>
        <p:spPr>
          <a:xfrm>
            <a:off x="10337540" y="9457611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Disk</a:t>
            </a:r>
          </a:p>
        </p:txBody>
      </p:sp>
      <p:sp>
        <p:nvSpPr>
          <p:cNvPr id="277" name="Shape 277"/>
          <p:cNvSpPr/>
          <p:nvPr/>
        </p:nvSpPr>
        <p:spPr>
          <a:xfrm>
            <a:off x="12474509" y="9457611"/>
            <a:ext cx="2640867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IO Device</a:t>
            </a:r>
          </a:p>
        </p:txBody>
      </p:sp>
      <p:sp>
        <p:nvSpPr>
          <p:cNvPr id="278" name="Shape 278"/>
          <p:cNvSpPr/>
          <p:nvPr/>
        </p:nvSpPr>
        <p:spPr>
          <a:xfrm>
            <a:off x="3257938" y="9092617"/>
            <a:ext cx="12746761" cy="22606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063601" y="9457611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GPU</a:t>
            </a:r>
          </a:p>
        </p:txBody>
      </p:sp>
      <p:sp>
        <p:nvSpPr>
          <p:cNvPr id="280" name="Shape 280"/>
          <p:cNvSpPr/>
          <p:nvPr/>
        </p:nvSpPr>
        <p:spPr>
          <a:xfrm>
            <a:off x="7546981" y="12175930"/>
            <a:ext cx="177965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Register</a:t>
            </a:r>
          </a:p>
          <a:p>
            <a:pPr algn="l">
              <a:defRPr sz="3000"/>
            </a:pPr>
            <a:r>
              <a:t>Cache</a:t>
            </a:r>
          </a:p>
          <a:p>
            <a:pPr algn="l">
              <a:defRPr sz="3000"/>
            </a:pPr>
            <a:r>
              <a:t>Mult-Core</a:t>
            </a:r>
          </a:p>
        </p:txBody>
      </p:sp>
      <p:sp>
        <p:nvSpPr>
          <p:cNvPr id="281" name="Shape 281"/>
          <p:cNvSpPr/>
          <p:nvPr/>
        </p:nvSpPr>
        <p:spPr>
          <a:xfrm flipH="1">
            <a:off x="8193932" y="10659562"/>
            <a:ext cx="792345" cy="14462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401353" y="6428240"/>
            <a:ext cx="171774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File</a:t>
            </a:r>
          </a:p>
          <a:p>
            <a:pPr>
              <a:defRPr sz="3200"/>
            </a:pPr>
            <a:r>
              <a:t>System</a:t>
            </a:r>
          </a:p>
        </p:txBody>
      </p:sp>
      <p:sp>
        <p:nvSpPr>
          <p:cNvPr id="283" name="Shape 283"/>
          <p:cNvSpPr/>
          <p:nvPr/>
        </p:nvSpPr>
        <p:spPr>
          <a:xfrm>
            <a:off x="14399919" y="6428240"/>
            <a:ext cx="147724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Device</a:t>
            </a:r>
          </a:p>
          <a:p>
            <a:pPr>
              <a:defRPr sz="3200"/>
            </a:pPr>
            <a:r>
              <a:t>Driver</a:t>
            </a:r>
          </a:p>
        </p:txBody>
      </p:sp>
      <p:sp>
        <p:nvSpPr>
          <p:cNvPr id="284" name="Shape 284"/>
          <p:cNvSpPr/>
          <p:nvPr/>
        </p:nvSpPr>
        <p:spPr>
          <a:xfrm>
            <a:off x="3257938" y="5932358"/>
            <a:ext cx="12746761" cy="23914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331570" y="6428240"/>
            <a:ext cx="171774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Mem Mgr</a:t>
            </a:r>
          </a:p>
        </p:txBody>
      </p:sp>
      <p:sp>
        <p:nvSpPr>
          <p:cNvPr id="286" name="Shape 286"/>
          <p:cNvSpPr/>
          <p:nvPr/>
        </p:nvSpPr>
        <p:spPr>
          <a:xfrm>
            <a:off x="7261679" y="6428240"/>
            <a:ext cx="235025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Processing</a:t>
            </a:r>
          </a:p>
          <a:p>
            <a:pPr>
              <a:defRPr sz="3200"/>
            </a:pPr>
            <a:r>
              <a:t>Mgr</a:t>
            </a:r>
          </a:p>
        </p:txBody>
      </p:sp>
      <p:sp>
        <p:nvSpPr>
          <p:cNvPr id="287" name="Shape 287"/>
          <p:cNvSpPr/>
          <p:nvPr/>
        </p:nvSpPr>
        <p:spPr>
          <a:xfrm>
            <a:off x="9824411" y="6428240"/>
            <a:ext cx="235025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Networking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9264440" y="12163144"/>
            <a:ext cx="27392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instruction set</a:t>
            </a:r>
          </a:p>
        </p:txBody>
      </p:sp>
      <p:sp>
        <p:nvSpPr>
          <p:cNvPr id="289" name="Shape 289"/>
          <p:cNvSpPr/>
          <p:nvPr/>
        </p:nvSpPr>
        <p:spPr>
          <a:xfrm>
            <a:off x="9205782" y="10659585"/>
            <a:ext cx="875742" cy="14462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832553" y="10740318"/>
            <a:ext cx="3755174" cy="99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2312" y="21516"/>
                  <a:pt x="9512" y="21600"/>
                  <a:pt x="21600" y="253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258577" y="11655155"/>
            <a:ext cx="3268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地址总线,寻址空间</a:t>
            </a:r>
          </a:p>
        </p:txBody>
      </p:sp>
      <p:sp>
        <p:nvSpPr>
          <p:cNvPr id="292" name="Shape 292"/>
          <p:cNvSpPr/>
          <p:nvPr/>
        </p:nvSpPr>
        <p:spPr>
          <a:xfrm>
            <a:off x="5173953" y="10748130"/>
            <a:ext cx="8821692" cy="80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440" y="14744"/>
                </a:lnTo>
                <a:lnTo>
                  <a:pt x="7979" y="20831"/>
                </a:lnTo>
                <a:lnTo>
                  <a:pt x="10901" y="21600"/>
                </a:lnTo>
                <a:lnTo>
                  <a:pt x="15855" y="19288"/>
                </a:lnTo>
                <a:lnTo>
                  <a:pt x="19598" y="10838"/>
                </a:lnTo>
                <a:lnTo>
                  <a:pt x="21600" y="972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2502757" y="11278464"/>
            <a:ext cx="98196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DMA</a:t>
            </a:r>
          </a:p>
        </p:txBody>
      </p:sp>
      <p:sp>
        <p:nvSpPr>
          <p:cNvPr id="294" name="Shape 294"/>
          <p:cNvSpPr/>
          <p:nvPr/>
        </p:nvSpPr>
        <p:spPr>
          <a:xfrm>
            <a:off x="12428423" y="6428240"/>
            <a:ext cx="171774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Security</a:t>
            </a:r>
          </a:p>
        </p:txBody>
      </p:sp>
      <p:sp>
        <p:nvSpPr>
          <p:cNvPr id="295" name="Shape 295"/>
          <p:cNvSpPr/>
          <p:nvPr/>
        </p:nvSpPr>
        <p:spPr>
          <a:xfrm>
            <a:off x="7679827" y="8298526"/>
            <a:ext cx="261289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task scheduler</a:t>
            </a:r>
          </a:p>
        </p:txBody>
      </p:sp>
      <p:sp>
        <p:nvSpPr>
          <p:cNvPr id="296" name="Shape 296"/>
          <p:cNvSpPr/>
          <p:nvPr/>
        </p:nvSpPr>
        <p:spPr>
          <a:xfrm>
            <a:off x="8373821" y="7684000"/>
            <a:ext cx="479823" cy="8240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662516" y="9597311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硬件</a:t>
            </a:r>
          </a:p>
        </p:txBody>
      </p:sp>
      <p:sp>
        <p:nvSpPr>
          <p:cNvPr id="298" name="Shape 298"/>
          <p:cNvSpPr/>
          <p:nvPr/>
        </p:nvSpPr>
        <p:spPr>
          <a:xfrm>
            <a:off x="27516" y="6632802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操作系统</a:t>
            </a:r>
          </a:p>
        </p:txBody>
      </p:sp>
      <p:sp>
        <p:nvSpPr>
          <p:cNvPr id="299" name="Shape 299"/>
          <p:cNvSpPr/>
          <p:nvPr/>
        </p:nvSpPr>
        <p:spPr>
          <a:xfrm>
            <a:off x="5990437" y="3944079"/>
            <a:ext cx="1860615" cy="13292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动态</a:t>
            </a:r>
          </a:p>
          <a:p>
            <a:pPr defTabSz="457200">
              <a:defRPr sz="2000"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(using Reflection)</a:t>
            </a:r>
          </a:p>
        </p:txBody>
      </p:sp>
      <p:sp>
        <p:nvSpPr>
          <p:cNvPr id="300" name="Shape 300"/>
          <p:cNvSpPr/>
          <p:nvPr/>
        </p:nvSpPr>
        <p:spPr>
          <a:xfrm>
            <a:off x="3257938" y="3460285"/>
            <a:ext cx="12746761" cy="21153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127406" y="3944079"/>
            <a:ext cx="1717740" cy="13292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静态</a:t>
            </a:r>
          </a:p>
        </p:txBody>
      </p:sp>
      <p:sp>
        <p:nvSpPr>
          <p:cNvPr id="302" name="Shape 302"/>
          <p:cNvSpPr/>
          <p:nvPr/>
        </p:nvSpPr>
        <p:spPr>
          <a:xfrm>
            <a:off x="115464" y="4296504"/>
            <a:ext cx="24784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GO APP</a:t>
            </a:r>
          </a:p>
        </p:txBody>
      </p:sp>
      <p:sp>
        <p:nvSpPr>
          <p:cNvPr id="303" name="Shape 303"/>
          <p:cNvSpPr/>
          <p:nvPr/>
        </p:nvSpPr>
        <p:spPr>
          <a:xfrm>
            <a:off x="18102411" y="3791679"/>
            <a:ext cx="2894434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Source 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304" name="Shape 304"/>
          <p:cNvSpPr/>
          <p:nvPr/>
        </p:nvSpPr>
        <p:spPr>
          <a:xfrm>
            <a:off x="18147931" y="6428240"/>
            <a:ext cx="2803395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object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305" name="Shape 305"/>
          <p:cNvSpPr/>
          <p:nvPr/>
        </p:nvSpPr>
        <p:spPr>
          <a:xfrm>
            <a:off x="18159175" y="9303452"/>
            <a:ext cx="2780907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executable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306" name="Shape 306"/>
          <p:cNvSpPr/>
          <p:nvPr/>
        </p:nvSpPr>
        <p:spPr>
          <a:xfrm>
            <a:off x="19549628" y="5037893"/>
            <a:ext cx="1" cy="14462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9549628" y="7655874"/>
            <a:ext cx="1" cy="169009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8532808" y="5760515"/>
            <a:ext cx="11043443" cy="616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316"/>
                </a:moveTo>
                <a:lnTo>
                  <a:pt x="20936" y="20621"/>
                </a:lnTo>
                <a:lnTo>
                  <a:pt x="19598" y="21600"/>
                </a:lnTo>
                <a:lnTo>
                  <a:pt x="18233" y="20232"/>
                </a:lnTo>
                <a:lnTo>
                  <a:pt x="17637" y="16301"/>
                </a:lnTo>
                <a:lnTo>
                  <a:pt x="17243" y="11600"/>
                </a:lnTo>
                <a:lnTo>
                  <a:pt x="16736" y="6697"/>
                </a:lnTo>
                <a:lnTo>
                  <a:pt x="16099" y="2884"/>
                </a:lnTo>
                <a:lnTo>
                  <a:pt x="14904" y="220"/>
                </a:lnTo>
                <a:lnTo>
                  <a:pt x="787" y="0"/>
                </a:lnTo>
                <a:lnTo>
                  <a:pt x="366" y="922"/>
                </a:lnTo>
                <a:lnTo>
                  <a:pt x="0" y="2392"/>
                </a:ln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9868035" y="4489943"/>
            <a:ext cx="7880756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1592026" y="5239552"/>
            <a:ext cx="26132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Instruction set</a:t>
            </a:r>
          </a:p>
          <a:p>
            <a:pPr algn="l">
              <a:defRPr sz="3000"/>
            </a:pPr>
            <a:r>
              <a:t>symbol</a:t>
            </a:r>
          </a:p>
        </p:txBody>
      </p:sp>
      <p:sp>
        <p:nvSpPr>
          <p:cNvPr id="311" name="Shape 311"/>
          <p:cNvSpPr/>
          <p:nvPr/>
        </p:nvSpPr>
        <p:spPr>
          <a:xfrm>
            <a:off x="21261632" y="7841326"/>
            <a:ext cx="276110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static-lib</a:t>
            </a:r>
          </a:p>
          <a:p>
            <a:pPr algn="l">
              <a:defRPr sz="3000"/>
            </a:pPr>
            <a:r>
              <a:t>exe-file header</a:t>
            </a:r>
          </a:p>
          <a:p>
            <a:pPr algn="l">
              <a:defRPr sz="3000"/>
            </a:pPr>
            <a:r>
              <a:t>relocation</a:t>
            </a:r>
          </a:p>
        </p:txBody>
      </p:sp>
      <p:sp>
        <p:nvSpPr>
          <p:cNvPr id="312" name="Shape 312"/>
          <p:cNvSpPr/>
          <p:nvPr/>
        </p:nvSpPr>
        <p:spPr>
          <a:xfrm>
            <a:off x="19164312" y="8221446"/>
            <a:ext cx="77063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link</a:t>
            </a:r>
          </a:p>
        </p:txBody>
      </p:sp>
      <p:sp>
        <p:nvSpPr>
          <p:cNvPr id="313" name="Shape 313"/>
          <p:cNvSpPr/>
          <p:nvPr/>
        </p:nvSpPr>
        <p:spPr>
          <a:xfrm>
            <a:off x="17766630" y="5346235"/>
            <a:ext cx="356599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compile&amp;assemble</a:t>
            </a:r>
          </a:p>
        </p:txBody>
      </p:sp>
      <p:sp>
        <p:nvSpPr>
          <p:cNvPr id="314" name="Shape 314"/>
          <p:cNvSpPr/>
          <p:nvPr/>
        </p:nvSpPr>
        <p:spPr>
          <a:xfrm>
            <a:off x="21253441" y="1067843"/>
            <a:ext cx="1365758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gofmt</a:t>
            </a:r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godoc</a:t>
            </a:r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</a:t>
            </a:r>
            <a:r>
              <a:rPr dirty="0" smtClean="0"/>
              <a:t>doc</a:t>
            </a:r>
            <a:endParaRPr lang="en-US" dirty="0"/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g</a:t>
            </a:r>
            <a:r>
              <a:rPr lang="en-US" dirty="0" smtClean="0"/>
              <a:t>o vet</a:t>
            </a:r>
            <a:endParaRPr dirty="0"/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get</a:t>
            </a:r>
          </a:p>
        </p:txBody>
      </p:sp>
      <p:sp>
        <p:nvSpPr>
          <p:cNvPr id="315" name="Shape 315"/>
          <p:cNvSpPr/>
          <p:nvPr/>
        </p:nvSpPr>
        <p:spPr>
          <a:xfrm flipH="1">
            <a:off x="19850877" y="3019921"/>
            <a:ext cx="1357360" cy="514823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1402142" y="3785738"/>
            <a:ext cx="294952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/>
              <a:t>c</a:t>
            </a:r>
            <a:r>
              <a:rPr lang="en-US" dirty="0" err="1" smtClean="0"/>
              <a:t>go</a:t>
            </a:r>
            <a:endParaRPr lang="en-US" dirty="0" smtClean="0"/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go </a:t>
            </a:r>
            <a:r>
              <a:rPr dirty="0"/>
              <a:t>build</a:t>
            </a:r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tool compile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9920587" y="4987906"/>
            <a:ext cx="1357360" cy="514824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1282196" y="6760896"/>
            <a:ext cx="278148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goobj-explorer</a:t>
            </a:r>
          </a:p>
        </p:txBody>
      </p:sp>
      <p:sp>
        <p:nvSpPr>
          <p:cNvPr id="319" name="Shape 319"/>
          <p:cNvSpPr/>
          <p:nvPr/>
        </p:nvSpPr>
        <p:spPr>
          <a:xfrm flipH="1" flipV="1">
            <a:off x="20471109" y="6939132"/>
            <a:ext cx="955028" cy="219524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21592026" y="9260378"/>
            <a:ext cx="226664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go tool link </a:t>
            </a:r>
            <a:endParaRPr dirty="0"/>
          </a:p>
        </p:txBody>
      </p:sp>
      <p:sp>
        <p:nvSpPr>
          <p:cNvPr id="321" name="Shape 321"/>
          <p:cNvSpPr/>
          <p:nvPr/>
        </p:nvSpPr>
        <p:spPr>
          <a:xfrm flipH="1" flipV="1">
            <a:off x="20007843" y="8724852"/>
            <a:ext cx="1475699" cy="836660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7254313" y="4024193"/>
            <a:ext cx="3114635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test</a:t>
            </a:r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tool </a:t>
            </a:r>
            <a:r>
              <a:rPr dirty="0" smtClean="0"/>
              <a:t>pprof</a:t>
            </a:r>
            <a:endParaRPr lang="en-US" dirty="0" smtClean="0"/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000" b="1" dirty="0">
                <a:sym typeface="Helvetica"/>
              </a:rPr>
              <a:t>Execution tracer</a:t>
            </a:r>
            <a:endParaRPr dirty="0"/>
          </a:p>
        </p:txBody>
      </p:sp>
      <p:sp>
        <p:nvSpPr>
          <p:cNvPr id="323" name="Shape 323"/>
          <p:cNvSpPr/>
          <p:nvPr/>
        </p:nvSpPr>
        <p:spPr>
          <a:xfrm>
            <a:off x="7777407" y="4978068"/>
            <a:ext cx="295322" cy="1446260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74527" y="11135790"/>
            <a:ext cx="10243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gogc</a:t>
            </a:r>
          </a:p>
        </p:txBody>
      </p:sp>
      <p:sp>
        <p:nvSpPr>
          <p:cNvPr id="325" name="Shape 325"/>
          <p:cNvSpPr/>
          <p:nvPr/>
        </p:nvSpPr>
        <p:spPr>
          <a:xfrm flipV="1">
            <a:off x="2240941" y="10272994"/>
            <a:ext cx="1859075" cy="1000262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2271635" y="12093927"/>
            <a:ext cx="870431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-</a:t>
            </a:r>
            <a:r>
              <a:rPr dirty="0"/>
              <a:t>ssa</a:t>
            </a:r>
          </a:p>
        </p:txBody>
      </p:sp>
      <p:sp>
        <p:nvSpPr>
          <p:cNvPr id="327" name="Shape 327"/>
          <p:cNvSpPr/>
          <p:nvPr/>
        </p:nvSpPr>
        <p:spPr>
          <a:xfrm flipH="1" flipV="1">
            <a:off x="9800667" y="10816939"/>
            <a:ext cx="2451465" cy="1454910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1748900" y="10613493"/>
            <a:ext cx="189242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install</a:t>
            </a:r>
          </a:p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go run</a:t>
            </a:r>
          </a:p>
        </p:txBody>
      </p:sp>
      <p:sp>
        <p:nvSpPr>
          <p:cNvPr id="329" name="Shape 329"/>
          <p:cNvSpPr/>
          <p:nvPr/>
        </p:nvSpPr>
        <p:spPr>
          <a:xfrm flipH="1" flipV="1">
            <a:off x="20199673" y="10238068"/>
            <a:ext cx="1475699" cy="836661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0" name="Shape 314"/>
          <p:cNvSpPr/>
          <p:nvPr/>
        </p:nvSpPr>
        <p:spPr>
          <a:xfrm>
            <a:off x="18841839" y="1887240"/>
            <a:ext cx="134331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go </a:t>
            </a:r>
            <a:r>
              <a:rPr lang="en-US" dirty="0" smtClean="0"/>
              <a:t>env</a:t>
            </a:r>
            <a:endParaRPr dirty="0"/>
          </a:p>
        </p:txBody>
      </p:sp>
      <p:sp>
        <p:nvSpPr>
          <p:cNvPr id="61" name="Shape 315"/>
          <p:cNvSpPr/>
          <p:nvPr/>
        </p:nvSpPr>
        <p:spPr>
          <a:xfrm flipH="1">
            <a:off x="16358319" y="2577158"/>
            <a:ext cx="2805993" cy="1239942"/>
          </a:xfrm>
          <a:prstGeom prst="line">
            <a:avLst/>
          </a:prstGeom>
          <a:ln w="38100" cap="rnd">
            <a:solidFill>
              <a:schemeClr val="accent5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5664" y="12761952"/>
            <a:ext cx="51443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accent5"/>
                </a:solidFill>
                <a:latin typeface="Helvetica"/>
                <a:ea typeface="Helvetica"/>
                <a:cs typeface="Helvetica"/>
              </a:rPr>
              <a:t>GOOS=YYY GOARCH=XXX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学习Golang的方法</a:t>
            </a:r>
          </a:p>
        </p:txBody>
      </p:sp>
      <p:sp>
        <p:nvSpPr>
          <p:cNvPr id="334" name="Shape 3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35" name="Shape 335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多看Golang源码以及开源库代码</a:t>
            </a:r>
          </a:p>
          <a:p>
            <a:r>
              <a:rPr dirty="0"/>
              <a:t>多练习，多总结，多分享</a:t>
            </a:r>
          </a:p>
          <a:p>
            <a:r>
              <a:rPr dirty="0"/>
              <a:t>与社区互动（＃go-nuts(IRC) 和 google+, go </a:t>
            </a:r>
            <a:r>
              <a:rPr dirty="0" smtClean="0"/>
              <a:t>talks</a:t>
            </a:r>
            <a:r>
              <a:rPr lang="en-US" dirty="0"/>
              <a:t>, GopherCon</a:t>
            </a:r>
            <a:r>
              <a:rPr dirty="0" smtClean="0"/>
              <a:t>）</a:t>
            </a:r>
            <a:endParaRPr dirty="0"/>
          </a:p>
          <a:p>
            <a:r>
              <a:rPr dirty="0"/>
              <a:t>使用Golang提供的工具，深入了解其编译/链接原理</a:t>
            </a:r>
          </a:p>
          <a:p>
            <a:r>
              <a:rPr dirty="0"/>
              <a:t>熟练掌握基础知识（操作系统、编译原理、设计模式）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Golang大神</a:t>
            </a:r>
          </a:p>
        </p:txBody>
      </p:sp>
      <p:sp>
        <p:nvSpPr>
          <p:cNvPr id="338" name="Shape 338"/>
          <p:cNvSpPr/>
          <p:nvPr/>
        </p:nvSpPr>
        <p:spPr>
          <a:xfrm>
            <a:off x="1841966" y="11609484"/>
            <a:ext cx="691794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https://9p.io/sys/doc/asm.html</a:t>
            </a:r>
          </a:p>
        </p:txBody>
      </p:sp>
      <p:sp>
        <p:nvSpPr>
          <p:cNvPr id="339" name="Shape 339"/>
          <p:cNvSpPr/>
          <p:nvPr/>
        </p:nvSpPr>
        <p:spPr>
          <a:xfrm>
            <a:off x="1841966" y="10596659"/>
            <a:ext cx="626872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https://golang.org/doc/asm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41" name="Shape 341"/>
          <p:cNvSpPr>
            <a:spLocks noGrp="1"/>
          </p:cNvSpPr>
          <p:nvPr>
            <p:ph type="body" idx="4294967295"/>
          </p:nvPr>
        </p:nvSpPr>
        <p:spPr>
          <a:xfrm>
            <a:off x="1689100" y="3244850"/>
            <a:ext cx="21468011" cy="6548600"/>
          </a:xfrm>
          <a:prstGeom prst="rect">
            <a:avLst/>
          </a:prstGeom>
        </p:spPr>
        <p:txBody>
          <a:bodyPr anchor="t"/>
          <a:lstStyle/>
          <a:p>
            <a:pPr marL="584200" indent="-584200" defTabSz="759459">
              <a:spcBef>
                <a:spcPts val="5400"/>
              </a:spcBef>
              <a:defRPr sz="4784"/>
            </a:pPr>
            <a:r>
              <a:t>The original designers and authors of Plan 9</a:t>
            </a:r>
          </a:p>
          <a:p>
            <a:pPr marL="1168400" lvl="1" indent="-584200" defTabSz="759459">
              <a:spcBef>
                <a:spcPts val="5400"/>
              </a:spcBef>
              <a:defRPr sz="478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Ken Thompson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Rob Pike</a:t>
            </a:r>
            <a:r>
              <a:t>, Dave Presotto, and Phil Winterbottom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The original designers of the Golang</a:t>
            </a:r>
          </a:p>
          <a:p>
            <a:pPr marL="1168400" lvl="1" indent="-584200" defTabSz="759459">
              <a:spcBef>
                <a:spcPts val="5400"/>
              </a:spcBef>
              <a:defRPr sz="4784"/>
            </a:pPr>
            <a:r>
              <a:t>Robert Griesemer,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Rob Pike</a:t>
            </a:r>
            <a:r>
              <a:t>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Ken Thompson</a:t>
            </a:r>
            <a:r>
              <a:t>, Ian Taylor and Russ Cox</a:t>
            </a:r>
          </a:p>
          <a:p>
            <a:pPr marL="1168400" lvl="1" indent="-584200" defTabSz="759459">
              <a:spcBef>
                <a:spcPts val="5400"/>
              </a:spcBef>
              <a:defRPr sz="4784"/>
            </a:pPr>
            <a:r>
              <a:t>The assembler takes its guidance from the Plan 9 assemblers</a:t>
            </a:r>
          </a:p>
        </p:txBody>
      </p:sp>
      <p:sp>
        <p:nvSpPr>
          <p:cNvPr id="342" name="Shape 342"/>
          <p:cNvSpPr/>
          <p:nvPr/>
        </p:nvSpPr>
        <p:spPr>
          <a:xfrm>
            <a:off x="1841966" y="12622309"/>
            <a:ext cx="60431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https://golang.org/doc/faq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END</a:t>
            </a:r>
          </a:p>
        </p:txBody>
      </p:sp>
      <p:sp>
        <p:nvSpPr>
          <p:cNvPr id="345" name="Shape 3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half" idx="4294967295"/>
          </p:nvPr>
        </p:nvSpPr>
        <p:spPr>
          <a:xfrm>
            <a:off x="1689100" y="3515881"/>
            <a:ext cx="8486068" cy="8665438"/>
          </a:xfrm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5400"/>
              </a:spcBef>
              <a:defRPr sz="4784"/>
            </a:pPr>
            <a:r>
              <a:t>如何看待编程语言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语言执行的过程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语言的运行时区别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举例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语言特性的各方面</a:t>
            </a:r>
          </a:p>
          <a:p>
            <a:pPr marL="584200" indent="-584200" defTabSz="759459">
              <a:spcBef>
                <a:spcPts val="5400"/>
              </a:spcBef>
              <a:defRPr sz="4784"/>
            </a:pPr>
            <a:r>
              <a:t>Golang语言的几个亮点</a:t>
            </a:r>
          </a:p>
        </p:txBody>
      </p:sp>
      <p:sp>
        <p:nvSpPr>
          <p:cNvPr id="126" name="Shape 126"/>
          <p:cNvSpPr/>
          <p:nvPr/>
        </p:nvSpPr>
        <p:spPr>
          <a:xfrm>
            <a:off x="11519893" y="3556657"/>
            <a:ext cx="8486068" cy="7549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Concurrency of Golang</a:t>
            </a:r>
          </a:p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Golang GC</a:t>
            </a:r>
          </a:p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SSA</a:t>
            </a:r>
          </a:p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Tool-Chains</a:t>
            </a:r>
          </a:p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学习Golang的方法</a:t>
            </a:r>
          </a:p>
          <a:p>
            <a:pPr marL="533400" indent="-533400" algn="l" defTabSz="693419">
              <a:spcBef>
                <a:spcPts val="4900"/>
              </a:spcBef>
              <a:buSzPct val="75000"/>
              <a:buChar char="•"/>
              <a:defRPr sz="4368"/>
            </a:pPr>
            <a:r>
              <a:t>Golang大神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如何看待编程语言？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4294967295"/>
          </p:nvPr>
        </p:nvSpPr>
        <p:spPr>
          <a:xfrm>
            <a:off x="1689100" y="3238499"/>
            <a:ext cx="21005800" cy="64689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Java vs C#</a:t>
            </a:r>
          </a:p>
          <a:p>
            <a:pPr marL="0" indent="0">
              <a:buSzTx/>
              <a:buNone/>
            </a:pPr>
            <a:r>
              <a:t>Javascript vs Typescript</a:t>
            </a:r>
          </a:p>
          <a:p>
            <a:pPr marL="0" indent="0">
              <a:buSzTx/>
              <a:buNone/>
            </a:pPr>
            <a:r>
              <a:t>C vs Golang</a:t>
            </a:r>
          </a:p>
        </p:txBody>
      </p:sp>
      <p:sp>
        <p:nvSpPr>
          <p:cNvPr id="130" name="Shape 130"/>
          <p:cNvSpPr/>
          <p:nvPr/>
        </p:nvSpPr>
        <p:spPr>
          <a:xfrm>
            <a:off x="1452047" y="9784356"/>
            <a:ext cx="21479907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</a:pPr>
            <a:r>
              <a:t>Anders Hejlsberg:首先，程序员要学习的是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基础性的知识和相关重要的原则</a:t>
            </a:r>
            <a:r>
              <a:t>，无论是哪种程序，框架如何，都有其核心的技术，就是面向对象的语言以及函数式的语言。因此，程序员无论使用哪种语言，都必须先了解最基础的知识，之后，就会清楚的认识到应用和各个平台之间的差异。</a:t>
            </a:r>
          </a:p>
        </p:txBody>
      </p:sp>
      <p:sp>
        <p:nvSpPr>
          <p:cNvPr id="131" name="Shape 131"/>
          <p:cNvSpPr/>
          <p:nvPr/>
        </p:nvSpPr>
        <p:spPr>
          <a:xfrm>
            <a:off x="10112140" y="4369167"/>
            <a:ext cx="4614982" cy="2108136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动态类型语言</a:t>
            </a:r>
          </a:p>
        </p:txBody>
      </p:sp>
      <p:sp>
        <p:nvSpPr>
          <p:cNvPr id="132" name="Shape 132"/>
          <p:cNvSpPr/>
          <p:nvPr/>
        </p:nvSpPr>
        <p:spPr>
          <a:xfrm>
            <a:off x="13893486" y="4419653"/>
            <a:ext cx="4847816" cy="200716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静态类型语言</a:t>
            </a:r>
          </a:p>
        </p:txBody>
      </p:sp>
      <p:sp>
        <p:nvSpPr>
          <p:cNvPr id="133" name="Shape 133"/>
          <p:cNvSpPr/>
          <p:nvPr/>
        </p:nvSpPr>
        <p:spPr>
          <a:xfrm>
            <a:off x="10195079" y="6845019"/>
            <a:ext cx="4614982" cy="1906189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面向函数编程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76425" y="6945992"/>
            <a:ext cx="4847816" cy="1906189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面向对象编程</a:t>
            </a:r>
          </a:p>
        </p:txBody>
      </p:sp>
      <p:pic>
        <p:nvPicPr>
          <p:cNvPr id="135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18225" y="5038471"/>
            <a:ext cx="3639059" cy="363905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语言执行的过程(C++)</a:t>
            </a:r>
            <a:endParaRPr dirty="0"/>
          </a:p>
        </p:txBody>
      </p:sp>
      <p:sp>
        <p:nvSpPr>
          <p:cNvPr id="139" name="Shape 139"/>
          <p:cNvSpPr/>
          <p:nvPr/>
        </p:nvSpPr>
        <p:spPr>
          <a:xfrm>
            <a:off x="3926632" y="9457612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</a:t>
            </a:r>
          </a:p>
        </p:txBody>
      </p:sp>
      <p:sp>
        <p:nvSpPr>
          <p:cNvPr id="140" name="Shape 140"/>
          <p:cNvSpPr/>
          <p:nvPr/>
        </p:nvSpPr>
        <p:spPr>
          <a:xfrm>
            <a:off x="8200571" y="9457612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CPU</a:t>
            </a:r>
          </a:p>
        </p:txBody>
      </p:sp>
      <p:sp>
        <p:nvSpPr>
          <p:cNvPr id="141" name="Shape 141"/>
          <p:cNvSpPr/>
          <p:nvPr/>
        </p:nvSpPr>
        <p:spPr>
          <a:xfrm>
            <a:off x="10337540" y="9457612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Disk</a:t>
            </a:r>
          </a:p>
        </p:txBody>
      </p:sp>
      <p:sp>
        <p:nvSpPr>
          <p:cNvPr id="142" name="Shape 142"/>
          <p:cNvSpPr/>
          <p:nvPr/>
        </p:nvSpPr>
        <p:spPr>
          <a:xfrm>
            <a:off x="12474509" y="9457612"/>
            <a:ext cx="2640867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IO Device</a:t>
            </a:r>
          </a:p>
        </p:txBody>
      </p:sp>
      <p:sp>
        <p:nvSpPr>
          <p:cNvPr id="143" name="Shape 143"/>
          <p:cNvSpPr/>
          <p:nvPr/>
        </p:nvSpPr>
        <p:spPr>
          <a:xfrm>
            <a:off x="3257938" y="9092616"/>
            <a:ext cx="12746761" cy="22606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063601" y="9457612"/>
            <a:ext cx="157141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GPU</a:t>
            </a:r>
          </a:p>
        </p:txBody>
      </p:sp>
      <p:sp>
        <p:nvSpPr>
          <p:cNvPr id="145" name="Shape 145"/>
          <p:cNvSpPr/>
          <p:nvPr/>
        </p:nvSpPr>
        <p:spPr>
          <a:xfrm>
            <a:off x="7546981" y="12175930"/>
            <a:ext cx="177965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Register</a:t>
            </a:r>
          </a:p>
          <a:p>
            <a:pPr algn="l">
              <a:defRPr sz="3000"/>
            </a:pPr>
            <a:r>
              <a:t>Cache</a:t>
            </a:r>
          </a:p>
          <a:p>
            <a:pPr algn="l">
              <a:defRPr sz="3000"/>
            </a:pPr>
            <a:r>
              <a:t>Mult-Core</a:t>
            </a:r>
          </a:p>
        </p:txBody>
      </p:sp>
      <p:sp>
        <p:nvSpPr>
          <p:cNvPr id="146" name="Shape 146"/>
          <p:cNvSpPr/>
          <p:nvPr/>
        </p:nvSpPr>
        <p:spPr>
          <a:xfrm flipH="1">
            <a:off x="8193932" y="10659562"/>
            <a:ext cx="792345" cy="14462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401353" y="6428241"/>
            <a:ext cx="171774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File</a:t>
            </a:r>
          </a:p>
          <a:p>
            <a:pPr>
              <a:defRPr sz="3200"/>
            </a:pPr>
            <a:r>
              <a:t>System</a:t>
            </a:r>
          </a:p>
        </p:txBody>
      </p:sp>
      <p:sp>
        <p:nvSpPr>
          <p:cNvPr id="148" name="Shape 148"/>
          <p:cNvSpPr/>
          <p:nvPr/>
        </p:nvSpPr>
        <p:spPr>
          <a:xfrm>
            <a:off x="14399920" y="6428241"/>
            <a:ext cx="1477239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Device</a:t>
            </a:r>
          </a:p>
          <a:p>
            <a:pPr>
              <a:defRPr sz="3200"/>
            </a:pPr>
            <a:r>
              <a:t>Driver</a:t>
            </a:r>
          </a:p>
        </p:txBody>
      </p:sp>
      <p:sp>
        <p:nvSpPr>
          <p:cNvPr id="149" name="Shape 149"/>
          <p:cNvSpPr/>
          <p:nvPr/>
        </p:nvSpPr>
        <p:spPr>
          <a:xfrm>
            <a:off x="3257938" y="5932358"/>
            <a:ext cx="12746761" cy="23914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31570" y="6428241"/>
            <a:ext cx="1717740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Mem Mgr</a:t>
            </a:r>
          </a:p>
        </p:txBody>
      </p:sp>
      <p:sp>
        <p:nvSpPr>
          <p:cNvPr id="151" name="Shape 151"/>
          <p:cNvSpPr/>
          <p:nvPr/>
        </p:nvSpPr>
        <p:spPr>
          <a:xfrm>
            <a:off x="7261679" y="6428241"/>
            <a:ext cx="235025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Processing</a:t>
            </a:r>
          </a:p>
          <a:p>
            <a:pPr>
              <a:defRPr sz="3200"/>
            </a:pPr>
            <a:r>
              <a:t>Mgr</a:t>
            </a:r>
          </a:p>
        </p:txBody>
      </p:sp>
      <p:sp>
        <p:nvSpPr>
          <p:cNvPr id="152" name="Shape 152"/>
          <p:cNvSpPr/>
          <p:nvPr/>
        </p:nvSpPr>
        <p:spPr>
          <a:xfrm>
            <a:off x="9824411" y="6428241"/>
            <a:ext cx="2350257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Networking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9264440" y="12163144"/>
            <a:ext cx="27392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instruction set</a:t>
            </a:r>
          </a:p>
        </p:txBody>
      </p:sp>
      <p:sp>
        <p:nvSpPr>
          <p:cNvPr id="154" name="Shape 154"/>
          <p:cNvSpPr/>
          <p:nvPr/>
        </p:nvSpPr>
        <p:spPr>
          <a:xfrm>
            <a:off x="9205782" y="10659585"/>
            <a:ext cx="875742" cy="14462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832553" y="10740318"/>
            <a:ext cx="3755175" cy="99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0"/>
                </a:moveTo>
                <a:cubicBezTo>
                  <a:pt x="2312" y="21516"/>
                  <a:pt x="9512" y="21600"/>
                  <a:pt x="21600" y="253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258577" y="11655154"/>
            <a:ext cx="3268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地址总线,寻址空间</a:t>
            </a:r>
          </a:p>
        </p:txBody>
      </p:sp>
      <p:sp>
        <p:nvSpPr>
          <p:cNvPr id="157" name="Shape 157"/>
          <p:cNvSpPr/>
          <p:nvPr/>
        </p:nvSpPr>
        <p:spPr>
          <a:xfrm>
            <a:off x="5173954" y="10748130"/>
            <a:ext cx="8821692" cy="807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440" y="14744"/>
                </a:lnTo>
                <a:lnTo>
                  <a:pt x="7979" y="20831"/>
                </a:lnTo>
                <a:lnTo>
                  <a:pt x="10901" y="21600"/>
                </a:lnTo>
                <a:lnTo>
                  <a:pt x="15855" y="19288"/>
                </a:lnTo>
                <a:lnTo>
                  <a:pt x="19598" y="10838"/>
                </a:lnTo>
                <a:lnTo>
                  <a:pt x="21600" y="972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head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2502757" y="11278463"/>
            <a:ext cx="98196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DMA</a:t>
            </a:r>
          </a:p>
        </p:txBody>
      </p:sp>
      <p:sp>
        <p:nvSpPr>
          <p:cNvPr id="159" name="Shape 159"/>
          <p:cNvSpPr/>
          <p:nvPr/>
        </p:nvSpPr>
        <p:spPr>
          <a:xfrm>
            <a:off x="12428423" y="6428241"/>
            <a:ext cx="1717741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Security</a:t>
            </a:r>
          </a:p>
        </p:txBody>
      </p:sp>
      <p:sp>
        <p:nvSpPr>
          <p:cNvPr id="160" name="Shape 160"/>
          <p:cNvSpPr/>
          <p:nvPr/>
        </p:nvSpPr>
        <p:spPr>
          <a:xfrm>
            <a:off x="7679827" y="8298526"/>
            <a:ext cx="261289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task scheduler</a:t>
            </a:r>
          </a:p>
        </p:txBody>
      </p:sp>
      <p:sp>
        <p:nvSpPr>
          <p:cNvPr id="161" name="Shape 161"/>
          <p:cNvSpPr/>
          <p:nvPr/>
        </p:nvSpPr>
        <p:spPr>
          <a:xfrm>
            <a:off x="8373821" y="7684000"/>
            <a:ext cx="479823" cy="82402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62516" y="9597312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硬件</a:t>
            </a:r>
          </a:p>
        </p:txBody>
      </p:sp>
      <p:sp>
        <p:nvSpPr>
          <p:cNvPr id="163" name="Shape 163"/>
          <p:cNvSpPr/>
          <p:nvPr/>
        </p:nvSpPr>
        <p:spPr>
          <a:xfrm>
            <a:off x="27516" y="6632801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操作系统</a:t>
            </a:r>
          </a:p>
        </p:txBody>
      </p:sp>
      <p:sp>
        <p:nvSpPr>
          <p:cNvPr id="164" name="Shape 164"/>
          <p:cNvSpPr/>
          <p:nvPr/>
        </p:nvSpPr>
        <p:spPr>
          <a:xfrm>
            <a:off x="5990437" y="3944079"/>
            <a:ext cx="1860615" cy="13292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动态</a:t>
            </a:r>
          </a:p>
          <a:p>
            <a:pPr defTabSz="457200">
              <a:defRPr sz="2000">
                <a:solidFill>
                  <a:srgbClr val="0645A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(using Reflection)</a:t>
            </a:r>
          </a:p>
        </p:txBody>
      </p:sp>
      <p:sp>
        <p:nvSpPr>
          <p:cNvPr id="165" name="Shape 165"/>
          <p:cNvSpPr/>
          <p:nvPr/>
        </p:nvSpPr>
        <p:spPr>
          <a:xfrm>
            <a:off x="3257938" y="3460285"/>
            <a:ext cx="12746761" cy="211535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127406" y="3944079"/>
            <a:ext cx="1717740" cy="132924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静态</a:t>
            </a:r>
          </a:p>
        </p:txBody>
      </p:sp>
      <p:sp>
        <p:nvSpPr>
          <p:cNvPr id="167" name="Shape 167"/>
          <p:cNvSpPr/>
          <p:nvPr/>
        </p:nvSpPr>
        <p:spPr>
          <a:xfrm>
            <a:off x="697759" y="4296504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APP</a:t>
            </a:r>
          </a:p>
        </p:txBody>
      </p:sp>
      <p:sp>
        <p:nvSpPr>
          <p:cNvPr id="168" name="Shape 168"/>
          <p:cNvSpPr/>
          <p:nvPr/>
        </p:nvSpPr>
        <p:spPr>
          <a:xfrm>
            <a:off x="18102411" y="3791679"/>
            <a:ext cx="2894434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Source 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169" name="Shape 169"/>
          <p:cNvSpPr/>
          <p:nvPr/>
        </p:nvSpPr>
        <p:spPr>
          <a:xfrm>
            <a:off x="18147930" y="6428241"/>
            <a:ext cx="2803396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object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170" name="Shape 170"/>
          <p:cNvSpPr/>
          <p:nvPr/>
        </p:nvSpPr>
        <p:spPr>
          <a:xfrm>
            <a:off x="18159175" y="9303452"/>
            <a:ext cx="2780907" cy="1270001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executable</a:t>
            </a:r>
          </a:p>
          <a:p>
            <a:pPr>
              <a:defRPr sz="3200"/>
            </a:pPr>
            <a:r>
              <a:t>file</a:t>
            </a:r>
          </a:p>
        </p:txBody>
      </p:sp>
      <p:sp>
        <p:nvSpPr>
          <p:cNvPr id="171" name="Shape 171"/>
          <p:cNvSpPr/>
          <p:nvPr/>
        </p:nvSpPr>
        <p:spPr>
          <a:xfrm>
            <a:off x="19549628" y="5037893"/>
            <a:ext cx="1" cy="14462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9549628" y="7655873"/>
            <a:ext cx="1" cy="169009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532808" y="5760515"/>
            <a:ext cx="11043443" cy="6161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7316"/>
                </a:moveTo>
                <a:lnTo>
                  <a:pt x="20936" y="20621"/>
                </a:lnTo>
                <a:lnTo>
                  <a:pt x="19598" y="21600"/>
                </a:lnTo>
                <a:lnTo>
                  <a:pt x="18233" y="20232"/>
                </a:lnTo>
                <a:lnTo>
                  <a:pt x="17637" y="16301"/>
                </a:lnTo>
                <a:lnTo>
                  <a:pt x="17243" y="11600"/>
                </a:lnTo>
                <a:lnTo>
                  <a:pt x="16736" y="6697"/>
                </a:lnTo>
                <a:lnTo>
                  <a:pt x="16099" y="2884"/>
                </a:lnTo>
                <a:lnTo>
                  <a:pt x="14904" y="220"/>
                </a:lnTo>
                <a:lnTo>
                  <a:pt x="787" y="0"/>
                </a:lnTo>
                <a:lnTo>
                  <a:pt x="366" y="922"/>
                </a:lnTo>
                <a:lnTo>
                  <a:pt x="0" y="2392"/>
                </a:ln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868035" y="4489943"/>
            <a:ext cx="7880756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  <a:effectLst>
            <a:outerShdw blurRad="190500" dist="8455" dir="54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1592026" y="5239552"/>
            <a:ext cx="261328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Instruction set</a:t>
            </a:r>
          </a:p>
          <a:p>
            <a:pPr algn="l">
              <a:defRPr sz="3000"/>
            </a:pPr>
            <a:r>
              <a:t>symbol</a:t>
            </a:r>
          </a:p>
        </p:txBody>
      </p:sp>
      <p:sp>
        <p:nvSpPr>
          <p:cNvPr id="176" name="Shape 176"/>
          <p:cNvSpPr/>
          <p:nvPr/>
        </p:nvSpPr>
        <p:spPr>
          <a:xfrm>
            <a:off x="21261631" y="7841326"/>
            <a:ext cx="276110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/>
            </a:pPr>
            <a:r>
              <a:t>static-lib</a:t>
            </a:r>
          </a:p>
          <a:p>
            <a:pPr algn="l">
              <a:defRPr sz="3000"/>
            </a:pPr>
            <a:r>
              <a:t>exe-file header</a:t>
            </a:r>
          </a:p>
          <a:p>
            <a:pPr algn="l">
              <a:defRPr sz="3000"/>
            </a:pPr>
            <a:r>
              <a:t>relocation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9164312" y="8221446"/>
            <a:ext cx="77063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link</a:t>
            </a:r>
          </a:p>
        </p:txBody>
      </p:sp>
      <p:sp>
        <p:nvSpPr>
          <p:cNvPr id="178" name="Shape 178"/>
          <p:cNvSpPr/>
          <p:nvPr/>
        </p:nvSpPr>
        <p:spPr>
          <a:xfrm>
            <a:off x="17766630" y="5346235"/>
            <a:ext cx="356599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compile&amp;assemble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522546" y="2250033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1421" y="12635531"/>
            <a:ext cx="6853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https://</a:t>
            </a:r>
            <a:r>
              <a:rPr lang="en-US" sz="3000" dirty="0" err="1"/>
              <a:t>talks.golang.org</a:t>
            </a:r>
            <a:r>
              <a:rPr lang="en-US" sz="3000" dirty="0"/>
              <a:t>/2016/</a:t>
            </a:r>
            <a:r>
              <a:rPr lang="en-US" sz="3000" dirty="0" err="1"/>
              <a:t>asm.slide</a:t>
            </a:r>
            <a:endParaRPr lang="en-US" sz="3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语言的运行时区别</a:t>
            </a:r>
          </a:p>
        </p:txBody>
      </p:sp>
      <p:sp>
        <p:nvSpPr>
          <p:cNvPr id="183" name="Shape 183"/>
          <p:cNvSpPr/>
          <p:nvPr/>
        </p:nvSpPr>
        <p:spPr>
          <a:xfrm>
            <a:off x="6319021" y="11260493"/>
            <a:ext cx="3427704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解释器</a:t>
            </a:r>
          </a:p>
        </p:txBody>
      </p:sp>
      <p:sp>
        <p:nvSpPr>
          <p:cNvPr id="184" name="Shape 184"/>
          <p:cNvSpPr/>
          <p:nvPr/>
        </p:nvSpPr>
        <p:spPr>
          <a:xfrm>
            <a:off x="10405543" y="11221357"/>
            <a:ext cx="3427705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可执行文件</a:t>
            </a:r>
          </a:p>
        </p:txBody>
      </p:sp>
      <p:sp>
        <p:nvSpPr>
          <p:cNvPr id="185" name="Shape 185"/>
          <p:cNvSpPr/>
          <p:nvPr/>
        </p:nvSpPr>
        <p:spPr>
          <a:xfrm>
            <a:off x="14869952" y="11221357"/>
            <a:ext cx="3427705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虚拟机</a:t>
            </a:r>
          </a:p>
        </p:txBody>
      </p:sp>
      <p:sp>
        <p:nvSpPr>
          <p:cNvPr id="186" name="Shape 186"/>
          <p:cNvSpPr/>
          <p:nvPr/>
        </p:nvSpPr>
        <p:spPr>
          <a:xfrm>
            <a:off x="16583804" y="6052536"/>
            <a:ext cx="1" cy="1292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8032872" y="10578279"/>
            <a:ext cx="1" cy="68426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924343" y="9047129"/>
            <a:ext cx="24571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Javascript</a:t>
            </a:r>
          </a:p>
        </p:txBody>
      </p:sp>
      <p:sp>
        <p:nvSpPr>
          <p:cNvPr id="189" name="Shape 189"/>
          <p:cNvSpPr/>
          <p:nvPr/>
        </p:nvSpPr>
        <p:spPr>
          <a:xfrm>
            <a:off x="7425304" y="9794630"/>
            <a:ext cx="12151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Shell</a:t>
            </a:r>
          </a:p>
        </p:txBody>
      </p:sp>
      <p:sp>
        <p:nvSpPr>
          <p:cNvPr id="190" name="Shape 190"/>
          <p:cNvSpPr/>
          <p:nvPr/>
        </p:nvSpPr>
        <p:spPr>
          <a:xfrm>
            <a:off x="11289577" y="4351101"/>
            <a:ext cx="16596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C/C++</a:t>
            </a:r>
          </a:p>
        </p:txBody>
      </p:sp>
      <p:sp>
        <p:nvSpPr>
          <p:cNvPr id="191" name="Shape 191"/>
          <p:cNvSpPr/>
          <p:nvPr/>
        </p:nvSpPr>
        <p:spPr>
          <a:xfrm>
            <a:off x="11229379" y="5347391"/>
            <a:ext cx="17800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Golang</a:t>
            </a:r>
          </a:p>
        </p:txBody>
      </p:sp>
      <p:sp>
        <p:nvSpPr>
          <p:cNvPr id="192" name="Shape 192"/>
          <p:cNvSpPr/>
          <p:nvPr/>
        </p:nvSpPr>
        <p:spPr>
          <a:xfrm>
            <a:off x="15990206" y="4351101"/>
            <a:ext cx="11871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Java</a:t>
            </a:r>
          </a:p>
        </p:txBody>
      </p:sp>
      <p:sp>
        <p:nvSpPr>
          <p:cNvPr id="193" name="Shape 193"/>
          <p:cNvSpPr/>
          <p:nvPr/>
        </p:nvSpPr>
        <p:spPr>
          <a:xfrm>
            <a:off x="16202042" y="5387093"/>
            <a:ext cx="763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C#</a:t>
            </a:r>
          </a:p>
        </p:txBody>
      </p:sp>
      <p:sp>
        <p:nvSpPr>
          <p:cNvPr id="194" name="Shape 194"/>
          <p:cNvSpPr/>
          <p:nvPr/>
        </p:nvSpPr>
        <p:spPr>
          <a:xfrm>
            <a:off x="19008713" y="11221357"/>
            <a:ext cx="3427705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解释器</a:t>
            </a:r>
          </a:p>
        </p:txBody>
      </p:sp>
      <p:sp>
        <p:nvSpPr>
          <p:cNvPr id="195" name="Shape 195"/>
          <p:cNvSpPr/>
          <p:nvPr/>
        </p:nvSpPr>
        <p:spPr>
          <a:xfrm>
            <a:off x="20722565" y="8220905"/>
            <a:ext cx="1" cy="279496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0722565" y="5928731"/>
            <a:ext cx="1" cy="1292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19487109" y="5257994"/>
            <a:ext cx="247091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Typescript</a:t>
            </a:r>
          </a:p>
        </p:txBody>
      </p:sp>
      <p:sp>
        <p:nvSpPr>
          <p:cNvPr id="198" name="Shape 198"/>
          <p:cNvSpPr/>
          <p:nvPr/>
        </p:nvSpPr>
        <p:spPr>
          <a:xfrm>
            <a:off x="9992949" y="8427184"/>
            <a:ext cx="13181711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604949" y="8754015"/>
            <a:ext cx="39249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runtime time</a:t>
            </a:r>
          </a:p>
        </p:txBody>
      </p:sp>
      <p:sp>
        <p:nvSpPr>
          <p:cNvPr id="200" name="Shape 200"/>
          <p:cNvSpPr/>
          <p:nvPr/>
        </p:nvSpPr>
        <p:spPr>
          <a:xfrm>
            <a:off x="1569447" y="5271191"/>
            <a:ext cx="399592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compile time</a:t>
            </a:r>
          </a:p>
        </p:txBody>
      </p:sp>
      <p:sp>
        <p:nvSpPr>
          <p:cNvPr id="201" name="Shape 201"/>
          <p:cNvSpPr/>
          <p:nvPr/>
        </p:nvSpPr>
        <p:spPr>
          <a:xfrm>
            <a:off x="19493967" y="7455161"/>
            <a:ext cx="24571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Javascript</a:t>
            </a:r>
          </a:p>
        </p:txBody>
      </p:sp>
      <p:sp>
        <p:nvSpPr>
          <p:cNvPr id="202" name="Shape 202"/>
          <p:cNvSpPr/>
          <p:nvPr/>
        </p:nvSpPr>
        <p:spPr>
          <a:xfrm>
            <a:off x="15383146" y="7455161"/>
            <a:ext cx="24013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byte code</a:t>
            </a:r>
          </a:p>
        </p:txBody>
      </p:sp>
      <p:sp>
        <p:nvSpPr>
          <p:cNvPr id="203" name="Shape 203"/>
          <p:cNvSpPr/>
          <p:nvPr/>
        </p:nvSpPr>
        <p:spPr>
          <a:xfrm>
            <a:off x="16583804" y="8203600"/>
            <a:ext cx="1" cy="1991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2119395" y="6052536"/>
            <a:ext cx="1" cy="1292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2119395" y="8427184"/>
            <a:ext cx="1" cy="282252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0735095" y="7468963"/>
            <a:ext cx="27686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native code</a:t>
            </a:r>
          </a:p>
        </p:txBody>
      </p:sp>
      <p:sp>
        <p:nvSpPr>
          <p:cNvPr id="207" name="Shape 207"/>
          <p:cNvSpPr/>
          <p:nvPr/>
        </p:nvSpPr>
        <p:spPr>
          <a:xfrm>
            <a:off x="15199504" y="10352651"/>
            <a:ext cx="27686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native code</a:t>
            </a:r>
          </a:p>
        </p:txBody>
      </p:sp>
      <p:sp>
        <p:nvSpPr>
          <p:cNvPr id="208" name="Shape 208"/>
          <p:cNvSpPr/>
          <p:nvPr/>
        </p:nvSpPr>
        <p:spPr>
          <a:xfrm>
            <a:off x="15806977" y="8906415"/>
            <a:ext cx="15536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CLR/JIT</a:t>
            </a:r>
          </a:p>
        </p:txBody>
      </p:sp>
      <p:sp>
        <p:nvSpPr>
          <p:cNvPr id="209" name="Shape 209"/>
          <p:cNvSpPr/>
          <p:nvPr/>
        </p:nvSpPr>
        <p:spPr>
          <a:xfrm>
            <a:off x="1410606" y="3817084"/>
            <a:ext cx="21674344" cy="44390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445395" y="8692969"/>
            <a:ext cx="21604768" cy="400555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1689100" y="510159"/>
            <a:ext cx="21005801" cy="2286001"/>
          </a:xfrm>
          <a:prstGeom prst="rect">
            <a:avLst/>
          </a:prstGeom>
        </p:spPr>
        <p:txBody>
          <a:bodyPr/>
          <a:lstStyle/>
          <a:p>
            <a:r>
              <a:t>JAVA举例</a:t>
            </a:r>
          </a:p>
        </p:txBody>
      </p:sp>
      <p:pic>
        <p:nvPicPr>
          <p:cNvPr id="21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2097" y="2891555"/>
            <a:ext cx="11279806" cy="991409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-1657349" y="12901040"/>
            <a:ext cx="1579953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sz="3000" dirty="0"/>
              <a:t>https://dzone.com/articles/jvm-architecture-explained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1689100" y="454867"/>
            <a:ext cx="21005801" cy="2286001"/>
          </a:xfrm>
          <a:prstGeom prst="rect">
            <a:avLst/>
          </a:prstGeom>
        </p:spPr>
        <p:txBody>
          <a:bodyPr/>
          <a:lstStyle/>
          <a:p>
            <a:r>
              <a:t>Golang举例</a:t>
            </a:r>
          </a:p>
        </p:txBody>
      </p:sp>
      <p:sp>
        <p:nvSpPr>
          <p:cNvPr id="219" name="Shape 219"/>
          <p:cNvSpPr/>
          <p:nvPr/>
        </p:nvSpPr>
        <p:spPr>
          <a:xfrm>
            <a:off x="858262" y="12242627"/>
            <a:ext cx="1807819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http://blog.altoros.com/golang-part-1-main-concepts-and-project-structure.html</a:t>
            </a:r>
          </a:p>
        </p:txBody>
      </p:sp>
      <p:sp>
        <p:nvSpPr>
          <p:cNvPr id="220" name="Shape 220"/>
          <p:cNvSpPr/>
          <p:nvPr/>
        </p:nvSpPr>
        <p:spPr>
          <a:xfrm>
            <a:off x="799293" y="3722914"/>
            <a:ext cx="1253803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1: Main Concepts and Project Structure</a:t>
            </a:r>
          </a:p>
        </p:txBody>
      </p:sp>
      <p:sp>
        <p:nvSpPr>
          <p:cNvPr id="221" name="Shape 221"/>
          <p:cNvSpPr/>
          <p:nvPr/>
        </p:nvSpPr>
        <p:spPr>
          <a:xfrm>
            <a:off x="799293" y="4856410"/>
            <a:ext cx="996114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2: Diving Into the Go Compiler</a:t>
            </a:r>
          </a:p>
        </p:txBody>
      </p:sp>
      <p:sp>
        <p:nvSpPr>
          <p:cNvPr id="222" name="Shape 222"/>
          <p:cNvSpPr/>
          <p:nvPr/>
        </p:nvSpPr>
        <p:spPr>
          <a:xfrm>
            <a:off x="3292014" y="5923210"/>
            <a:ext cx="63809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 build; go tool compile -S</a:t>
            </a:r>
          </a:p>
        </p:txBody>
      </p:sp>
      <p:sp>
        <p:nvSpPr>
          <p:cNvPr id="223" name="Shape 223"/>
          <p:cNvSpPr/>
          <p:nvPr/>
        </p:nvSpPr>
        <p:spPr>
          <a:xfrm>
            <a:off x="3292014" y="6913810"/>
            <a:ext cx="5016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goobj; goobj-explorer</a:t>
            </a:r>
          </a:p>
        </p:txBody>
      </p:sp>
      <p:sp>
        <p:nvSpPr>
          <p:cNvPr id="224" name="Shape 224"/>
          <p:cNvSpPr/>
          <p:nvPr/>
        </p:nvSpPr>
        <p:spPr>
          <a:xfrm>
            <a:off x="799293" y="7971107"/>
            <a:ext cx="1253803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3: The Linker, Object Files, and Relocations</a:t>
            </a:r>
          </a:p>
        </p:txBody>
      </p:sp>
      <p:sp>
        <p:nvSpPr>
          <p:cNvPr id="225" name="Shape 225"/>
          <p:cNvSpPr/>
          <p:nvPr/>
        </p:nvSpPr>
        <p:spPr>
          <a:xfrm>
            <a:off x="771647" y="9866604"/>
            <a:ext cx="1218550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4: Object Files and Function Metadata</a:t>
            </a:r>
          </a:p>
        </p:txBody>
      </p:sp>
      <p:sp>
        <p:nvSpPr>
          <p:cNvPr id="226" name="Shape 226"/>
          <p:cNvSpPr/>
          <p:nvPr/>
        </p:nvSpPr>
        <p:spPr>
          <a:xfrm>
            <a:off x="3342712" y="10790507"/>
            <a:ext cx="389737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metadata for GC</a:t>
            </a:r>
          </a:p>
        </p:txBody>
      </p:sp>
      <p:sp>
        <p:nvSpPr>
          <p:cNvPr id="227" name="Shape 227"/>
          <p:cNvSpPr/>
          <p:nvPr/>
        </p:nvSpPr>
        <p:spPr>
          <a:xfrm>
            <a:off x="13946016" y="3839546"/>
            <a:ext cx="884028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5: the Runtime Bootstrap Process</a:t>
            </a:r>
          </a:p>
        </p:txBody>
      </p:sp>
      <p:sp>
        <p:nvSpPr>
          <p:cNvPr id="228" name="Shape 228"/>
          <p:cNvSpPr/>
          <p:nvPr/>
        </p:nvSpPr>
        <p:spPr>
          <a:xfrm>
            <a:off x="15974068" y="5639707"/>
            <a:ext cx="64190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internal TLS implementation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14036070" y="6525467"/>
            <a:ext cx="1029508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6: Bootstrapping and Memory Allocator Initialization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语言特性各方面</a:t>
            </a:r>
          </a:p>
        </p:txBody>
      </p:sp>
      <p:sp>
        <p:nvSpPr>
          <p:cNvPr id="233" name="Shape 233"/>
          <p:cNvSpPr/>
          <p:nvPr/>
        </p:nvSpPr>
        <p:spPr>
          <a:xfrm>
            <a:off x="2793136" y="3195734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语法</a:t>
            </a:r>
          </a:p>
        </p:txBody>
      </p:sp>
      <p:sp>
        <p:nvSpPr>
          <p:cNvPr id="234" name="Shape 234"/>
          <p:cNvSpPr/>
          <p:nvPr/>
        </p:nvSpPr>
        <p:spPr>
          <a:xfrm>
            <a:off x="2793136" y="6236823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性能</a:t>
            </a:r>
          </a:p>
        </p:txBody>
      </p:sp>
      <p:sp>
        <p:nvSpPr>
          <p:cNvPr id="235" name="Shape 235"/>
          <p:cNvSpPr/>
          <p:nvPr/>
        </p:nvSpPr>
        <p:spPr>
          <a:xfrm>
            <a:off x="2793136" y="7757367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安全</a:t>
            </a:r>
          </a:p>
        </p:txBody>
      </p:sp>
      <p:sp>
        <p:nvSpPr>
          <p:cNvPr id="236" name="Shape 236"/>
          <p:cNvSpPr/>
          <p:nvPr/>
        </p:nvSpPr>
        <p:spPr>
          <a:xfrm>
            <a:off x="2793136" y="9277911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API库</a:t>
            </a:r>
          </a:p>
        </p:txBody>
      </p:sp>
      <p:sp>
        <p:nvSpPr>
          <p:cNvPr id="237" name="Shape 237"/>
          <p:cNvSpPr/>
          <p:nvPr/>
        </p:nvSpPr>
        <p:spPr>
          <a:xfrm>
            <a:off x="2793136" y="4716278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内存管理</a:t>
            </a:r>
          </a:p>
        </p:txBody>
      </p:sp>
      <p:sp>
        <p:nvSpPr>
          <p:cNvPr id="238" name="Shape 238"/>
          <p:cNvSpPr/>
          <p:nvPr/>
        </p:nvSpPr>
        <p:spPr>
          <a:xfrm>
            <a:off x="2793136" y="10798455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工具</a:t>
            </a:r>
          </a:p>
        </p:txBody>
      </p:sp>
      <p:sp>
        <p:nvSpPr>
          <p:cNvPr id="239" name="Shape 239"/>
          <p:cNvSpPr/>
          <p:nvPr/>
        </p:nvSpPr>
        <p:spPr>
          <a:xfrm>
            <a:off x="5566030" y="4915261"/>
            <a:ext cx="647773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内存分配</a:t>
            </a:r>
            <a:r>
              <a:rPr dirty="0" smtClean="0"/>
              <a:t>、</a:t>
            </a:r>
            <a:r>
              <a:rPr lang="en-US" dirty="0" smtClean="0"/>
              <a:t>Heap</a:t>
            </a:r>
            <a:r>
              <a:rPr lang="zh-CN" altLang="en-US" dirty="0" smtClean="0"/>
              <a:t>、</a:t>
            </a:r>
            <a:r>
              <a:rPr dirty="0" smtClean="0"/>
              <a:t>GC</a:t>
            </a:r>
            <a:endParaRPr dirty="0"/>
          </a:p>
        </p:txBody>
      </p:sp>
      <p:sp>
        <p:nvSpPr>
          <p:cNvPr id="240" name="Shape 240"/>
          <p:cNvSpPr/>
          <p:nvPr/>
        </p:nvSpPr>
        <p:spPr>
          <a:xfrm>
            <a:off x="5664325" y="6376523"/>
            <a:ext cx="140379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编译优化、并发(Concurrency)、并行(Parallelism)</a:t>
            </a:r>
          </a:p>
        </p:txBody>
      </p:sp>
      <p:sp>
        <p:nvSpPr>
          <p:cNvPr id="241" name="Shape 241"/>
          <p:cNvSpPr/>
          <p:nvPr/>
        </p:nvSpPr>
        <p:spPr>
          <a:xfrm>
            <a:off x="5566030" y="7956350"/>
            <a:ext cx="9720610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 smtClean="0"/>
              <a:t>内存地址保护、</a:t>
            </a:r>
            <a:r>
              <a:rPr dirty="0" smtClean="0"/>
              <a:t>包</a:t>
            </a:r>
            <a:r>
              <a:rPr lang="zh-CN" altLang="en-US" dirty="0" smtClean="0"/>
              <a:t>可见</a:t>
            </a:r>
            <a:r>
              <a:rPr dirty="0" smtClean="0"/>
              <a:t>、</a:t>
            </a:r>
            <a:r>
              <a:rPr dirty="0"/>
              <a:t>沙箱模型</a:t>
            </a:r>
          </a:p>
        </p:txBody>
      </p:sp>
      <p:sp>
        <p:nvSpPr>
          <p:cNvPr id="242" name="Shape 242"/>
          <p:cNvSpPr/>
          <p:nvPr/>
        </p:nvSpPr>
        <p:spPr>
          <a:xfrm>
            <a:off x="5664325" y="9417611"/>
            <a:ext cx="297243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SDK、LIB</a:t>
            </a:r>
          </a:p>
        </p:txBody>
      </p:sp>
      <p:sp>
        <p:nvSpPr>
          <p:cNvPr id="243" name="Shape 243"/>
          <p:cNvSpPr/>
          <p:nvPr/>
        </p:nvSpPr>
        <p:spPr>
          <a:xfrm>
            <a:off x="5651797" y="3335434"/>
            <a:ext cx="166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变量类型、接口、闭包、多返回值、异常、反射、并发框架</a:t>
            </a:r>
          </a:p>
        </p:txBody>
      </p:sp>
      <p:sp>
        <p:nvSpPr>
          <p:cNvPr id="244" name="Shape 244"/>
          <p:cNvSpPr/>
          <p:nvPr/>
        </p:nvSpPr>
        <p:spPr>
          <a:xfrm>
            <a:off x="2793136" y="12319000"/>
            <a:ext cx="2481576" cy="12700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r>
              <a:t>开源</a:t>
            </a:r>
          </a:p>
        </p:txBody>
      </p:sp>
      <p:sp>
        <p:nvSpPr>
          <p:cNvPr id="245" name="Shape 245"/>
          <p:cNvSpPr/>
          <p:nvPr/>
        </p:nvSpPr>
        <p:spPr>
          <a:xfrm>
            <a:off x="5664325" y="10938155"/>
            <a:ext cx="963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调试、测试、静态检查、性能分析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Golang语言的几个亮点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sz="half" idx="1"/>
          </p:nvPr>
        </p:nvSpPr>
        <p:spPr>
          <a:xfrm>
            <a:off x="1744392" y="3653193"/>
            <a:ext cx="9651612" cy="9207501"/>
          </a:xfrm>
          <a:prstGeom prst="rect">
            <a:avLst/>
          </a:prstGeom>
        </p:spPr>
        <p:txBody>
          <a:bodyPr/>
          <a:lstStyle/>
          <a:p>
            <a:pPr marL="361950" indent="-361950" defTabSz="470534">
              <a:spcBef>
                <a:spcPts val="3300"/>
              </a:spcBef>
              <a:defRPr sz="296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支持多返回值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接口</a:t>
            </a:r>
            <a:r>
              <a:t>只与声明有关</a:t>
            </a:r>
          </a:p>
          <a:p>
            <a:pPr marL="361950" indent="-361950" defTabSz="470534">
              <a:spcBef>
                <a:spcPts val="3300"/>
              </a:spcBef>
              <a:defRPr sz="2964" b="1">
                <a:latin typeface="Helvetica"/>
                <a:ea typeface="Helvetica"/>
                <a:cs typeface="Helvetica"/>
                <a:sym typeface="Helvetica"/>
              </a:defRPr>
            </a:pPr>
            <a:r>
              <a:t>协程及消息通信方式channel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vendor设计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大写字母决定包可见性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t>严格的代码格式(C语言)</a:t>
            </a:r>
          </a:p>
          <a:p>
            <a:pPr marL="361950" indent="-361950" defTabSz="470534">
              <a:spcBef>
                <a:spcPts val="3300"/>
              </a:spcBef>
              <a:defRPr sz="2964" b="1">
                <a:latin typeface="Helvetica"/>
                <a:ea typeface="Helvetica"/>
                <a:cs typeface="Helvetica"/>
                <a:sym typeface="Helvetica"/>
              </a:defRPr>
            </a:pPr>
            <a:r>
              <a:t>支持gc</a:t>
            </a:r>
          </a:p>
          <a:p>
            <a:pPr marL="361950" indent="-361950" defTabSz="470534">
              <a:spcBef>
                <a:spcPts val="3300"/>
              </a:spcBef>
              <a:defRPr sz="2964" b="1">
                <a:latin typeface="Helvetica"/>
                <a:ea typeface="Helvetica"/>
                <a:cs typeface="Helvetica"/>
                <a:sym typeface="Helvetica"/>
              </a:defRPr>
            </a:pPr>
            <a:r>
              <a:t>支持反射</a:t>
            </a:r>
          </a:p>
          <a:p>
            <a:pPr marL="361950" indent="-361950" defTabSz="470534">
              <a:spcBef>
                <a:spcPts val="3300"/>
              </a:spcBef>
              <a:defRPr sz="296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只有error，没有exception</a:t>
            </a:r>
            <a:r>
              <a:t>.  panic</a:t>
            </a:r>
          </a:p>
          <a:p>
            <a:pPr marL="361950" indent="-361950" defTabSz="470534">
              <a:spcBef>
                <a:spcPts val="3300"/>
              </a:spcBef>
              <a:defRPr sz="2964" b="1">
                <a:latin typeface="Helvetica"/>
                <a:ea typeface="Helvetica"/>
                <a:cs typeface="Helvetica"/>
                <a:sym typeface="Helvetica"/>
              </a:defRPr>
            </a:pPr>
            <a:r>
              <a:t>defer代替finally</a:t>
            </a:r>
          </a:p>
        </p:txBody>
      </p:sp>
      <p:sp>
        <p:nvSpPr>
          <p:cNvPr id="250" name="Shape 250"/>
          <p:cNvSpPr/>
          <p:nvPr/>
        </p:nvSpPr>
        <p:spPr>
          <a:xfrm>
            <a:off x="11519936" y="3653193"/>
            <a:ext cx="9651612" cy="150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36549" indent="-336549" algn="l" defTabSz="437514">
              <a:spcBef>
                <a:spcPts val="3100"/>
              </a:spcBef>
              <a:buSzPct val="75000"/>
              <a:buChar char="•"/>
              <a:defRPr sz="2755"/>
            </a:pPr>
            <a:r>
              <a:t>编译优化－－SSA</a:t>
            </a:r>
          </a:p>
          <a:p>
            <a:pPr marL="336549" indent="-336549" algn="l" defTabSz="437514">
              <a:spcBef>
                <a:spcPts val="3100"/>
              </a:spcBef>
              <a:buSzPct val="75000"/>
              <a:buChar char="•"/>
              <a:defRPr sz="2755"/>
            </a:pPr>
            <a:r>
              <a:t>GC优化－－mark and sweep</a:t>
            </a:r>
          </a:p>
        </p:txBody>
      </p:sp>
      <p:sp>
        <p:nvSpPr>
          <p:cNvPr id="251" name="Shape 251"/>
          <p:cNvSpPr>
            <a:spLocks noGrp="1"/>
          </p:cNvSpPr>
          <p:nvPr>
            <p:ph type="sldNum" sz="quarter" idx="2"/>
          </p:nvPr>
        </p:nvSpPr>
        <p:spPr>
          <a:xfrm>
            <a:off x="12043765" y="13081000"/>
            <a:ext cx="283770" cy="469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623</Words>
  <Application>Microsoft Macintosh PowerPoint</Application>
  <PresentationFormat>Custom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Helvetica</vt:lpstr>
      <vt:lpstr>Helvetica Light</vt:lpstr>
      <vt:lpstr>Helvetica Neue</vt:lpstr>
      <vt:lpstr>White</vt:lpstr>
      <vt:lpstr>Golang In Action</vt:lpstr>
      <vt:lpstr>Agenda</vt:lpstr>
      <vt:lpstr>如何看待编程语言？</vt:lpstr>
      <vt:lpstr>语言执行的过程(C++)</vt:lpstr>
      <vt:lpstr>语言的运行时区别</vt:lpstr>
      <vt:lpstr>JAVA举例</vt:lpstr>
      <vt:lpstr>Golang举例</vt:lpstr>
      <vt:lpstr>语言特性各方面</vt:lpstr>
      <vt:lpstr>Golang语言的几个亮点</vt:lpstr>
      <vt:lpstr>Concurrency of Golang</vt:lpstr>
      <vt:lpstr>Golang GC</vt:lpstr>
      <vt:lpstr>Golang SSA</vt:lpstr>
      <vt:lpstr>Go tool-chains</vt:lpstr>
      <vt:lpstr>学习Golang的方法</vt:lpstr>
      <vt:lpstr>Golang大神</vt:lpstr>
      <vt:lpstr>END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In Action</dc:title>
  <cp:lastModifiedBy>yue shan</cp:lastModifiedBy>
  <cp:revision>18</cp:revision>
  <dcterms:modified xsi:type="dcterms:W3CDTF">2016-09-11T10:51:11Z</dcterms:modified>
</cp:coreProperties>
</file>