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javascriptmvc.com/docs/can.fixture.html" TargetMode="External"/><Relationship Id="rId3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ostname:port/uri" TargetMode="External"/><Relationship Id="rId3" Type="http://schemas.openxmlformats.org/officeDocument/2006/relationships/hyperlink" Target="http://hostname:port/aaa?hash=xxx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docs.ansible.com" TargetMode="External"/><Relationship Id="rId3" Type="http://schemas.openxmlformats.org/officeDocument/2006/relationships/image" Target="../media/image7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zabbix.com" TargetMode="External"/><Relationship Id="rId3" Type="http://schemas.openxmlformats.org/officeDocument/2006/relationships/image" Target="../media/image8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etbootstrap.com" TargetMode="External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Framework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tdp100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Fixture</a:t>
            </a:r>
          </a:p>
        </p:txBody>
      </p:sp>
      <p:sp>
        <p:nvSpPr>
          <p:cNvPr id="165" name="Shape 165"/>
          <p:cNvSpPr/>
          <p:nvPr/>
        </p:nvSpPr>
        <p:spPr>
          <a:xfrm>
            <a:off x="1122616" y="2099119"/>
            <a:ext cx="116160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see: </a:t>
            </a:r>
            <a:r>
              <a:rPr u="sng">
                <a:hlinkClick r:id="rId2" invalidUrl="" action="" tgtFrame="" tooltip="" history="1" highlightClick="0" endSnd="0"/>
              </a:rPr>
              <a:t>http://www.javascriptmvc.com/docs/can.fixture.html</a:t>
            </a:r>
          </a:p>
        </p:txBody>
      </p:sp>
      <p:pic>
        <p:nvPicPr>
          <p:cNvPr id="16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9964" y="2837322"/>
            <a:ext cx="10624872" cy="632395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Cache</a:t>
            </a:r>
          </a:p>
        </p:txBody>
      </p:sp>
      <p:sp>
        <p:nvSpPr>
          <p:cNvPr id="170" name="Shape 170"/>
          <p:cNvSpPr/>
          <p:nvPr/>
        </p:nvSpPr>
        <p:spPr>
          <a:xfrm>
            <a:off x="1142063" y="4779186"/>
            <a:ext cx="1270001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browser</a:t>
            </a:r>
          </a:p>
        </p:txBody>
      </p:sp>
      <p:sp>
        <p:nvSpPr>
          <p:cNvPr id="171" name="Shape 171"/>
          <p:cNvSpPr/>
          <p:nvPr/>
        </p:nvSpPr>
        <p:spPr>
          <a:xfrm>
            <a:off x="4978281" y="4779186"/>
            <a:ext cx="1270001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proxy</a:t>
            </a:r>
          </a:p>
        </p:txBody>
      </p:sp>
      <p:sp>
        <p:nvSpPr>
          <p:cNvPr id="172" name="Shape 172"/>
          <p:cNvSpPr/>
          <p:nvPr/>
        </p:nvSpPr>
        <p:spPr>
          <a:xfrm>
            <a:off x="8965128" y="4779186"/>
            <a:ext cx="1270001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webapp</a:t>
            </a:r>
          </a:p>
        </p:txBody>
      </p:sp>
      <p:sp>
        <p:nvSpPr>
          <p:cNvPr id="173" name="Shape 173"/>
          <p:cNvSpPr/>
          <p:nvPr/>
        </p:nvSpPr>
        <p:spPr>
          <a:xfrm>
            <a:off x="5643359" y="7097648"/>
            <a:ext cx="392669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4" name="Shape 174"/>
          <p:cNvSpPr/>
          <p:nvPr/>
        </p:nvSpPr>
        <p:spPr>
          <a:xfrm flipV="1">
            <a:off x="5613281" y="6049428"/>
            <a:ext cx="1" cy="345495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5" name="Shape 175"/>
          <p:cNvSpPr/>
          <p:nvPr/>
        </p:nvSpPr>
        <p:spPr>
          <a:xfrm flipV="1">
            <a:off x="9600128" y="6049428"/>
            <a:ext cx="1" cy="345495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6" name="Shape 176"/>
          <p:cNvSpPr/>
          <p:nvPr/>
        </p:nvSpPr>
        <p:spPr>
          <a:xfrm flipV="1">
            <a:off x="1777063" y="6049428"/>
            <a:ext cx="1" cy="345495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7" name="Shape 177"/>
          <p:cNvSpPr/>
          <p:nvPr/>
        </p:nvSpPr>
        <p:spPr>
          <a:xfrm>
            <a:off x="6029725" y="6514522"/>
            <a:ext cx="669310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query version to generate hash-code and cache</a:t>
            </a:r>
          </a:p>
        </p:txBody>
      </p:sp>
      <p:sp>
        <p:nvSpPr>
          <p:cNvPr id="178" name="Shape 178"/>
          <p:cNvSpPr/>
          <p:nvPr/>
        </p:nvSpPr>
        <p:spPr>
          <a:xfrm>
            <a:off x="1847173" y="6799566"/>
            <a:ext cx="37374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9" name="Shape 179"/>
          <p:cNvSpPr/>
          <p:nvPr/>
        </p:nvSpPr>
        <p:spPr>
          <a:xfrm>
            <a:off x="1102644" y="6140249"/>
            <a:ext cx="381274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get </a:t>
            </a:r>
            <a:r>
              <a:rPr u="sng">
                <a:hlinkClick r:id="rId2" invalidUrl="" action="" tgtFrame="" tooltip="" history="1" highlightClick="0" endSnd="0"/>
              </a:rPr>
              <a:t>http://hostname:port/uri</a:t>
            </a:r>
          </a:p>
        </p:txBody>
      </p:sp>
      <p:sp>
        <p:nvSpPr>
          <p:cNvPr id="180" name="Shape 180"/>
          <p:cNvSpPr/>
          <p:nvPr/>
        </p:nvSpPr>
        <p:spPr>
          <a:xfrm flipH="1">
            <a:off x="5652049" y="7576507"/>
            <a:ext cx="392669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1" name="Shape 181"/>
          <p:cNvSpPr/>
          <p:nvPr/>
        </p:nvSpPr>
        <p:spPr>
          <a:xfrm>
            <a:off x="7009283" y="7210874"/>
            <a:ext cx="2270761" cy="8382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/uri</a:t>
            </a:r>
          </a:p>
          <a:p>
            <a:pPr>
              <a:defRPr sz="2400"/>
            </a:pPr>
            <a:r>
              <a:t>&lt;a href=“xxx”/&gt;</a:t>
            </a:r>
          </a:p>
        </p:txBody>
      </p:sp>
      <p:sp>
        <p:nvSpPr>
          <p:cNvPr id="182" name="Shape 182"/>
          <p:cNvSpPr/>
          <p:nvPr/>
        </p:nvSpPr>
        <p:spPr>
          <a:xfrm>
            <a:off x="1884329" y="7757144"/>
            <a:ext cx="3926692" cy="8382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/>
            </a:pPr>
            <a:r>
              <a:t>/uri</a:t>
            </a:r>
          </a:p>
          <a:p>
            <a:pPr>
              <a:defRPr sz="2400"/>
            </a:pPr>
            <a:r>
              <a:t>&lt;a href=“/aaa?</a:t>
            </a:r>
            <a:r>
              <a:rPr>
                <a:solidFill>
                  <a:schemeClr val="accent5"/>
                </a:solidFill>
              </a:rPr>
              <a:t>hash=xxx</a:t>
            </a:r>
            <a:r>
              <a:t>”/&gt;</a:t>
            </a:r>
          </a:p>
        </p:txBody>
      </p:sp>
      <p:sp>
        <p:nvSpPr>
          <p:cNvPr id="183" name="Shape 183"/>
          <p:cNvSpPr/>
          <p:nvPr/>
        </p:nvSpPr>
        <p:spPr>
          <a:xfrm flipH="1">
            <a:off x="1752529" y="7856159"/>
            <a:ext cx="38320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4" name="Shape 184"/>
          <p:cNvSpPr/>
          <p:nvPr/>
        </p:nvSpPr>
        <p:spPr>
          <a:xfrm>
            <a:off x="1799851" y="9393102"/>
            <a:ext cx="37374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5" name="Shape 185"/>
          <p:cNvSpPr/>
          <p:nvPr/>
        </p:nvSpPr>
        <p:spPr>
          <a:xfrm>
            <a:off x="281970" y="8851792"/>
            <a:ext cx="545409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get </a:t>
            </a:r>
            <a:r>
              <a:rPr u="sng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hlinkClick r:id="rId3" invalidUrl="" action="" tgtFrame="" tooltip="" history="1" highlightClick="0" endSnd="0"/>
              </a:rPr>
              <a:t>http://hostname:port/aaa?hash=xxx</a:t>
            </a:r>
          </a:p>
        </p:txBody>
      </p:sp>
      <p:sp>
        <p:nvSpPr>
          <p:cNvPr id="186" name="Shape 186"/>
          <p:cNvSpPr/>
          <p:nvPr>
            <p:ph type="body" sz="half" idx="4294967295"/>
          </p:nvPr>
        </p:nvSpPr>
        <p:spPr>
          <a:xfrm>
            <a:off x="952499" y="1767001"/>
            <a:ext cx="11099801" cy="2921123"/>
          </a:xfrm>
          <a:prstGeom prst="rect">
            <a:avLst/>
          </a:prstGeom>
        </p:spPr>
        <p:txBody>
          <a:bodyPr/>
          <a:lstStyle/>
          <a:p>
            <a:pPr/>
            <a:r>
              <a:t>Generate hash-code by proxy dynamically</a:t>
            </a:r>
          </a:p>
          <a:p>
            <a:pPr/>
            <a:r>
              <a:t>Replace content’s uri with hash-code for html or css file</a:t>
            </a:r>
          </a:p>
        </p:txBody>
      </p:sp>
      <p:sp>
        <p:nvSpPr>
          <p:cNvPr id="187" name="Shape 18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I18n</a:t>
            </a:r>
          </a:p>
        </p:txBody>
      </p:sp>
      <p:sp>
        <p:nvSpPr>
          <p:cNvPr id="190" name="Shape 190"/>
          <p:cNvSpPr/>
          <p:nvPr>
            <p:ph type="body" sz="half" idx="1"/>
          </p:nvPr>
        </p:nvSpPr>
        <p:spPr>
          <a:xfrm>
            <a:off x="952500" y="2603500"/>
            <a:ext cx="11099800" cy="2921123"/>
          </a:xfrm>
          <a:prstGeom prst="rect">
            <a:avLst/>
          </a:prstGeom>
        </p:spPr>
        <p:txBody>
          <a:bodyPr/>
          <a:lstStyle/>
          <a:p>
            <a:pPr/>
            <a:r>
              <a:t>Separate business code from i18n files</a:t>
            </a:r>
          </a:p>
          <a:p>
            <a:pPr/>
            <a:r>
              <a:t>Keep enough space for word, german especially</a:t>
            </a:r>
          </a:p>
        </p:txBody>
      </p:sp>
      <p:sp>
        <p:nvSpPr>
          <p:cNvPr id="191" name="Shape 19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But, you should rebuild them together</a:t>
            </a:r>
          </a:p>
        </p:txBody>
      </p:sp>
      <p:sp>
        <p:nvSpPr>
          <p:cNvPr id="194" name="Shape 19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backend framework</a:t>
            </a:r>
          </a:p>
        </p:txBody>
      </p:sp>
      <p:sp>
        <p:nvSpPr>
          <p:cNvPr id="197" name="Shape 19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stack</a:t>
            </a:r>
          </a:p>
        </p:txBody>
      </p:sp>
      <p:sp>
        <p:nvSpPr>
          <p:cNvPr id="200" name="Shape 200"/>
          <p:cNvSpPr/>
          <p:nvPr/>
        </p:nvSpPr>
        <p:spPr>
          <a:xfrm>
            <a:off x="4766483" y="3761781"/>
            <a:ext cx="3471834" cy="62806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auth-lib</a:t>
            </a:r>
          </a:p>
        </p:txBody>
      </p:sp>
      <p:sp>
        <p:nvSpPr>
          <p:cNvPr id="201" name="Shape 201"/>
          <p:cNvSpPr/>
          <p:nvPr/>
        </p:nvSpPr>
        <p:spPr>
          <a:xfrm>
            <a:off x="4766483" y="4562767"/>
            <a:ext cx="3471834" cy="62806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safety-lib</a:t>
            </a:r>
          </a:p>
        </p:txBody>
      </p:sp>
      <p:sp>
        <p:nvSpPr>
          <p:cNvPr id="202" name="Shape 202"/>
          <p:cNvSpPr/>
          <p:nvPr/>
        </p:nvSpPr>
        <p:spPr>
          <a:xfrm>
            <a:off x="4766483" y="5363753"/>
            <a:ext cx="3471834" cy="62806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proxy-lib</a:t>
            </a:r>
          </a:p>
        </p:txBody>
      </p:sp>
      <p:sp>
        <p:nvSpPr>
          <p:cNvPr id="203" name="Shape 203"/>
          <p:cNvSpPr/>
          <p:nvPr/>
        </p:nvSpPr>
        <p:spPr>
          <a:xfrm>
            <a:off x="4766483" y="6164739"/>
            <a:ext cx="3471834" cy="62806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autoload api-config file</a:t>
            </a:r>
          </a:p>
        </p:txBody>
      </p:sp>
      <p:sp>
        <p:nvSpPr>
          <p:cNvPr id="204" name="Shape 204"/>
          <p:cNvSpPr/>
          <p:nvPr/>
        </p:nvSpPr>
        <p:spPr>
          <a:xfrm>
            <a:off x="4766483" y="2960795"/>
            <a:ext cx="3471834" cy="62806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session-lib</a:t>
            </a:r>
          </a:p>
        </p:txBody>
      </p:sp>
      <p:sp>
        <p:nvSpPr>
          <p:cNvPr id="205" name="Shape 20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stateless</a:t>
            </a:r>
          </a:p>
        </p:txBody>
      </p:sp>
      <p:sp>
        <p:nvSpPr>
          <p:cNvPr id="208" name="Shape 208"/>
          <p:cNvSpPr/>
          <p:nvPr/>
        </p:nvSpPr>
        <p:spPr>
          <a:xfrm>
            <a:off x="3861206" y="3755431"/>
            <a:ext cx="2259454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webapp cluster</a:t>
            </a:r>
          </a:p>
        </p:txBody>
      </p:sp>
      <p:sp>
        <p:nvSpPr>
          <p:cNvPr id="209" name="Shape 209"/>
          <p:cNvSpPr/>
          <p:nvPr/>
        </p:nvSpPr>
        <p:spPr>
          <a:xfrm>
            <a:off x="8592736" y="4030154"/>
            <a:ext cx="2511948" cy="83238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memcached/redis</a:t>
            </a:r>
          </a:p>
        </p:txBody>
      </p:sp>
      <p:sp>
        <p:nvSpPr>
          <p:cNvPr id="210" name="Shape 210"/>
          <p:cNvSpPr/>
          <p:nvPr/>
        </p:nvSpPr>
        <p:spPr>
          <a:xfrm>
            <a:off x="3861206" y="5878255"/>
            <a:ext cx="2259454" cy="12700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back service</a:t>
            </a:r>
          </a:p>
        </p:txBody>
      </p:sp>
      <p:sp>
        <p:nvSpPr>
          <p:cNvPr id="211" name="Shape 211"/>
          <p:cNvSpPr/>
          <p:nvPr/>
        </p:nvSpPr>
        <p:spPr>
          <a:xfrm>
            <a:off x="5054033" y="5109161"/>
            <a:ext cx="1" cy="8577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2" name="Shape 212"/>
          <p:cNvSpPr/>
          <p:nvPr/>
        </p:nvSpPr>
        <p:spPr>
          <a:xfrm>
            <a:off x="6103262" y="4446346"/>
            <a:ext cx="251194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3" name="Shape 213"/>
          <p:cNvSpPr/>
          <p:nvPr/>
        </p:nvSpPr>
        <p:spPr>
          <a:xfrm>
            <a:off x="6407041" y="3869880"/>
            <a:ext cx="190439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store session</a:t>
            </a:r>
          </a:p>
        </p:txBody>
      </p:sp>
      <p:sp>
        <p:nvSpPr>
          <p:cNvPr id="214" name="Shape 21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API</a:t>
            </a:r>
          </a:p>
        </p:txBody>
      </p:sp>
      <p:sp>
        <p:nvSpPr>
          <p:cNvPr id="217" name="Shape 217"/>
          <p:cNvSpPr/>
          <p:nvPr>
            <p:ph type="body" idx="1"/>
          </p:nvPr>
        </p:nvSpPr>
        <p:spPr>
          <a:xfrm>
            <a:off x="952500" y="2283415"/>
            <a:ext cx="11099801" cy="5484376"/>
          </a:xfrm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3239"/>
            </a:pPr>
            <a:r>
              <a:t>RESTful API</a:t>
            </a:r>
          </a:p>
          <a:p>
            <a:pPr marL="400050" indent="-400050" defTabSz="525779">
              <a:spcBef>
                <a:spcPts val="3700"/>
              </a:spcBef>
              <a:defRPr sz="3239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t>Have nothing to do with language</a:t>
            </a:r>
          </a:p>
          <a:p>
            <a:pPr marL="400050" indent="-400050" defTabSz="525779">
              <a:spcBef>
                <a:spcPts val="3700"/>
              </a:spcBef>
              <a:defRPr sz="3239"/>
            </a:pPr>
            <a:r>
              <a:t>Open source</a:t>
            </a:r>
          </a:p>
          <a:p>
            <a:pPr lvl="1" marL="800100" indent="-400050" defTabSz="525779">
              <a:spcBef>
                <a:spcPts val="3700"/>
              </a:spcBef>
              <a:defRPr sz="3239"/>
            </a:pPr>
            <a:r>
              <a:t>go http2</a:t>
            </a:r>
          </a:p>
          <a:p>
            <a:pPr lvl="1" marL="800100" indent="-400050" defTabSz="525779">
              <a:spcBef>
                <a:spcPts val="3700"/>
              </a:spcBef>
              <a:defRPr sz="3239"/>
            </a:pPr>
            <a:r>
              <a:t>restlet+netty</a:t>
            </a:r>
          </a:p>
          <a:p>
            <a:pPr lvl="1" marL="800100" indent="-400050" defTabSz="525779">
              <a:spcBef>
                <a:spcPts val="3700"/>
              </a:spcBef>
              <a:defRPr sz="3239"/>
            </a:pPr>
            <a:r>
              <a:t>node.js+express</a:t>
            </a:r>
          </a:p>
        </p:txBody>
      </p:sp>
      <p:sp>
        <p:nvSpPr>
          <p:cNvPr id="218" name="Shape 21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Traffic Control</a:t>
            </a:r>
          </a:p>
        </p:txBody>
      </p:sp>
      <p:sp>
        <p:nvSpPr>
          <p:cNvPr id="221" name="Shape 221"/>
          <p:cNvSpPr/>
          <p:nvPr>
            <p:ph type="body" sz="half" idx="1"/>
          </p:nvPr>
        </p:nvSpPr>
        <p:spPr>
          <a:xfrm>
            <a:off x="952500" y="2603500"/>
            <a:ext cx="11099800" cy="2796090"/>
          </a:xfrm>
          <a:prstGeom prst="rect">
            <a:avLst/>
          </a:prstGeom>
        </p:spPr>
        <p:txBody>
          <a:bodyPr/>
          <a:lstStyle/>
          <a:p>
            <a:pPr/>
            <a:r>
              <a:t>Set max connection number</a:t>
            </a:r>
          </a:p>
          <a:p>
            <a:pPr/>
            <a:r>
              <a:t>Aspects: user, api, task time?</a:t>
            </a:r>
          </a:p>
        </p:txBody>
      </p:sp>
      <p:sp>
        <p:nvSpPr>
          <p:cNvPr id="222" name="Shape 22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Load balance</a:t>
            </a:r>
          </a:p>
        </p:txBody>
      </p:sp>
      <p:sp>
        <p:nvSpPr>
          <p:cNvPr id="225" name="Shape 225"/>
          <p:cNvSpPr/>
          <p:nvPr>
            <p:ph type="body" idx="1"/>
          </p:nvPr>
        </p:nvSpPr>
        <p:spPr>
          <a:xfrm>
            <a:off x="952500" y="2603500"/>
            <a:ext cx="11099800" cy="5386262"/>
          </a:xfrm>
          <a:prstGeom prst="rect">
            <a:avLst/>
          </a:prstGeom>
        </p:spPr>
        <p:txBody>
          <a:bodyPr/>
          <a:lstStyle/>
          <a:p>
            <a:pPr marL="395604" indent="-395604" defTabSz="519937">
              <a:spcBef>
                <a:spcPts val="3700"/>
              </a:spcBef>
              <a:defRPr sz="3204"/>
            </a:pPr>
            <a:r>
              <a:t>4/7 LB</a:t>
            </a:r>
          </a:p>
          <a:p>
            <a:pPr marL="395604" indent="-395604" defTabSz="519937">
              <a:spcBef>
                <a:spcPts val="3700"/>
              </a:spcBef>
              <a:defRPr sz="3204"/>
            </a:pPr>
            <a:r>
              <a:t>Health Check</a:t>
            </a:r>
          </a:p>
          <a:p>
            <a:pPr marL="395604" indent="-395604" defTabSz="519937">
              <a:spcBef>
                <a:spcPts val="3700"/>
              </a:spcBef>
              <a:defRPr sz="3204"/>
            </a:pPr>
            <a:r>
              <a:t>Open Source</a:t>
            </a:r>
          </a:p>
          <a:p>
            <a:pPr lvl="1" marL="791209" indent="-395604" defTabSz="519937">
              <a:spcBef>
                <a:spcPts val="3700"/>
              </a:spcBef>
              <a:defRPr sz="3204"/>
            </a:pPr>
            <a:r>
              <a:t>ECMP+LVS(DR)+NGINX</a:t>
            </a:r>
          </a:p>
          <a:p>
            <a:pPr lvl="1" marL="791209" indent="-395604" defTabSz="519937">
              <a:spcBef>
                <a:spcPts val="3700"/>
              </a:spcBef>
              <a:defRPr sz="3204"/>
            </a:pPr>
            <a:r>
              <a:t>ECMP+LVS(fullnat)</a:t>
            </a:r>
          </a:p>
          <a:p>
            <a:pPr lvl="1" marL="791209" indent="-395604" defTabSz="519937">
              <a:spcBef>
                <a:spcPts val="3700"/>
              </a:spcBef>
              <a:defRPr sz="3204"/>
            </a:pPr>
            <a:r>
              <a:t>Keepalived +LVS</a:t>
            </a:r>
          </a:p>
        </p:txBody>
      </p:sp>
      <p:sp>
        <p:nvSpPr>
          <p:cNvPr id="226" name="Shape 22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 we need it?</a:t>
            </a:r>
          </a:p>
        </p:txBody>
      </p:sp>
      <p:sp>
        <p:nvSpPr>
          <p:cNvPr id="124" name="Shape 124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Deploy</a:t>
            </a:r>
          </a:p>
        </p:txBody>
      </p:sp>
      <p:sp>
        <p:nvSpPr>
          <p:cNvPr id="229" name="Shape 22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Shape 230"/>
          <p:cNvSpPr/>
          <p:nvPr>
            <p:ph type="body" sz="quarter" idx="4294967295"/>
          </p:nvPr>
        </p:nvSpPr>
        <p:spPr>
          <a:xfrm>
            <a:off x="952500" y="2603500"/>
            <a:ext cx="11099800" cy="1182721"/>
          </a:xfrm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http://docs.ansible.com</a:t>
            </a:r>
          </a:p>
        </p:txBody>
      </p:sp>
      <p:pic>
        <p:nvPicPr>
          <p:cNvPr id="23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3328" y="4154232"/>
            <a:ext cx="10898144" cy="2678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Monitor</a:t>
            </a:r>
          </a:p>
        </p:txBody>
      </p:sp>
      <p:sp>
        <p:nvSpPr>
          <p:cNvPr id="234" name="Shape 23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5" name="Shape 235"/>
          <p:cNvSpPr/>
          <p:nvPr>
            <p:ph type="body" sz="quarter" idx="4294967295"/>
          </p:nvPr>
        </p:nvSpPr>
        <p:spPr>
          <a:xfrm>
            <a:off x="952500" y="2603500"/>
            <a:ext cx="11099800" cy="1201549"/>
          </a:xfrm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http://www.zabbix.com</a:t>
            </a:r>
          </a:p>
        </p:txBody>
      </p:sp>
      <p:pic>
        <p:nvPicPr>
          <p:cNvPr id="23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5872" y="4435076"/>
            <a:ext cx="9637846" cy="11463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</a:t>
            </a:r>
          </a:p>
        </p:txBody>
      </p:sp>
      <p:sp>
        <p:nvSpPr>
          <p:cNvPr id="239" name="Shape 23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0" name="Shape 240"/>
          <p:cNvSpPr/>
          <p:nvPr>
            <p:ph type="body" sz="half" idx="4294967295"/>
          </p:nvPr>
        </p:nvSpPr>
        <p:spPr>
          <a:xfrm>
            <a:off x="952500" y="2603500"/>
            <a:ext cx="11099800" cy="2302062"/>
          </a:xfrm>
          <a:prstGeom prst="rect">
            <a:avLst/>
          </a:prstGeom>
        </p:spPr>
        <p:txBody>
          <a:bodyPr/>
          <a:lstStyle/>
          <a:p>
            <a:pPr/>
            <a:r>
              <a:t>DMZ(web app)</a:t>
            </a:r>
          </a:p>
          <a:p>
            <a:pPr/>
            <a:r>
              <a:t>Public Service Zone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END</a:t>
            </a:r>
          </a:p>
        </p:txBody>
      </p:sp>
      <p:sp>
        <p:nvSpPr>
          <p:cNvPr id="243" name="Shape 24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2126" y="2484954"/>
            <a:ext cx="7182721" cy="4783692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body" idx="1"/>
          </p:nvPr>
        </p:nvSpPr>
        <p:spPr>
          <a:xfrm>
            <a:off x="820700" y="2041969"/>
            <a:ext cx="11099801" cy="7213601"/>
          </a:xfrm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t>UI Component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CSS Lib(layout system)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Page Routing(single page)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Ajax or Utils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Dependency Manage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I18n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Performance(cache)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Fixture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Deploy</a:t>
            </a:r>
          </a:p>
        </p:txBody>
      </p:sp>
      <p:sp>
        <p:nvSpPr>
          <p:cNvPr id="130" name="Shape 130"/>
          <p:cNvSpPr/>
          <p:nvPr/>
        </p:nvSpPr>
        <p:spPr>
          <a:xfrm>
            <a:off x="4289578" y="544838"/>
            <a:ext cx="416204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front end</a:t>
            </a:r>
          </a:p>
        </p:txBody>
      </p:sp>
      <p:sp>
        <p:nvSpPr>
          <p:cNvPr id="131" name="Shape 131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body" idx="1"/>
          </p:nvPr>
        </p:nvSpPr>
        <p:spPr>
          <a:xfrm>
            <a:off x="820700" y="2041969"/>
            <a:ext cx="11099801" cy="7213601"/>
          </a:xfrm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t>Authentication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Safety(XSS, CSRF)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Stateless(memcached/redis?)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Restful framework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Proxy(pass through api to backend service)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Load balance(ECMP+DR?)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Inject service dynamically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Traffic control</a:t>
            </a:r>
          </a:p>
        </p:txBody>
      </p:sp>
      <p:sp>
        <p:nvSpPr>
          <p:cNvPr id="134" name="Shape 134"/>
          <p:cNvSpPr/>
          <p:nvPr/>
        </p:nvSpPr>
        <p:spPr>
          <a:xfrm>
            <a:off x="4167658" y="544838"/>
            <a:ext cx="44058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back end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UI Framework</a:t>
            </a:r>
          </a:p>
        </p:txBody>
      </p:sp>
      <p:sp>
        <p:nvSpPr>
          <p:cNvPr id="138" name="Shape 138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stack</a:t>
            </a:r>
          </a:p>
        </p:txBody>
      </p:sp>
      <p:sp>
        <p:nvSpPr>
          <p:cNvPr id="141" name="Shape 141"/>
          <p:cNvSpPr/>
          <p:nvPr/>
        </p:nvSpPr>
        <p:spPr>
          <a:xfrm>
            <a:off x="3712085" y="5412461"/>
            <a:ext cx="6365432" cy="109899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angularjs</a:t>
            </a:r>
          </a:p>
        </p:txBody>
      </p:sp>
      <p:sp>
        <p:nvSpPr>
          <p:cNvPr id="142" name="Shape 142"/>
          <p:cNvSpPr/>
          <p:nvPr/>
        </p:nvSpPr>
        <p:spPr>
          <a:xfrm>
            <a:off x="3732495" y="4208574"/>
            <a:ext cx="2166047" cy="1021406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components</a:t>
            </a:r>
          </a:p>
          <a:p>
            <a:pPr>
              <a:defRPr sz="2400"/>
            </a:pPr>
            <a:r>
              <a:t>(director)</a:t>
            </a:r>
          </a:p>
        </p:txBody>
      </p:sp>
      <p:sp>
        <p:nvSpPr>
          <p:cNvPr id="143" name="Shape 143"/>
          <p:cNvSpPr/>
          <p:nvPr/>
        </p:nvSpPr>
        <p:spPr>
          <a:xfrm>
            <a:off x="257179" y="5451257"/>
            <a:ext cx="3084527" cy="102140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bootstrap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(layout system)</a:t>
            </a:r>
          </a:p>
        </p:txBody>
      </p:sp>
      <p:sp>
        <p:nvSpPr>
          <p:cNvPr id="144" name="Shape 144"/>
          <p:cNvSpPr/>
          <p:nvPr/>
        </p:nvSpPr>
        <p:spPr>
          <a:xfrm>
            <a:off x="278528" y="3242142"/>
            <a:ext cx="12450833" cy="575699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ui framework</a:t>
            </a:r>
          </a:p>
        </p:txBody>
      </p:sp>
      <p:sp>
        <p:nvSpPr>
          <p:cNvPr id="145" name="Shape 145"/>
          <p:cNvSpPr/>
          <p:nvPr/>
        </p:nvSpPr>
        <p:spPr>
          <a:xfrm>
            <a:off x="6116289" y="4208574"/>
            <a:ext cx="1819191" cy="1021406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service</a:t>
            </a:r>
          </a:p>
        </p:txBody>
      </p:sp>
      <p:sp>
        <p:nvSpPr>
          <p:cNvPr id="146" name="Shape 146"/>
          <p:cNvSpPr/>
          <p:nvPr/>
        </p:nvSpPr>
        <p:spPr>
          <a:xfrm>
            <a:off x="10447896" y="5374804"/>
            <a:ext cx="2299725" cy="1098997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requirejs/typescript</a:t>
            </a:r>
          </a:p>
        </p:txBody>
      </p:sp>
      <p:sp>
        <p:nvSpPr>
          <p:cNvPr id="147" name="Shape 147"/>
          <p:cNvSpPr/>
          <p:nvPr/>
        </p:nvSpPr>
        <p:spPr>
          <a:xfrm>
            <a:off x="282076" y="4208574"/>
            <a:ext cx="3084526" cy="1021406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framework.css</a:t>
            </a:r>
          </a:p>
        </p:txBody>
      </p:sp>
      <p:sp>
        <p:nvSpPr>
          <p:cNvPr id="148" name="Shape 148"/>
          <p:cNvSpPr/>
          <p:nvPr/>
        </p:nvSpPr>
        <p:spPr>
          <a:xfrm>
            <a:off x="10447896" y="4208574"/>
            <a:ext cx="2299725" cy="1021406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fixture</a:t>
            </a:r>
          </a:p>
        </p:txBody>
      </p:sp>
      <p:sp>
        <p:nvSpPr>
          <p:cNvPr id="149" name="Shape 149"/>
          <p:cNvSpPr/>
          <p:nvPr/>
        </p:nvSpPr>
        <p:spPr>
          <a:xfrm>
            <a:off x="8282093" y="4208574"/>
            <a:ext cx="1819190" cy="1021406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ui-router</a:t>
            </a:r>
          </a:p>
        </p:txBody>
      </p:sp>
      <p:sp>
        <p:nvSpPr>
          <p:cNvPr id="150" name="Shape 150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AngularJS</a:t>
            </a:r>
          </a:p>
        </p:txBody>
      </p:sp>
      <p:sp>
        <p:nvSpPr>
          <p:cNvPr id="153" name="Shape 153"/>
          <p:cNvSpPr/>
          <p:nvPr/>
        </p:nvSpPr>
        <p:spPr>
          <a:xfrm>
            <a:off x="5887320" y="2199384"/>
            <a:ext cx="52971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https://www.angularjs.org</a:t>
            </a:r>
          </a:p>
        </p:txBody>
      </p:sp>
      <p:pic>
        <p:nvPicPr>
          <p:cNvPr id="15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3196" y="3033556"/>
            <a:ext cx="9479665" cy="6228626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Bootstrap</a:t>
            </a:r>
          </a:p>
        </p:txBody>
      </p:sp>
      <p:sp>
        <p:nvSpPr>
          <p:cNvPr id="158" name="Shape 158"/>
          <p:cNvSpPr/>
          <p:nvPr/>
        </p:nvSpPr>
        <p:spPr>
          <a:xfrm>
            <a:off x="5963216" y="2199384"/>
            <a:ext cx="514533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https://getbootstrap.com</a:t>
            </a:r>
          </a:p>
        </p:txBody>
      </p:sp>
      <p:pic>
        <p:nvPicPr>
          <p:cNvPr id="15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3306" y="3139548"/>
            <a:ext cx="10518188" cy="5487228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hape 160"/>
          <p:cNvSpPr/>
          <p:nvPr/>
        </p:nvSpPr>
        <p:spPr>
          <a:xfrm>
            <a:off x="445600" y="712152"/>
            <a:ext cx="2624025" cy="609601"/>
          </a:xfrm>
          <a:prstGeom prst="rect">
            <a:avLst/>
          </a:prstGeom>
          <a:solidFill>
            <a:schemeClr val="accent6">
              <a:satOff val="24555"/>
              <a:lumOff val="22232"/>
            </a:schemeClr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layout system</a:t>
            </a:r>
          </a:p>
        </p:txBody>
      </p:sp>
      <p:sp>
        <p:nvSpPr>
          <p:cNvPr id="161" name="Shape 161"/>
          <p:cNvSpPr/>
          <p:nvPr/>
        </p:nvSpPr>
        <p:spPr>
          <a:xfrm>
            <a:off x="1963829" y="1303286"/>
            <a:ext cx="2313850" cy="39326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2" name="Shape 162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