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docs.trafficserver.apache.org/en/latest/admin-guide/files/records.config.en.html#proxy-config-http-forward-proxy-auth-to-parent" TargetMode="External"/><Relationship Id="rId3" Type="http://schemas.openxmlformats.org/officeDocument/2006/relationships/hyperlink" Target="https://docs.trafficserver.apache.org/en/latest/admin-guide/files/records.config.en.html#proxy-config-http-insert-squid-x-forwarded-for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Apache Traffic Server Cluster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tdp100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Forward Proxy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3200"/>
              </a:spcBef>
              <a:defRPr sz="2772"/>
            </a:pPr>
            <a:r>
              <a:t>Explicit Proxy(Forward Proxy)</a:t>
            </a:r>
          </a:p>
          <a:p>
            <a:pPr lvl="1" marL="684529" indent="-342264" defTabSz="449833">
              <a:spcBef>
                <a:spcPts val="3200"/>
              </a:spcBef>
              <a:defRPr sz="2772"/>
            </a:pPr>
            <a:r>
              <a:t>Client配置proxy地址做redirect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Transparent Proxy(透明代理)</a:t>
            </a:r>
          </a:p>
          <a:p>
            <a:pPr lvl="1" marL="684529" indent="-342264" defTabSz="449833">
              <a:spcBef>
                <a:spcPts val="3200"/>
              </a:spcBef>
              <a:defRPr sz="2772"/>
            </a:pPr>
            <a:r>
              <a:t>Client 请求不需要指定Proxy IP和Port； 但需要通过设置NAT和iptables来实现把包交给Proxy处理</a:t>
            </a:r>
          </a:p>
          <a:p>
            <a:pPr lvl="1" marL="684529" indent="-342264" defTabSz="449833">
              <a:spcBef>
                <a:spcPts val="3200"/>
              </a:spcBef>
              <a:defRPr sz="2772"/>
            </a:pPr>
            <a:r>
              <a:t>Client自己进行域名解析</a:t>
            </a:r>
          </a:p>
          <a:p>
            <a:pPr lvl="1" marL="684529" indent="-342264" defTabSz="449833">
              <a:spcBef>
                <a:spcPts val="3200"/>
              </a:spcBef>
              <a:defRPr sz="2772"/>
            </a:pPr>
            <a:r>
              <a:t>网关的作用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Both will contain an HTTP Host header that specifies the DNS host.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9471" y="5996411"/>
            <a:ext cx="7035801" cy="321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69965" y="1215413"/>
            <a:ext cx="7035801" cy="36576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/>
          <p:nvPr/>
        </p:nvSpPr>
        <p:spPr>
          <a:xfrm>
            <a:off x="1169929" y="5326348"/>
            <a:ext cx="660379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200"/>
              </a:spcBef>
            </a:pP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透明代理（T</a:t>
            </a:r>
            <a:r>
              <a:t>ransparent proxy</a:t>
            </a: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）</a:t>
            </a:r>
          </a:p>
        </p:txBody>
      </p:sp>
      <p:sp>
        <p:nvSpPr>
          <p:cNvPr id="128" name="Shape 128"/>
          <p:cNvSpPr/>
          <p:nvPr/>
        </p:nvSpPr>
        <p:spPr>
          <a:xfrm>
            <a:off x="1079313" y="404112"/>
            <a:ext cx="517779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200"/>
              </a:spcBef>
            </a:pPr>
            <a:r>
              <a:rPr>
                <a:latin typeface="Songti SC Regular"/>
                <a:ea typeface="Songti SC Regular"/>
                <a:cs typeface="Songti SC Regular"/>
                <a:sym typeface="Songti SC Regular"/>
              </a:rPr>
              <a:t>正向代理</a:t>
            </a:r>
            <a:r>
              <a:t>(Forward Proxy)</a:t>
            </a:r>
          </a:p>
        </p:txBody>
      </p:sp>
      <p:sp>
        <p:nvSpPr>
          <p:cNvPr id="129" name="Shape 129"/>
          <p:cNvSpPr/>
          <p:nvPr/>
        </p:nvSpPr>
        <p:spPr>
          <a:xfrm>
            <a:off x="8371411" y="1367156"/>
            <a:ext cx="3562033" cy="1233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09600" indent="407669" algn="l" defTabSz="457200">
              <a:defRPr sz="1600">
                <a:latin typeface="Songti SC Bold"/>
                <a:ea typeface="Songti SC Bold"/>
                <a:cs typeface="Songti SC Bold"/>
                <a:sym typeface="Songti SC Bold"/>
              </a:defRPr>
            </a:pPr>
            <a:r>
              <a:rPr>
                <a:latin typeface="Wingdings"/>
                <a:ea typeface="Wingdings"/>
                <a:cs typeface="Wingdings"/>
                <a:sym typeface="Wingdings"/>
              </a:rPr>
              <a:t>l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   </a:t>
            </a:r>
            <a:r>
              <a:t>访问本无法访问的服务器</a:t>
            </a:r>
            <a:endParaRPr>
              <a:latin typeface="Songti SC Regular"/>
              <a:ea typeface="Songti SC Regular"/>
              <a:cs typeface="Songti SC Regular"/>
              <a:sym typeface="Songti SC Regular"/>
            </a:endParaRPr>
          </a:p>
          <a:p>
            <a:pPr marL="609600" indent="407669" algn="l" defTabSz="457200">
              <a:defRPr b="1" sz="1600">
                <a:latin typeface="Times"/>
                <a:ea typeface="Times"/>
                <a:cs typeface="Times"/>
                <a:sym typeface="Times"/>
              </a:defRPr>
            </a:pPr>
            <a:r>
              <a:rPr b="0">
                <a:latin typeface="Wingdings"/>
                <a:ea typeface="Wingdings"/>
                <a:cs typeface="Wingdings"/>
                <a:sym typeface="Wingdings"/>
              </a:rPr>
              <a:t>l</a:t>
            </a:r>
            <a:r>
              <a:rPr b="0" sz="900">
                <a:latin typeface="Times New Roman"/>
                <a:ea typeface="Times New Roman"/>
                <a:cs typeface="Times New Roman"/>
                <a:sym typeface="Times New Roman"/>
              </a:rPr>
              <a:t>   </a:t>
            </a:r>
            <a:r>
              <a:t>Cache</a:t>
            </a:r>
            <a:r>
              <a:rPr b="0">
                <a:latin typeface="Songti SC Bold"/>
                <a:ea typeface="Songti SC Bold"/>
                <a:cs typeface="Songti SC Bold"/>
                <a:sym typeface="Songti SC Bold"/>
              </a:rPr>
              <a:t>作用</a:t>
            </a:r>
            <a:endParaRPr b="0">
              <a:latin typeface="Songti SC Regular"/>
              <a:ea typeface="Songti SC Regular"/>
              <a:cs typeface="Songti SC Regular"/>
              <a:sym typeface="Songti SC Regular"/>
            </a:endParaRPr>
          </a:p>
          <a:p>
            <a:pPr marL="609600" indent="407669" algn="l" defTabSz="457200">
              <a:defRPr sz="1600">
                <a:latin typeface="Songti SC Bold"/>
                <a:ea typeface="Songti SC Bold"/>
                <a:cs typeface="Songti SC Bold"/>
                <a:sym typeface="Songti SC Bold"/>
              </a:defRPr>
            </a:pPr>
            <a:r>
              <a:rPr>
                <a:latin typeface="Wingdings"/>
                <a:ea typeface="Wingdings"/>
                <a:cs typeface="Wingdings"/>
                <a:sym typeface="Wingdings"/>
              </a:rPr>
              <a:t>l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   </a:t>
            </a:r>
            <a:r>
              <a:t>客户端访问授权</a:t>
            </a:r>
            <a:endParaRPr>
              <a:latin typeface="Songti SC Regular"/>
              <a:ea typeface="Songti SC Regular"/>
              <a:cs typeface="Songti SC Regular"/>
              <a:sym typeface="Songti SC Regular"/>
            </a:endParaRPr>
          </a:p>
          <a:p>
            <a:pPr marL="609600" indent="407669" algn="l" defTabSz="457200">
              <a:defRPr sz="1600">
                <a:latin typeface="Songti SC Bold"/>
                <a:ea typeface="Songti SC Bold"/>
                <a:cs typeface="Songti SC Bold"/>
                <a:sym typeface="Songti SC Bold"/>
              </a:defRPr>
            </a:pPr>
            <a:r>
              <a:rPr>
                <a:latin typeface="Wingdings"/>
                <a:ea typeface="Wingdings"/>
                <a:cs typeface="Wingdings"/>
                <a:sym typeface="Wingdings"/>
              </a:rPr>
              <a:t>l</a:t>
            </a:r>
            <a:r>
              <a:rPr sz="900">
                <a:latin typeface="Times New Roman"/>
                <a:ea typeface="Times New Roman"/>
                <a:cs typeface="Times New Roman"/>
                <a:sym typeface="Times New Roman"/>
              </a:rPr>
              <a:t>   </a:t>
            </a:r>
            <a:r>
              <a:t>隐藏访问者的行踪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Forward Proxy Config</a:t>
            </a:r>
          </a:p>
        </p:txBody>
      </p:sp>
      <p:sp>
        <p:nvSpPr>
          <p:cNvPr id="132" name="Shape 132"/>
          <p:cNvSpPr/>
          <p:nvPr/>
        </p:nvSpPr>
        <p:spPr>
          <a:xfrm>
            <a:off x="872439" y="3322197"/>
            <a:ext cx="112599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</a:lvl1pPr>
          </a:lstStyle>
          <a:p>
            <a:pPr/>
            <a:r>
              <a:t>CONFIG proxy.config.url_remap.remap_required INT 0</a:t>
            </a:r>
          </a:p>
        </p:txBody>
      </p:sp>
      <p:sp>
        <p:nvSpPr>
          <p:cNvPr id="133" name="Shape 133"/>
          <p:cNvSpPr/>
          <p:nvPr/>
        </p:nvSpPr>
        <p:spPr>
          <a:xfrm>
            <a:off x="869912" y="4053996"/>
            <a:ext cx="1047308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</a:lvl1pPr>
          </a:lstStyle>
          <a:p>
            <a:pPr/>
            <a:r>
              <a:t>CONFIG proxy.config.reverse_proxy.enabled INT 0</a:t>
            </a:r>
          </a:p>
        </p:txBody>
      </p:sp>
      <p:sp>
        <p:nvSpPr>
          <p:cNvPr id="134" name="Shape 134"/>
          <p:cNvSpPr/>
          <p:nvPr/>
        </p:nvSpPr>
        <p:spPr>
          <a:xfrm>
            <a:off x="836648" y="6515500"/>
            <a:ext cx="1000719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</a:lvl1pPr>
          </a:lstStyle>
          <a:p>
            <a:pPr/>
            <a:r>
              <a:t>proxy.config.http.no_dns_just_forward_to_parent</a:t>
            </a:r>
          </a:p>
        </p:txBody>
      </p:sp>
      <p:sp>
        <p:nvSpPr>
          <p:cNvPr id="135" name="Shape 135"/>
          <p:cNvSpPr/>
          <p:nvPr/>
        </p:nvSpPr>
        <p:spPr>
          <a:xfrm>
            <a:off x="869476" y="5429250"/>
            <a:ext cx="14863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Option</a:t>
            </a:r>
          </a:p>
        </p:txBody>
      </p:sp>
      <p:sp>
        <p:nvSpPr>
          <p:cNvPr id="136" name="Shape 136"/>
          <p:cNvSpPr/>
          <p:nvPr/>
        </p:nvSpPr>
        <p:spPr>
          <a:xfrm>
            <a:off x="820885" y="7214035"/>
            <a:ext cx="977607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200"/>
              </a:spcBef>
            </a:pPr>
            <a:r>
              <a:rPr>
                <a:hlinkClick r:id="rId2" invalidUrl="" action="" tgtFrame="" tooltip="" history="1" highlightClick="0" endSnd="0"/>
              </a:rPr>
              <a:t>proxy.config.http.forward.proxy_auth_to_parent</a:t>
            </a:r>
            <a:r>
              <a:rPr sz="1600">
                <a:latin typeface="Helvetica"/>
                <a:ea typeface="Helvetica"/>
                <a:cs typeface="Helvetica"/>
                <a:sym typeface="Helvetica"/>
              </a:rPr>
              <a:t> </a:t>
            </a:r>
          </a:p>
        </p:txBody>
      </p:sp>
      <p:sp>
        <p:nvSpPr>
          <p:cNvPr id="137" name="Shape 137"/>
          <p:cNvSpPr/>
          <p:nvPr/>
        </p:nvSpPr>
        <p:spPr>
          <a:xfrm>
            <a:off x="847174" y="7912570"/>
            <a:ext cx="972349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200"/>
              </a:spcBef>
            </a:pPr>
            <a:r>
              <a:rPr>
                <a:hlinkClick r:id="rId3" invalidUrl="" action="" tgtFrame="" tooltip="" history="1" highlightClick="0" endSnd="0"/>
              </a:rPr>
              <a:t>proxy.config.http.insert_squid_x_forwarded_for</a:t>
            </a:r>
            <a:r>
              <a:rPr sz="1600">
                <a:latin typeface="Helvetica"/>
                <a:ea typeface="Helvetica"/>
                <a:cs typeface="Helvetica"/>
                <a:sym typeface="Helvetica"/>
              </a:rPr>
              <a:t>.</a:t>
            </a:r>
          </a:p>
        </p:txBody>
      </p:sp>
      <p:sp>
        <p:nvSpPr>
          <p:cNvPr id="138" name="Shape 138"/>
          <p:cNvSpPr/>
          <p:nvPr/>
        </p:nvSpPr>
        <p:spPr>
          <a:xfrm>
            <a:off x="868302" y="8516499"/>
            <a:ext cx="6444978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600">
                <a:solidFill>
                  <a:srgbClr val="40404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Traffic Server adds the client IP address to the </a:t>
            </a:r>
            <a:r>
              <a:rPr sz="1200">
                <a:solidFill>
                  <a:srgbClr val="E74C3C"/>
                </a:solidFill>
                <a:latin typeface="Andale Mono"/>
                <a:ea typeface="Andale Mono"/>
                <a:cs typeface="Andale Mono"/>
                <a:sym typeface="Andale Mono"/>
              </a:rPr>
              <a:t>X-Forwarded-For</a:t>
            </a:r>
            <a:r>
              <a:t> header.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Security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Avoid Open Proxy</a:t>
            </a:r>
          </a:p>
          <a:p>
            <a:pPr/>
            <a:r>
              <a:t>only reachable from within private network</a:t>
            </a:r>
          </a:p>
          <a:p>
            <a:pPr/>
            <a:r>
              <a:t>or secured by firewall rules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Cluster Mode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Manage</a:t>
            </a:r>
          </a:p>
          <a:p>
            <a:pPr/>
            <a:r>
              <a:t>Full-Cluster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Disabling HTTP Object Caching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records.config</a:t>
            </a:r>
          </a:p>
          <a:p>
            <a:pPr marL="0" indent="0">
              <a:buSzTx/>
              <a:buNone/>
            </a:pPr>
            <a:r>
              <a:t>CONFIG proxy.config.http.cache.http INT 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apache git repo list</a:t>
            </a:r>
          </a:p>
        </p:txBody>
      </p:sp>
      <p:sp>
        <p:nvSpPr>
          <p:cNvPr id="150" name="Shape 150"/>
          <p:cNvSpPr/>
          <p:nvPr/>
        </p:nvSpPr>
        <p:spPr>
          <a:xfrm>
            <a:off x="2284710" y="3438620"/>
            <a:ext cx="451027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https://git.apache.org</a:t>
            </a:r>
          </a:p>
        </p:txBody>
      </p:sp>
      <p:sp>
        <p:nvSpPr>
          <p:cNvPr id="151" name="Shape 151"/>
          <p:cNvSpPr/>
          <p:nvPr/>
        </p:nvSpPr>
        <p:spPr>
          <a:xfrm>
            <a:off x="223672" y="5156200"/>
            <a:ext cx="12557456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http://archive.apachecon.com/na2013/presentations/27-Wednesday/A_Patchy_Web/16:15-Apache_Traffic_Server.pdf</a:t>
            </a:r>
          </a:p>
        </p:txBody>
      </p:sp>
      <p:sp>
        <p:nvSpPr>
          <p:cNvPr id="152" name="Shape 152"/>
          <p:cNvSpPr/>
          <p:nvPr/>
        </p:nvSpPr>
        <p:spPr>
          <a:xfrm>
            <a:off x="584403" y="7007512"/>
            <a:ext cx="1183599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http://www.cisco.com/c/en/us/support/docs/security/web-security-appliance/117940-qa-wsa-00.pdf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