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6" r:id="rId8"/>
    <p:sldId id="262" r:id="rId9"/>
    <p:sldId id="267" r:id="rId10"/>
    <p:sldId id="263" r:id="rId11"/>
    <p:sldId id="264" r:id="rId12"/>
    <p:sldId id="268" r:id="rId13"/>
    <p:sldId id="269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4671"/>
  </p:normalViewPr>
  <p:slideViewPr>
    <p:cSldViewPr snapToGrid="0" snapToObjects="1">
      <p:cViewPr varScale="1">
        <p:scale>
          <a:sx n="76" d="100"/>
          <a:sy n="76" d="100"/>
        </p:scale>
        <p:origin x="216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F0676-A1F9-0C47-9C31-653306021E93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B5DDD-AC20-5D43-9443-78B9E1C6B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465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F0676-A1F9-0C47-9C31-653306021E93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B5DDD-AC20-5D43-9443-78B9E1C6B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60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F0676-A1F9-0C47-9C31-653306021E93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B5DDD-AC20-5D43-9443-78B9E1C6B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41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F0676-A1F9-0C47-9C31-653306021E93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B5DDD-AC20-5D43-9443-78B9E1C6B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77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F0676-A1F9-0C47-9C31-653306021E93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B5DDD-AC20-5D43-9443-78B9E1C6B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54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F0676-A1F9-0C47-9C31-653306021E93}" type="datetimeFigureOut">
              <a:rPr lang="en-US" smtClean="0"/>
              <a:t>4/16/18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B5DDD-AC20-5D43-9443-78B9E1C6B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481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F0676-A1F9-0C47-9C31-653306021E93}" type="datetimeFigureOut">
              <a:rPr lang="en-US" smtClean="0"/>
              <a:t>4/16/18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B5DDD-AC20-5D43-9443-78B9E1C6B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6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F0676-A1F9-0C47-9C31-653306021E93}" type="datetimeFigureOut">
              <a:rPr lang="en-US" smtClean="0"/>
              <a:t>4/16/18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B5DDD-AC20-5D43-9443-78B9E1C6B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6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F0676-A1F9-0C47-9C31-653306021E93}" type="datetimeFigureOut">
              <a:rPr lang="en-US" smtClean="0"/>
              <a:t>4/16/18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B5DDD-AC20-5D43-9443-78B9E1C6B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59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F0676-A1F9-0C47-9C31-653306021E93}" type="datetimeFigureOut">
              <a:rPr lang="en-US" smtClean="0"/>
              <a:t>4/16/18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B5DDD-AC20-5D43-9443-78B9E1C6B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46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F0676-A1F9-0C47-9C31-653306021E93}" type="datetimeFigureOut">
              <a:rPr lang="en-US" smtClean="0"/>
              <a:t>4/16/18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B5DDD-AC20-5D43-9443-78B9E1C6B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73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F0676-A1F9-0C47-9C31-653306021E93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B5DDD-AC20-5D43-9443-78B9E1C6B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4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cs.uci.edu/~fielding/pubs/dissertation/top.htm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kb.linuxvirtualserver.org/wiki/LVS/DR" TargetMode="External"/><Relationship Id="rId3" Type="http://schemas.openxmlformats.org/officeDocument/2006/relationships/hyperlink" Target="http://kb.linuxvirtualserver.org/wiki/LVS/FNAT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yq.aliyun.com/attachment/download/?id=4942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ginx.com/blog/introduction-to-microservices/" TargetMode="External"/><Relationship Id="rId4" Type="http://schemas.openxmlformats.org/officeDocument/2006/relationships/hyperlink" Target="http://microservices.io/resources/index.html" TargetMode="External"/><Relationship Id="rId5" Type="http://schemas.openxmlformats.org/officeDocument/2006/relationships/hyperlink" Target="https://www.huaweicloud.com/product/sfs.html" TargetMode="External"/><Relationship Id="rId6" Type="http://schemas.openxmlformats.org/officeDocument/2006/relationships/hyperlink" Target="https://www.huaweicloud.com/product/obs.html" TargetMode="External"/><Relationship Id="rId7" Type="http://schemas.openxmlformats.org/officeDocument/2006/relationships/hyperlink" Target="https://www.mirantis.com/blog/understanding-openstack-authentication-keystone-pki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martinfowler.com/articles/microservice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系统</a:t>
            </a:r>
            <a:r>
              <a:rPr lang="zh-CN" altLang="en-US" dirty="0"/>
              <a:t>的设计方法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tangdeping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904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软件架构的优秀实践参考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服务解耦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1800" dirty="0"/>
              <a:t>对业务进行抽象建模，系统各部件间解耦</a:t>
            </a:r>
            <a:endParaRPr lang="en-US" altLang="zh-CN" sz="1800" dirty="0"/>
          </a:p>
          <a:p>
            <a:pPr marL="0" indent="0">
              <a:buNone/>
            </a:pPr>
            <a:r>
              <a:rPr lang="en-US" sz="1800" dirty="0" err="1"/>
              <a:t>RESTFul</a:t>
            </a:r>
            <a:r>
              <a:rPr lang="zh-CN" altLang="en-US" sz="1800" dirty="0"/>
              <a:t>架构</a:t>
            </a:r>
            <a:r>
              <a:rPr lang="en-US" altLang="zh-CN" sz="1800" dirty="0"/>
              <a:t>:</a:t>
            </a:r>
            <a:r>
              <a:rPr lang="zh-CN" altLang="en-US" sz="1800" dirty="0"/>
              <a:t> </a:t>
            </a:r>
            <a:r>
              <a:rPr lang="en-US" altLang="zh-CN" sz="1800" dirty="0">
                <a:hlinkClick r:id="rId2"/>
              </a:rPr>
              <a:t>http://www.ics.uci.edu</a:t>
            </a:r>
            <a:r>
              <a:rPr lang="en-US" altLang="zh-CN" sz="1800" dirty="0">
                <a:hlinkClick r:id="rId2"/>
              </a:rPr>
              <a:t>/%</a:t>
            </a:r>
            <a:r>
              <a:rPr lang="en-US" altLang="zh-CN" sz="1800" dirty="0" smtClean="0">
                <a:hlinkClick r:id="rId2"/>
              </a:rPr>
              <a:t>7Efielding/pubs/dissertation/top.htm</a:t>
            </a:r>
            <a:endParaRPr lang="en-US" altLang="zh-CN" sz="1800" dirty="0"/>
          </a:p>
          <a:p>
            <a:r>
              <a:rPr lang="zh-CN" altLang="en-US" dirty="0" smtClean="0"/>
              <a:t>状态分离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1800" dirty="0" smtClean="0"/>
              <a:t>业务数据与业务逻辑分离，无状态服务有利于集群部署，每个服务具备横向扩展能力。</a:t>
            </a:r>
            <a:endParaRPr lang="en-US" altLang="zh-CN" sz="1800" dirty="0" smtClean="0"/>
          </a:p>
          <a:p>
            <a:r>
              <a:rPr lang="zh-CN" altLang="en-US" dirty="0"/>
              <a:t>接口隔离和服务</a:t>
            </a:r>
            <a:r>
              <a:rPr lang="zh-CN" altLang="en-US" dirty="0" smtClean="0"/>
              <a:t>自治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1800" dirty="0"/>
              <a:t>通过接口隐藏服务的实现细节，服务之间只能通过接口进行交互，接口要标准化、跨版本兼容。服务、组件可独立开发、部署、升级。</a:t>
            </a:r>
            <a:endParaRPr lang="en-US" altLang="zh-CN" sz="1800" dirty="0"/>
          </a:p>
          <a:p>
            <a:pPr marL="0" indent="0">
              <a:buNone/>
            </a:pPr>
            <a:endParaRPr lang="en-US" sz="1800" dirty="0" smtClean="0"/>
          </a:p>
          <a:p>
            <a:pPr marL="514350" indent="-514350">
              <a:buAutoNum type="arabicPeriod" startAt="2"/>
            </a:pPr>
            <a:endParaRPr lang="en-US" altLang="zh-CN" dirty="0" smtClean="0"/>
          </a:p>
          <a:p>
            <a:pPr marL="514350" indent="-514350">
              <a:buAutoNum type="arabicPeriod" startAt="2"/>
            </a:pPr>
            <a:endParaRPr lang="en-US" altLang="zh-CN" dirty="0" smtClean="0"/>
          </a:p>
          <a:p>
            <a:pPr marL="514350" indent="-514350">
              <a:buAutoNum type="arabicPeriod" startAt="2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415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负载均衡参考</a:t>
            </a:r>
            <a:endParaRPr lang="en-US" altLang="zh-CN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LVS+Keepalived</a:t>
            </a:r>
            <a:endParaRPr lang="en-US" dirty="0" smtClean="0"/>
          </a:p>
          <a:p>
            <a:pPr marL="0" indent="0">
              <a:buNone/>
            </a:pPr>
            <a:r>
              <a:rPr lang="en-US" altLang="zh-CN" sz="1800" dirty="0" err="1" smtClean="0"/>
              <a:t>lvs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DR: </a:t>
            </a:r>
            <a:r>
              <a:rPr lang="en-US" altLang="zh-CN" sz="1800" dirty="0" smtClean="0">
                <a:hlinkClick r:id="rId2"/>
              </a:rPr>
              <a:t>http://kb.linuxvirtualserver.org/wiki/LVS/DR</a:t>
            </a:r>
            <a:r>
              <a:rPr lang="en-US" altLang="zh-CN" sz="1800" dirty="0" smtClean="0"/>
              <a:t> </a:t>
            </a:r>
          </a:p>
          <a:p>
            <a:pPr marL="0" indent="0">
              <a:buNone/>
            </a:pPr>
            <a:r>
              <a:rPr lang="en-US" sz="1800" dirty="0" err="1" smtClean="0"/>
              <a:t>lvs</a:t>
            </a:r>
            <a:r>
              <a:rPr lang="en-US" sz="1800" dirty="0" smtClean="0"/>
              <a:t> FULLNAT: </a:t>
            </a:r>
            <a:r>
              <a:rPr lang="en-US" sz="1800" dirty="0" smtClean="0">
                <a:hlinkClick r:id="rId3"/>
              </a:rPr>
              <a:t>http://kb.linuxvirtualserver.org/wiki/LVS/FNAT</a:t>
            </a:r>
            <a:r>
              <a:rPr lang="en-US" sz="1800" dirty="0" smtClean="0"/>
              <a:t> </a:t>
            </a:r>
          </a:p>
          <a:p>
            <a:r>
              <a:rPr lang="en-US" dirty="0" err="1" smtClean="0"/>
              <a:t>Haproxy</a:t>
            </a:r>
            <a:endParaRPr lang="en-US" dirty="0" smtClean="0"/>
          </a:p>
          <a:p>
            <a:r>
              <a:rPr lang="en-US" dirty="0" smtClean="0"/>
              <a:t>NIGNX</a:t>
            </a:r>
          </a:p>
          <a:p>
            <a:r>
              <a:rPr lang="en-US" dirty="0" smtClean="0"/>
              <a:t>ECMP(</a:t>
            </a:r>
            <a:r>
              <a:rPr lang="zh-CN" altLang="en-US" dirty="0" smtClean="0"/>
              <a:t>等价路由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466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nut 9"/>
          <p:cNvSpPr/>
          <p:nvPr/>
        </p:nvSpPr>
        <p:spPr>
          <a:xfrm>
            <a:off x="7772400" y="5000361"/>
            <a:ext cx="2048933" cy="1857639"/>
          </a:xfrm>
          <a:prstGeom prst="donut">
            <a:avLst>
              <a:gd name="adj" fmla="val 6632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</a:t>
            </a:r>
            <a:r>
              <a:rPr lang="zh-CN" altLang="en-US" dirty="0" smtClean="0"/>
              <a:t>应用的</a:t>
            </a:r>
            <a:r>
              <a:rPr lang="zh-CN" altLang="en-US" dirty="0" smtClean="0"/>
              <a:t>负载均衡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会话</a:t>
            </a:r>
            <a:r>
              <a:rPr lang="en-US" altLang="zh-CN" dirty="0" smtClean="0"/>
              <a:t>(session)</a:t>
            </a:r>
            <a:r>
              <a:rPr lang="zh-CN" altLang="en-US" dirty="0" smtClean="0"/>
              <a:t>是状态数据，借助</a:t>
            </a:r>
            <a:r>
              <a:rPr lang="en-US" altLang="zh-CN" dirty="0" err="1" smtClean="0"/>
              <a:t>memcache</a:t>
            </a:r>
            <a:r>
              <a:rPr lang="zh-CN" altLang="en-US" dirty="0" smtClean="0"/>
              <a:t>实现分离。</a:t>
            </a:r>
            <a:r>
              <a:rPr lang="en-US" altLang="zh-CN" dirty="0" smtClean="0"/>
              <a:t>Web app</a:t>
            </a:r>
            <a:r>
              <a:rPr lang="zh-CN" altLang="en-US" dirty="0" smtClean="0"/>
              <a:t>节点</a:t>
            </a:r>
            <a:r>
              <a:rPr lang="en-US" altLang="zh-CN" dirty="0" smtClean="0"/>
              <a:t>(console)</a:t>
            </a:r>
            <a:r>
              <a:rPr lang="zh-CN" altLang="en-US" dirty="0" smtClean="0"/>
              <a:t>无状态，可以横向扩展。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945467" y="3115733"/>
            <a:ext cx="1270000" cy="4741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945467" y="4001294"/>
            <a:ext cx="1270000" cy="4741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LB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438401" y="5000361"/>
            <a:ext cx="1270000" cy="4741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console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945467" y="5000361"/>
            <a:ext cx="1270000" cy="4741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console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507567" y="5000361"/>
            <a:ext cx="1270000" cy="4741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console </a:t>
            </a:r>
            <a:r>
              <a:rPr lang="zh-CN" altLang="en-US" dirty="0" smtClean="0"/>
              <a:t>集群节点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8263466" y="4865424"/>
            <a:ext cx="1066800" cy="4741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memcache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9228666" y="5692113"/>
            <a:ext cx="1066800" cy="4741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memcache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7298267" y="5623916"/>
            <a:ext cx="1066800" cy="4741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memcache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8263466" y="6484538"/>
            <a:ext cx="1066800" cy="4741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memcache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4" idx="2"/>
            <a:endCxn id="5" idx="0"/>
          </p:cNvCxnSpPr>
          <p:nvPr/>
        </p:nvCxnSpPr>
        <p:spPr>
          <a:xfrm>
            <a:off x="4580467" y="3589867"/>
            <a:ext cx="0" cy="411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6" idx="0"/>
          </p:cNvCxnSpPr>
          <p:nvPr/>
        </p:nvCxnSpPr>
        <p:spPr>
          <a:xfrm flipH="1">
            <a:off x="3073401" y="4475428"/>
            <a:ext cx="1507066" cy="52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2"/>
            <a:endCxn id="7" idx="0"/>
          </p:cNvCxnSpPr>
          <p:nvPr/>
        </p:nvCxnSpPr>
        <p:spPr>
          <a:xfrm>
            <a:off x="4580467" y="4475428"/>
            <a:ext cx="0" cy="52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2"/>
            <a:endCxn id="8" idx="0"/>
          </p:cNvCxnSpPr>
          <p:nvPr/>
        </p:nvCxnSpPr>
        <p:spPr>
          <a:xfrm>
            <a:off x="4580467" y="4475428"/>
            <a:ext cx="1562100" cy="52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2"/>
          </p:cNvCxnSpPr>
          <p:nvPr/>
        </p:nvCxnSpPr>
        <p:spPr>
          <a:xfrm>
            <a:off x="3073401" y="5474495"/>
            <a:ext cx="3742267" cy="593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2"/>
          </p:cNvCxnSpPr>
          <p:nvPr/>
        </p:nvCxnSpPr>
        <p:spPr>
          <a:xfrm>
            <a:off x="4580467" y="5474495"/>
            <a:ext cx="2197100" cy="52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2"/>
          </p:cNvCxnSpPr>
          <p:nvPr/>
        </p:nvCxnSpPr>
        <p:spPr>
          <a:xfrm>
            <a:off x="6142567" y="5474495"/>
            <a:ext cx="635000" cy="454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826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软件的选型参考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610075"/>
              </p:ext>
            </p:extLst>
          </p:nvPr>
        </p:nvGraphicFramePr>
        <p:xfrm>
          <a:off x="838200" y="1532466"/>
          <a:ext cx="11065932" cy="5138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518"/>
                <a:gridCol w="5344770"/>
                <a:gridCol w="3688644"/>
              </a:tblGrid>
              <a:tr h="30632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容器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tomcat</a:t>
                      </a:r>
                      <a:endParaRPr lang="en-US" sz="1400" dirty="0"/>
                    </a:p>
                  </a:txBody>
                  <a:tcPr/>
                </a:tc>
              </a:tr>
              <a:tr h="30632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angular.js</a:t>
                      </a:r>
                      <a:r>
                        <a:rPr lang="zh-CN" altLang="en-US" sz="1400" dirty="0" smtClean="0"/>
                        <a:t>、</a:t>
                      </a:r>
                      <a:r>
                        <a:rPr lang="en-US" altLang="zh-CN" sz="1400" dirty="0" err="1" smtClean="0"/>
                        <a:t>vue.js</a:t>
                      </a:r>
                      <a:endParaRPr lang="en-US" sz="1400" dirty="0" smtClean="0"/>
                    </a:p>
                  </a:txBody>
                  <a:tcPr/>
                </a:tc>
              </a:tr>
              <a:tr h="7147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开发工具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webstorm</a:t>
                      </a:r>
                      <a:r>
                        <a:rPr lang="zh-CN" altLang="en-US" sz="1400" dirty="0" smtClean="0"/>
                        <a:t>、</a:t>
                      </a:r>
                      <a:endParaRPr lang="en-US" sz="1400" dirty="0" smtClean="0"/>
                    </a:p>
                    <a:p>
                      <a:r>
                        <a:rPr lang="en-US" sz="1400" dirty="0" smtClean="0"/>
                        <a:t>sublime</a:t>
                      </a:r>
                      <a:r>
                        <a:rPr lang="zh-CN" altLang="en-US" sz="1400" dirty="0" smtClean="0"/>
                        <a:t>、</a:t>
                      </a:r>
                      <a:endParaRPr lang="en-US" altLang="zh-CN" sz="1400" dirty="0" smtClean="0"/>
                    </a:p>
                    <a:p>
                      <a:r>
                        <a:rPr lang="en-US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IntelliJ IDEA </a:t>
                      </a:r>
                      <a:endParaRPr lang="en-US" sz="1400" dirty="0"/>
                    </a:p>
                  </a:txBody>
                  <a:tcPr/>
                </a:tc>
              </a:tr>
              <a:tr h="306324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中间件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负载均衡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lvs</a:t>
                      </a:r>
                      <a:r>
                        <a:rPr lang="zh-CN" altLang="en-US" sz="1400" dirty="0" smtClean="0"/>
                        <a:t>、</a:t>
                      </a:r>
                      <a:r>
                        <a:rPr lang="en-US" altLang="zh-CN" sz="1400" dirty="0" err="1" smtClean="0"/>
                        <a:t>haproxy</a:t>
                      </a:r>
                      <a:r>
                        <a:rPr lang="zh-CN" altLang="en-US" sz="1400" dirty="0" smtClean="0"/>
                        <a:t>、</a:t>
                      </a:r>
                      <a:r>
                        <a:rPr lang="en-US" altLang="zh-CN" sz="1400" dirty="0" err="1" smtClean="0"/>
                        <a:t>nginx</a:t>
                      </a:r>
                      <a:endParaRPr lang="en-US" sz="1400" dirty="0"/>
                    </a:p>
                  </a:txBody>
                  <a:tcPr/>
                </a:tc>
              </a:tr>
              <a:tr h="30632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mysql</a:t>
                      </a:r>
                      <a:r>
                        <a:rPr lang="zh-CN" altLang="en-US" sz="1400" dirty="0" smtClean="0"/>
                        <a:t>、</a:t>
                      </a:r>
                      <a:r>
                        <a:rPr lang="en-US" altLang="zh-CN" sz="1400" dirty="0" err="1" smtClean="0"/>
                        <a:t>postgresql</a:t>
                      </a:r>
                      <a:endParaRPr lang="en-US" sz="1400" dirty="0"/>
                    </a:p>
                  </a:txBody>
                  <a:tcPr/>
                </a:tc>
              </a:tr>
              <a:tr h="30632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NoSQL DB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Cassandra</a:t>
                      </a:r>
                      <a:r>
                        <a:rPr lang="zh-CN" altLang="en-US" sz="1400" dirty="0" smtClean="0"/>
                        <a:t>、</a:t>
                      </a:r>
                      <a:r>
                        <a:rPr lang="en-US" altLang="zh-CN" sz="1400" dirty="0" err="1" smtClean="0"/>
                        <a:t>Mongodb</a:t>
                      </a:r>
                      <a:r>
                        <a:rPr lang="zh-CN" altLang="en-US" sz="1400" dirty="0" smtClean="0"/>
                        <a:t>、</a:t>
                      </a:r>
                      <a:r>
                        <a:rPr lang="en-US" altLang="zh-CN" sz="1400" dirty="0" err="1" smtClean="0"/>
                        <a:t>Redis</a:t>
                      </a:r>
                      <a:endParaRPr lang="en-US" sz="1400" dirty="0"/>
                    </a:p>
                  </a:txBody>
                  <a:tcPr/>
                </a:tc>
              </a:tr>
              <a:tr h="30632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Cache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memcache</a:t>
                      </a:r>
                      <a:r>
                        <a:rPr lang="zh-CN" altLang="en-US" sz="1400" dirty="0" smtClean="0"/>
                        <a:t>、</a:t>
                      </a:r>
                      <a:r>
                        <a:rPr lang="en-US" altLang="zh-CN" sz="1400" dirty="0" err="1" smtClean="0"/>
                        <a:t>redis</a:t>
                      </a:r>
                      <a:endParaRPr lang="en-US" sz="1400" dirty="0"/>
                    </a:p>
                  </a:txBody>
                  <a:tcPr/>
                </a:tc>
              </a:tr>
              <a:tr h="30632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MQ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kafka</a:t>
                      </a:r>
                      <a:endParaRPr lang="en-US" sz="1400" dirty="0"/>
                    </a:p>
                  </a:txBody>
                  <a:tcPr/>
                </a:tc>
              </a:tr>
              <a:tr h="714756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开发框架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java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spring</a:t>
                      </a:r>
                      <a:r>
                        <a:rPr lang="zh-CN" altLang="en-US" sz="1400" baseline="0" dirty="0" smtClean="0"/>
                        <a:t> </a:t>
                      </a:r>
                      <a:r>
                        <a:rPr lang="en-US" altLang="zh-CN" sz="1400" baseline="0" dirty="0" smtClean="0"/>
                        <a:t>framework</a:t>
                      </a:r>
                      <a:r>
                        <a:rPr lang="zh-CN" altLang="en-US" sz="1400" baseline="0" dirty="0" smtClean="0"/>
                        <a:t>、</a:t>
                      </a:r>
                      <a:endParaRPr lang="en-US" altLang="zh-CN" sz="1400" baseline="0" dirty="0" smtClean="0"/>
                    </a:p>
                    <a:p>
                      <a:r>
                        <a:rPr lang="en-US" altLang="zh-CN" sz="1400" baseline="0" dirty="0" err="1" smtClean="0"/>
                        <a:t>restlet</a:t>
                      </a:r>
                      <a:r>
                        <a:rPr lang="zh-CN" altLang="en-US" sz="1400" baseline="0" dirty="0" smtClean="0"/>
                        <a:t>、</a:t>
                      </a:r>
                      <a:endParaRPr lang="en-US" altLang="zh-CN" sz="1400" baseline="0" dirty="0" smtClean="0"/>
                    </a:p>
                    <a:p>
                      <a:r>
                        <a:rPr lang="en-US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JUnit and </a:t>
                      </a:r>
                      <a:r>
                        <a:rPr lang="en-US" sz="14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EasyMock</a:t>
                      </a:r>
                      <a:endParaRPr lang="en-US" altLang="zh-CN" sz="1400" b="0" i="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0632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golang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400" b="0" i="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06324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开发运维工具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代码托管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endParaRPr lang="en-US" altLang="zh-CN" sz="1400" b="0" i="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0632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工程打包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maven</a:t>
                      </a:r>
                      <a:r>
                        <a:rPr lang="zh-CN" altLang="en-US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4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gradle</a:t>
                      </a:r>
                      <a:endParaRPr lang="en-US" altLang="zh-CN" sz="1400" b="0" i="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0632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工程部署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ansible</a:t>
                      </a:r>
                      <a:r>
                        <a:rPr lang="zh-CN" altLang="en-US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4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jekins</a:t>
                      </a:r>
                      <a:endParaRPr lang="en-US" altLang="zh-CN" sz="1400" b="0" i="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0632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监控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zabbix</a:t>
                      </a:r>
                      <a:endParaRPr lang="en-US" altLang="zh-CN" sz="1400" b="0" i="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2015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软件编码技术参考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aliyun</a:t>
            </a:r>
            <a:r>
              <a:rPr lang="zh-CN" altLang="en-US" dirty="0" smtClean="0"/>
              <a:t>编程规范</a:t>
            </a:r>
            <a:endParaRPr lang="en-US" altLang="zh-CN" dirty="0" smtClean="0"/>
          </a:p>
          <a:p>
            <a:pPr marL="0" indent="0">
              <a:buNone/>
            </a:pPr>
            <a:r>
              <a:rPr lang="en-US" sz="1800" b="1" dirty="0"/>
              <a:t>《</a:t>
            </a:r>
            <a:r>
              <a:rPr lang="en-US" sz="1800" b="1" dirty="0" err="1"/>
              <a:t>阿里巴巴Java</a:t>
            </a:r>
            <a:r>
              <a:rPr lang="en-US" sz="1800" b="1" dirty="0" err="1" smtClean="0"/>
              <a:t>开发手册</a:t>
            </a:r>
            <a:r>
              <a:rPr lang="en-US" sz="1800" b="1" dirty="0"/>
              <a:t>》(纪念版)：</a:t>
            </a:r>
            <a:r>
              <a:rPr lang="en-US" sz="1800" b="1" dirty="0">
                <a:hlinkClick r:id="rId2"/>
              </a:rPr>
              <a:t>https://yq.aliyun.com/attachment/download/?</a:t>
            </a:r>
            <a:r>
              <a:rPr lang="en-US" sz="1800" b="1" dirty="0" smtClean="0">
                <a:hlinkClick r:id="rId2"/>
              </a:rPr>
              <a:t>id=4942</a:t>
            </a:r>
            <a:endParaRPr lang="en-US" sz="1800" b="1" dirty="0" smtClean="0"/>
          </a:p>
          <a:p>
            <a:r>
              <a:rPr lang="en-US" dirty="0"/>
              <a:t>google code </a:t>
            </a:r>
            <a:r>
              <a:rPr lang="en-US" dirty="0" smtClean="0"/>
              <a:t>style</a:t>
            </a:r>
          </a:p>
          <a:p>
            <a:r>
              <a:rPr lang="en-US" dirty="0" err="1" smtClean="0"/>
              <a:t>Git</a:t>
            </a:r>
            <a:r>
              <a:rPr lang="zh-CN" altLang="en-US" dirty="0" smtClean="0"/>
              <a:t>社区式编程</a:t>
            </a:r>
            <a:endParaRPr lang="en-US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60142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业务场景是什么？</a:t>
            </a:r>
            <a:endParaRPr lang="en-US" altLang="zh-CN" dirty="0" smtClean="0"/>
          </a:p>
          <a:p>
            <a:r>
              <a:rPr lang="zh-CN" altLang="en-US" dirty="0" smtClean="0"/>
              <a:t>把业务转化为需求</a:t>
            </a:r>
            <a:endParaRPr lang="en-US" altLang="zh-CN" dirty="0" smtClean="0"/>
          </a:p>
          <a:p>
            <a:r>
              <a:rPr lang="zh-CN" altLang="en-US" dirty="0" smtClean="0"/>
              <a:t>软件的逻辑模型</a:t>
            </a:r>
            <a:endParaRPr lang="en-US" altLang="zh-CN" dirty="0" smtClean="0"/>
          </a:p>
          <a:p>
            <a:r>
              <a:rPr lang="zh-CN" altLang="en-US" dirty="0" smtClean="0"/>
              <a:t>当前系统架构的演进点分析</a:t>
            </a:r>
            <a:endParaRPr lang="en-US" altLang="zh-CN" dirty="0" smtClean="0"/>
          </a:p>
          <a:p>
            <a:r>
              <a:rPr lang="zh-CN" altLang="en-US" dirty="0" smtClean="0"/>
              <a:t>软件架构的优秀实践参考</a:t>
            </a:r>
            <a:endParaRPr lang="en-US" altLang="zh-CN" dirty="0" smtClean="0"/>
          </a:p>
          <a:p>
            <a:r>
              <a:rPr lang="zh-CN" altLang="en-US" dirty="0" smtClean="0"/>
              <a:t>负载均衡参考</a:t>
            </a:r>
            <a:endParaRPr lang="en-US" altLang="zh-CN" dirty="0" smtClean="0"/>
          </a:p>
          <a:p>
            <a:r>
              <a:rPr lang="zh-CN" altLang="en-US" dirty="0" smtClean="0"/>
              <a:t>软件的选型参考</a:t>
            </a:r>
            <a:endParaRPr lang="en-US" altLang="zh-CN" dirty="0" smtClean="0"/>
          </a:p>
          <a:p>
            <a:r>
              <a:rPr lang="zh-CN" altLang="en-US" dirty="0" smtClean="0"/>
              <a:t>软件编码技术参考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88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业务场景是什么？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这</a:t>
            </a:r>
            <a:r>
              <a:rPr lang="zh-CN" altLang="en-US" sz="1800" dirty="0" smtClean="0"/>
              <a:t>里我并不是讲业务是什么，而是讲讲它在软件设计和开发中的重要性。软件的价值在于它能够满足人或者一定领域的业务需求，有受众群体。业务场景的定位直接决定了软件的架构设计方向。比如淘宝最开始做电商时，业务场景就是做物品的分类、交易，使用人群小，采用</a:t>
            </a:r>
            <a:r>
              <a:rPr lang="en-US" altLang="zh-CN" sz="1800" dirty="0" err="1" smtClean="0"/>
              <a:t>PHP+Apache+MYSQL</a:t>
            </a:r>
            <a:r>
              <a:rPr lang="zh-CN" altLang="en-US" sz="1800" dirty="0" smtClean="0"/>
              <a:t>就将功能看发出来，后面随着流量的增大，才将系统进行拆分重构，以满足新的业务发展需要。（注：可以阅读</a:t>
            </a:r>
            <a:r>
              <a:rPr lang="en-US" altLang="zh-CN" sz="1800" dirty="0" smtClean="0"/>
              <a:t>《</a:t>
            </a:r>
            <a:r>
              <a:rPr lang="zh-CN" altLang="en-US" sz="1800" dirty="0" smtClean="0"/>
              <a:t>淘宝技术这十年</a:t>
            </a:r>
            <a:r>
              <a:rPr lang="en-US" altLang="zh-CN" sz="1800" dirty="0" smtClean="0"/>
              <a:t>》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zh-CN" altLang="en-US" sz="1800" dirty="0" smtClean="0"/>
              <a:t>所以大家最开始要理清楚如下几个问题：</a:t>
            </a:r>
            <a:endParaRPr lang="en-US" altLang="zh-CN" sz="1800" dirty="0" smtClean="0"/>
          </a:p>
          <a:p>
            <a:pPr marL="342900" indent="-342900">
              <a:buAutoNum type="arabicPeriod"/>
            </a:pPr>
            <a:r>
              <a:rPr lang="zh-CN" altLang="en-US" sz="1800" dirty="0" smtClean="0"/>
              <a:t>业务场景是啥？ </a:t>
            </a:r>
            <a:endParaRPr lang="en-US" altLang="zh-CN" sz="1800" dirty="0" smtClean="0"/>
          </a:p>
          <a:p>
            <a:pPr marL="342900" indent="-342900">
              <a:buAutoNum type="arabicPeriod"/>
            </a:pPr>
            <a:r>
              <a:rPr lang="zh-CN" altLang="en-US" sz="1800" dirty="0" smtClean="0"/>
              <a:t>受众群体是啥？</a:t>
            </a:r>
            <a:endParaRPr lang="en-US" altLang="zh-CN" sz="1800" dirty="0" smtClean="0"/>
          </a:p>
          <a:p>
            <a:pPr marL="342900" indent="-342900">
              <a:buAutoNum type="arabicPeriod"/>
            </a:pPr>
            <a:r>
              <a:rPr lang="zh-CN" altLang="en-US" sz="1800" dirty="0" smtClean="0"/>
              <a:t>带给用户什么样的体验，解决用户什么痛点？</a:t>
            </a:r>
            <a:endParaRPr lang="en-US" altLang="zh-CN" sz="1800" dirty="0" smtClean="0"/>
          </a:p>
          <a:p>
            <a:pPr marL="342900" indent="-342900">
              <a:buAutoNum type="arabicPeriod"/>
            </a:pPr>
            <a:r>
              <a:rPr lang="zh-CN" altLang="en-US" sz="1800" dirty="0" smtClean="0"/>
              <a:t>产品的竞争力（亮点）在哪里？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39350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把业务转化为需求</a:t>
            </a:r>
            <a:endParaRPr lang="en-US" altLang="zh-CN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如</a:t>
            </a:r>
            <a:r>
              <a:rPr lang="zh-CN" altLang="en-US" sz="1800" dirty="0" smtClean="0"/>
              <a:t>果能够回答上面的问题，那么至少已经成功了一半，这也是为什么一些好的</a:t>
            </a:r>
            <a:r>
              <a:rPr lang="en-US" altLang="zh-CN" sz="1800" dirty="0" smtClean="0"/>
              <a:t>IP</a:t>
            </a:r>
            <a:r>
              <a:rPr lang="zh-CN" altLang="en-US" sz="1800" dirty="0" smtClean="0"/>
              <a:t>凭概念就能快速的融资，有资本的进入后，能迅速的包装</a:t>
            </a:r>
            <a:r>
              <a:rPr lang="zh-CN" altLang="en-US" sz="1800" dirty="0" smtClean="0"/>
              <a:t>发展</a:t>
            </a:r>
            <a:r>
              <a:rPr lang="zh-CN" altLang="en-US" sz="1800" dirty="0" smtClean="0"/>
              <a:t>出来。在理解业务场景后，接下来就是识别和</a:t>
            </a:r>
            <a:r>
              <a:rPr lang="zh-CN" altLang="en-US" sz="1800" dirty="0" smtClean="0"/>
              <a:t>分解</a:t>
            </a:r>
            <a:r>
              <a:rPr lang="zh-CN" altLang="en-US" sz="1800" dirty="0" smtClean="0"/>
              <a:t>需求，这一过程是将业务场景具体化、确定化。每一条需求是单一的、清晰的、可实施的。当梳理完需求后，再识别出需求的优先级，做到需求按迭代的方式逐步实现和增强。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 smtClean="0"/>
              <a:t>以下的参考点：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791426"/>
              </p:ext>
            </p:extLst>
          </p:nvPr>
        </p:nvGraphicFramePr>
        <p:xfrm>
          <a:off x="936674" y="3512625"/>
          <a:ext cx="10894255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2980"/>
                <a:gridCol w="6428063"/>
                <a:gridCol w="1083212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需求描述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优先级</a:t>
                      </a:r>
                      <a:endParaRPr lang="en-US" dirty="0"/>
                    </a:p>
                  </a:txBody>
                  <a:tcPr/>
                </a:tc>
              </a:tr>
              <a:tr h="34842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</a:t>
                      </a:r>
                      <a:r>
                        <a:rPr lang="zh-CN" altLang="en-US" dirty="0" smtClean="0"/>
                        <a:t>用户数据</a:t>
                      </a:r>
                      <a:r>
                        <a:rPr lang="zh-CN" altLang="en-US" dirty="0" smtClean="0"/>
                        <a:t>采集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能够对接医院的体检系统和门诊数据系统，实现数据的访问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高</a:t>
                      </a:r>
                      <a:endParaRPr lang="en-US" dirty="0"/>
                    </a:p>
                  </a:txBody>
                  <a:tcPr/>
                </a:tc>
              </a:tr>
              <a:tr h="60139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</a:t>
                      </a:r>
                      <a:r>
                        <a:rPr lang="zh-CN" altLang="en-US" dirty="0" smtClean="0"/>
                        <a:t>  访问控制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能够注册用户，并实现用户权限的访问控制。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支持多种协议：</a:t>
                      </a:r>
                      <a:r>
                        <a:rPr lang="en-US" altLang="zh-CN" dirty="0" smtClean="0"/>
                        <a:t>auth2,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saml2.0, </a:t>
                      </a:r>
                      <a:r>
                        <a:rPr lang="zh-CN" altLang="en-US" baseline="0" dirty="0" smtClean="0"/>
                        <a:t>方便与其它系统对接</a:t>
                      </a:r>
                      <a:r>
                        <a:rPr lang="en-US" altLang="zh-CN" baseline="0" dirty="0" smtClean="0"/>
                        <a:t>·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高</a:t>
                      </a:r>
                      <a:endParaRPr lang="en-US" dirty="0"/>
                    </a:p>
                  </a:txBody>
                  <a:tcPr/>
                </a:tc>
              </a:tr>
              <a:tr h="34842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2.1</a:t>
                      </a:r>
                      <a:r>
                        <a:rPr lang="zh-CN" altLang="en-US" baseline="0" dirty="0" smtClean="0"/>
                        <a:t> 实名认证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需要用户进行实名认证，对身份证、手机号进行认证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低</a:t>
                      </a:r>
                      <a:endParaRPr lang="en-US" dirty="0"/>
                    </a:p>
                  </a:txBody>
                  <a:tcPr/>
                </a:tc>
              </a:tr>
              <a:tr h="60139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3.</a:t>
                      </a:r>
                      <a:r>
                        <a:rPr lang="zh-CN" altLang="en-US" dirty="0" smtClean="0"/>
                        <a:t>  计费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有明确的计费因子和定价； 支持账单管理； 支持对接银联或者支付平台。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高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34842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4.</a:t>
                      </a:r>
                      <a:r>
                        <a:rPr lang="zh-CN" altLang="en-US" dirty="0" smtClean="0"/>
                        <a:t>  大数据分析预测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对用户的历史生化数据进行大数据分析，预测健康指数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高</a:t>
                      </a:r>
                      <a:endParaRPr lang="en-US" dirty="0"/>
                    </a:p>
                  </a:txBody>
                  <a:tcPr/>
                </a:tc>
              </a:tr>
              <a:tr h="34365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5.</a:t>
                      </a:r>
                      <a:r>
                        <a:rPr lang="zh-CN" altLang="en-US" dirty="0" smtClean="0"/>
                        <a:t>  专家系统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管理专家对生化数据的解读指导，并能与分析数据建立关联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高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4910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软件的逻辑模型</a:t>
            </a:r>
            <a:r>
              <a:rPr lang="en-US" altLang="zh-CN" dirty="0" smtClean="0"/>
              <a:t>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在</a:t>
            </a:r>
            <a:r>
              <a:rPr lang="zh-CN" altLang="en-US" sz="1800" dirty="0" smtClean="0"/>
              <a:t>理解完需求之后，我们总体上知道这个软件需要哪些具体的功能，这些功能可以以一个一个相对独立的功能模块进行划分。功能模块之间存在数据流动，而驱动数据流动的正是业务流程，数据流动在计算机系统中可以表现为是内存间的也可以是网络间的。如果是内存间的，其它就是在一个进程内就包含了这些功能模块，这是单一应用的典型架构； 而如果是网络间的，它主要是指通过网络协议进行通信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比如</a:t>
            </a:r>
            <a:r>
              <a:rPr lang="en-US" altLang="zh-CN" sz="1800" dirty="0" smtClean="0"/>
              <a:t>TCP/IP)</a:t>
            </a:r>
            <a:r>
              <a:rPr lang="zh-CN" altLang="en-US" sz="1800" dirty="0" smtClean="0"/>
              <a:t>，而这一种就是服务化的架构，它们各有优劣，后面会进行详细的介绍，但不管最后是哪一种运行形态，其逻辑模型都可以统一。</a:t>
            </a:r>
            <a:endParaRPr lang="en-US" altLang="zh-CN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zh-CN" altLang="en-US" sz="1800" dirty="0" smtClean="0"/>
              <a:t>逻辑模型大致可以划分为四个方面：</a:t>
            </a:r>
            <a:endParaRPr lang="en-US" altLang="zh-CN" sz="1800" dirty="0" smtClean="0"/>
          </a:p>
          <a:p>
            <a:pPr marL="342900" indent="-342900">
              <a:buAutoNum type="arabicPeriod"/>
            </a:pPr>
            <a:r>
              <a:rPr lang="zh-CN" altLang="en-US" sz="1800" dirty="0" smtClean="0"/>
              <a:t>呈现层：用户访问界面</a:t>
            </a:r>
            <a:r>
              <a:rPr lang="en-US" altLang="zh-CN" sz="1800" dirty="0" smtClean="0"/>
              <a:t>(portal)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app</a:t>
            </a:r>
            <a:r>
              <a:rPr lang="zh-CN" altLang="en-US" sz="1800" dirty="0" smtClean="0"/>
              <a:t>应用、</a:t>
            </a:r>
            <a:r>
              <a:rPr lang="en-US" altLang="zh-CN" sz="1800" dirty="0" smtClean="0"/>
              <a:t>SDK</a:t>
            </a:r>
          </a:p>
          <a:p>
            <a:pPr marL="342900" indent="-342900">
              <a:buAutoNum type="arabicPeriod"/>
            </a:pPr>
            <a:r>
              <a:rPr lang="zh-CN" altLang="en-US" sz="1800" dirty="0" smtClean="0"/>
              <a:t>服务层：访问控制、数据采集、大数据分析、专家系统、报表</a:t>
            </a:r>
            <a:endParaRPr lang="en-US" altLang="zh-CN" sz="1800" dirty="0" smtClean="0"/>
          </a:p>
          <a:p>
            <a:pPr marL="342900" indent="-342900">
              <a:buAutoNum type="arabicPeriod"/>
            </a:pPr>
            <a:r>
              <a:rPr lang="zh-CN" altLang="en-US" sz="1800" dirty="0" smtClean="0"/>
              <a:t>数据存储层： 数据存储系统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文件系统、对象存储</a:t>
            </a:r>
            <a:r>
              <a:rPr lang="en-US" altLang="zh-CN" sz="1800" dirty="0" smtClean="0"/>
              <a:t>)</a:t>
            </a:r>
            <a:r>
              <a:rPr lang="zh-CN" altLang="en-US" sz="1800" dirty="0" smtClean="0"/>
              <a:t>、数据库</a:t>
            </a:r>
            <a:r>
              <a:rPr lang="en-US" altLang="zh-CN" sz="1800" dirty="0" smtClean="0"/>
              <a:t>(SQL/NoSQL)</a:t>
            </a:r>
          </a:p>
          <a:p>
            <a:pPr marL="342900" indent="-342900">
              <a:buAutoNum type="arabicPeriod"/>
            </a:pPr>
            <a:r>
              <a:rPr lang="zh-CN" altLang="en-US" sz="1800" dirty="0" smtClean="0"/>
              <a:t>运营</a:t>
            </a:r>
            <a:r>
              <a:rPr lang="en-US" altLang="zh-CN" sz="1800" dirty="0" smtClean="0"/>
              <a:t>/</a:t>
            </a:r>
            <a:r>
              <a:rPr lang="zh-CN" altLang="en-US" sz="1800" dirty="0" smtClean="0"/>
              <a:t>运维层：</a:t>
            </a:r>
            <a:r>
              <a:rPr lang="en-US" altLang="zh-CN" sz="1800" dirty="0" smtClean="0"/>
              <a:t>BSS(</a:t>
            </a:r>
            <a:r>
              <a:rPr lang="zh-CN" altLang="en-US" sz="1800" dirty="0" smtClean="0"/>
              <a:t>运营系统：计费、用户反馈</a:t>
            </a:r>
            <a:r>
              <a:rPr lang="en-US" altLang="zh-CN" sz="1800" dirty="0" smtClean="0"/>
              <a:t>)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OSS(</a:t>
            </a:r>
            <a:r>
              <a:rPr lang="zh-CN" altLang="en-US" sz="1800" dirty="0" smtClean="0"/>
              <a:t>运维系统：系统运维、告警</a:t>
            </a:r>
            <a:r>
              <a:rPr lang="zh-CN" altLang="en-US" sz="1800" dirty="0" smtClean="0"/>
              <a:t>监控</a:t>
            </a:r>
            <a:r>
              <a:rPr lang="en-US" altLang="zh-CN" sz="1800" dirty="0" smtClean="0"/>
              <a:t>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43564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软件的逻辑模型</a:t>
            </a:r>
            <a:r>
              <a:rPr lang="en-US" altLang="zh-CN" dirty="0" smtClean="0"/>
              <a:t>(2)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838200" y="1690688"/>
            <a:ext cx="8407789" cy="4942011"/>
            <a:chOff x="838200" y="1878513"/>
            <a:chExt cx="8407789" cy="4942011"/>
          </a:xfrm>
        </p:grpSpPr>
        <p:sp>
          <p:nvSpPr>
            <p:cNvPr id="25" name="Rectangle 24"/>
            <p:cNvSpPr/>
            <p:nvPr/>
          </p:nvSpPr>
          <p:spPr>
            <a:xfrm>
              <a:off x="845234" y="5749479"/>
              <a:ext cx="5641145" cy="1071045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838200" y="1878513"/>
              <a:ext cx="8407789" cy="4737214"/>
              <a:chOff x="838200" y="2098646"/>
              <a:chExt cx="8407789" cy="4737214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838200" y="2098646"/>
                <a:ext cx="5641145" cy="1206218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702082" y="3558085"/>
                <a:ext cx="2543907" cy="302455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838200" y="3558085"/>
                <a:ext cx="5641145" cy="2199248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ounded Rectangle 3"/>
              <p:cNvSpPr/>
              <p:nvPr/>
            </p:nvSpPr>
            <p:spPr>
              <a:xfrm>
                <a:off x="1091419" y="3909777"/>
                <a:ext cx="1547446" cy="61897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访问控制</a:t>
                </a:r>
                <a:endParaRPr lang="en-US" dirty="0"/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1091419" y="4824176"/>
                <a:ext cx="1547446" cy="61897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数据采集</a:t>
                </a:r>
                <a:endParaRPr lang="en-US" dirty="0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873326" y="4824176"/>
                <a:ext cx="1547446" cy="61897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大数据分析</a:t>
                </a:r>
                <a:endParaRPr lang="en-US" dirty="0"/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4655233" y="4824175"/>
                <a:ext cx="1547446" cy="61897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专家系统</a:t>
                </a:r>
                <a:endParaRPr lang="en-US" dirty="0"/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1091419" y="6216881"/>
                <a:ext cx="1547446" cy="61897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数据存储</a:t>
                </a:r>
                <a:endParaRPr lang="en-US" dirty="0"/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2892084" y="6216881"/>
                <a:ext cx="1547446" cy="61897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数据库</a:t>
                </a:r>
                <a:endParaRPr lang="en-US" dirty="0"/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3881510" y="3966043"/>
                <a:ext cx="1547446" cy="61897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mtClean="0"/>
                  <a:t>报表</a:t>
                </a:r>
                <a:endParaRPr lang="en-US" dirty="0"/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7204871" y="4521420"/>
                <a:ext cx="1547446" cy="61897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BSS</a:t>
                </a:r>
                <a:endParaRPr lang="en-US" dirty="0"/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7204871" y="5400948"/>
                <a:ext cx="1547446" cy="61897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OSS</a:t>
                </a:r>
                <a:endParaRPr lang="en-US" dirty="0"/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1091419" y="2453771"/>
                <a:ext cx="1547446" cy="61897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Portal</a:t>
                </a:r>
                <a:endParaRPr lang="en-US" dirty="0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2873326" y="2470699"/>
                <a:ext cx="1617915" cy="61897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App</a:t>
                </a:r>
                <a:endParaRPr lang="en-US" dirty="0"/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4725702" y="2495972"/>
                <a:ext cx="1510193" cy="61897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SDK</a:t>
                </a:r>
                <a:endParaRPr lang="en-US" dirty="0"/>
              </a:p>
            </p:txBody>
          </p:sp>
          <p:sp>
            <p:nvSpPr>
              <p:cNvPr id="19" name="Down Arrow 18"/>
              <p:cNvSpPr/>
              <p:nvPr/>
            </p:nvSpPr>
            <p:spPr>
              <a:xfrm flipH="1" flipV="1">
                <a:off x="3438638" y="3150862"/>
                <a:ext cx="220134" cy="544732"/>
              </a:xfrm>
              <a:prstGeom prst="downArrow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682283" y="3246809"/>
                <a:ext cx="10791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Open API</a:t>
                </a:r>
                <a:endParaRPr lang="en-US" b="1" dirty="0"/>
              </a:p>
            </p:txBody>
          </p:sp>
          <p:sp>
            <p:nvSpPr>
              <p:cNvPr id="22" name="Right Arrow 21"/>
              <p:cNvSpPr/>
              <p:nvPr/>
            </p:nvSpPr>
            <p:spPr>
              <a:xfrm>
                <a:off x="6479345" y="4824175"/>
                <a:ext cx="547988" cy="309489"/>
              </a:xfrm>
              <a:prstGeom prst="rightArrow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131293" y="4449596"/>
                <a:ext cx="9188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OM API</a:t>
                </a:r>
                <a:endParaRPr lang="en-US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6950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loud 43"/>
          <p:cNvSpPr/>
          <p:nvPr/>
        </p:nvSpPr>
        <p:spPr>
          <a:xfrm>
            <a:off x="2112842" y="2104262"/>
            <a:ext cx="3085692" cy="2213737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50000"/>
                <a:alpha val="2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软件的逻辑模型</a:t>
            </a:r>
            <a:r>
              <a:rPr lang="en-US" altLang="zh-CN" dirty="0" smtClean="0"/>
              <a:t>(3)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2836334" y="2571221"/>
            <a:ext cx="1820334" cy="883179"/>
            <a:chOff x="838200" y="1878513"/>
            <a:chExt cx="8407789" cy="4942011"/>
          </a:xfrm>
        </p:grpSpPr>
        <p:sp>
          <p:nvSpPr>
            <p:cNvPr id="25" name="Rectangle 24"/>
            <p:cNvSpPr/>
            <p:nvPr/>
          </p:nvSpPr>
          <p:spPr>
            <a:xfrm>
              <a:off x="845234" y="5749479"/>
              <a:ext cx="5641145" cy="1071045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838200" y="1878513"/>
              <a:ext cx="8407789" cy="4737214"/>
              <a:chOff x="838200" y="2098646"/>
              <a:chExt cx="8407789" cy="4737214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838200" y="2098646"/>
                <a:ext cx="5641145" cy="1206218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702082" y="3558085"/>
                <a:ext cx="2543907" cy="302455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838200" y="3558085"/>
                <a:ext cx="5641145" cy="2199248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ounded Rectangle 3"/>
              <p:cNvSpPr/>
              <p:nvPr/>
            </p:nvSpPr>
            <p:spPr>
              <a:xfrm>
                <a:off x="1091419" y="3909777"/>
                <a:ext cx="1547446" cy="61897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访问控制</a:t>
                </a:r>
                <a:endParaRPr lang="en-US" dirty="0"/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1091419" y="4824176"/>
                <a:ext cx="1547446" cy="61897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数据采集</a:t>
                </a:r>
                <a:endParaRPr lang="en-US" dirty="0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873326" y="4824176"/>
                <a:ext cx="1547446" cy="61897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大数据分析</a:t>
                </a:r>
                <a:endParaRPr lang="en-US" dirty="0"/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4655233" y="4824175"/>
                <a:ext cx="1547446" cy="61897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专家系统</a:t>
                </a:r>
                <a:endParaRPr lang="en-US" dirty="0"/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1091419" y="6216881"/>
                <a:ext cx="1547446" cy="61897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数据存储</a:t>
                </a:r>
                <a:endParaRPr lang="en-US" dirty="0"/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2892084" y="6216881"/>
                <a:ext cx="1547446" cy="61897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数据库</a:t>
                </a:r>
                <a:endParaRPr lang="en-US" dirty="0"/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3881510" y="3966043"/>
                <a:ext cx="1547446" cy="61897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mtClean="0"/>
                  <a:t>报表</a:t>
                </a:r>
                <a:endParaRPr lang="en-US" dirty="0"/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7204871" y="4521420"/>
                <a:ext cx="1547446" cy="61897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BSS</a:t>
                </a:r>
                <a:endParaRPr lang="en-US" dirty="0"/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7204871" y="5400948"/>
                <a:ext cx="1547446" cy="61897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OSS</a:t>
                </a:r>
                <a:endParaRPr lang="en-US" dirty="0"/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1091419" y="2453771"/>
                <a:ext cx="1547446" cy="61897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Portal</a:t>
                </a:r>
                <a:endParaRPr lang="en-US" dirty="0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2873326" y="2470699"/>
                <a:ext cx="1617915" cy="61897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App</a:t>
                </a:r>
                <a:endParaRPr lang="en-US" dirty="0"/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4725702" y="2495972"/>
                <a:ext cx="1510193" cy="61897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SDK</a:t>
                </a:r>
                <a:endParaRPr lang="en-US" dirty="0"/>
              </a:p>
            </p:txBody>
          </p:sp>
          <p:sp>
            <p:nvSpPr>
              <p:cNvPr id="19" name="Down Arrow 18"/>
              <p:cNvSpPr/>
              <p:nvPr/>
            </p:nvSpPr>
            <p:spPr>
              <a:xfrm flipH="1" flipV="1">
                <a:off x="3438638" y="3150862"/>
                <a:ext cx="220134" cy="544732"/>
              </a:xfrm>
              <a:prstGeom prst="downArrow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682283" y="3246809"/>
                <a:ext cx="10791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Open API</a:t>
                </a:r>
                <a:endParaRPr lang="en-US" b="1" dirty="0"/>
              </a:p>
            </p:txBody>
          </p:sp>
          <p:sp>
            <p:nvSpPr>
              <p:cNvPr id="22" name="Right Arrow 21"/>
              <p:cNvSpPr/>
              <p:nvPr/>
            </p:nvSpPr>
            <p:spPr>
              <a:xfrm>
                <a:off x="6479345" y="4824175"/>
                <a:ext cx="547988" cy="309489"/>
              </a:xfrm>
              <a:prstGeom prst="rightArrow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131293" y="4449596"/>
                <a:ext cx="9188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OM API</a:t>
                </a:r>
                <a:endParaRPr lang="en-US" b="1" dirty="0"/>
              </a:p>
            </p:txBody>
          </p:sp>
        </p:grpSp>
      </p:grpSp>
      <p:sp>
        <p:nvSpPr>
          <p:cNvPr id="3" name="Rectangle 2"/>
          <p:cNvSpPr/>
          <p:nvPr/>
        </p:nvSpPr>
        <p:spPr>
          <a:xfrm>
            <a:off x="838200" y="4870956"/>
            <a:ext cx="592667" cy="11234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073240" y="362862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数据中心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80536" y="59944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华西医院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112842" y="4870956"/>
            <a:ext cx="592667" cy="11234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855178" y="59944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协和医院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281455" y="4870956"/>
            <a:ext cx="592667" cy="11234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159862" y="5994400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xx</a:t>
            </a:r>
            <a:r>
              <a:rPr lang="zh-CN" altLang="en-US" dirty="0" smtClean="0"/>
              <a:t>医院</a:t>
            </a:r>
            <a:endParaRPr lang="en-US" dirty="0"/>
          </a:p>
        </p:txBody>
      </p:sp>
      <p:cxnSp>
        <p:nvCxnSpPr>
          <p:cNvPr id="35" name="Straight Arrow Connector 34"/>
          <p:cNvCxnSpPr>
            <a:endCxn id="21" idx="2"/>
          </p:cNvCxnSpPr>
          <p:nvPr/>
        </p:nvCxnSpPr>
        <p:spPr>
          <a:xfrm flipV="1">
            <a:off x="1430867" y="3997956"/>
            <a:ext cx="2196371" cy="69257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21" idx="2"/>
          </p:cNvCxnSpPr>
          <p:nvPr/>
        </p:nvCxnSpPr>
        <p:spPr>
          <a:xfrm flipV="1">
            <a:off x="2409175" y="3997956"/>
            <a:ext cx="1218063" cy="76707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2" idx="0"/>
            <a:endCxn id="21" idx="2"/>
          </p:cNvCxnSpPr>
          <p:nvPr/>
        </p:nvCxnSpPr>
        <p:spPr>
          <a:xfrm flipV="1">
            <a:off x="3577789" y="3997956"/>
            <a:ext cx="49449" cy="8730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loud 44"/>
          <p:cNvSpPr/>
          <p:nvPr/>
        </p:nvSpPr>
        <p:spPr>
          <a:xfrm>
            <a:off x="5856848" y="2062044"/>
            <a:ext cx="3085692" cy="2213737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50000"/>
                <a:alpha val="2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6580340" y="2529003"/>
            <a:ext cx="1820334" cy="883179"/>
            <a:chOff x="838200" y="1878513"/>
            <a:chExt cx="8407789" cy="4942011"/>
          </a:xfrm>
        </p:grpSpPr>
        <p:sp>
          <p:nvSpPr>
            <p:cNvPr id="47" name="Rectangle 46"/>
            <p:cNvSpPr/>
            <p:nvPr/>
          </p:nvSpPr>
          <p:spPr>
            <a:xfrm>
              <a:off x="845234" y="5749479"/>
              <a:ext cx="5641145" cy="1071045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838200" y="1878513"/>
              <a:ext cx="8407789" cy="4737214"/>
              <a:chOff x="838200" y="2098646"/>
              <a:chExt cx="8407789" cy="4737214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838200" y="2098646"/>
                <a:ext cx="5641145" cy="1206218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6702082" y="3558085"/>
                <a:ext cx="2543907" cy="302455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838200" y="3558085"/>
                <a:ext cx="5641145" cy="2199248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1091419" y="3909777"/>
                <a:ext cx="1547446" cy="61897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访问控制</a:t>
                </a:r>
                <a:endParaRPr lang="en-US" dirty="0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1091419" y="4824176"/>
                <a:ext cx="1547446" cy="61897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数据采集</a:t>
                </a:r>
                <a:endParaRPr lang="en-US" dirty="0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2873326" y="4824176"/>
                <a:ext cx="1547446" cy="61897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大数据分析</a:t>
                </a:r>
                <a:endParaRPr lang="en-US" dirty="0"/>
              </a:p>
            </p:txBody>
          </p:sp>
          <p:sp>
            <p:nvSpPr>
              <p:cNvPr id="55" name="Rounded Rectangle 54"/>
              <p:cNvSpPr/>
              <p:nvPr/>
            </p:nvSpPr>
            <p:spPr>
              <a:xfrm>
                <a:off x="4655233" y="4824175"/>
                <a:ext cx="1547446" cy="61897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专家系统</a:t>
                </a:r>
                <a:endParaRPr lang="en-US" dirty="0"/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1091419" y="6216881"/>
                <a:ext cx="1547446" cy="61897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数据存储</a:t>
                </a:r>
                <a:endParaRPr lang="en-US" dirty="0"/>
              </a:p>
            </p:txBody>
          </p:sp>
          <p:sp>
            <p:nvSpPr>
              <p:cNvPr id="57" name="Rounded Rectangle 56"/>
              <p:cNvSpPr/>
              <p:nvPr/>
            </p:nvSpPr>
            <p:spPr>
              <a:xfrm>
                <a:off x="2892084" y="6216881"/>
                <a:ext cx="1547446" cy="61897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数据库</a:t>
                </a:r>
                <a:endParaRPr lang="en-US" dirty="0"/>
              </a:p>
            </p:txBody>
          </p:sp>
          <p:sp>
            <p:nvSpPr>
              <p:cNvPr id="58" name="Rounded Rectangle 57"/>
              <p:cNvSpPr/>
              <p:nvPr/>
            </p:nvSpPr>
            <p:spPr>
              <a:xfrm>
                <a:off x="3881510" y="3966043"/>
                <a:ext cx="1547446" cy="61897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mtClean="0"/>
                  <a:t>报表</a:t>
                </a:r>
                <a:endParaRPr lang="en-US" dirty="0"/>
              </a:p>
            </p:txBody>
          </p:sp>
          <p:sp>
            <p:nvSpPr>
              <p:cNvPr id="59" name="Rounded Rectangle 58"/>
              <p:cNvSpPr/>
              <p:nvPr/>
            </p:nvSpPr>
            <p:spPr>
              <a:xfrm>
                <a:off x="7204871" y="4521420"/>
                <a:ext cx="1547446" cy="61897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BSS</a:t>
                </a:r>
                <a:endParaRPr lang="en-US" dirty="0"/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7204871" y="5400948"/>
                <a:ext cx="1547446" cy="61897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OSS</a:t>
                </a:r>
                <a:endParaRPr lang="en-US" dirty="0"/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1091419" y="2453771"/>
                <a:ext cx="1547446" cy="61897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Portal</a:t>
                </a:r>
                <a:endParaRPr lang="en-US" dirty="0"/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2873326" y="2470699"/>
                <a:ext cx="1617915" cy="61897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App</a:t>
                </a:r>
                <a:endParaRPr lang="en-US" dirty="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4725702" y="2495972"/>
                <a:ext cx="1510193" cy="61897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SDK</a:t>
                </a:r>
                <a:endParaRPr lang="en-US" dirty="0"/>
              </a:p>
            </p:txBody>
          </p:sp>
          <p:sp>
            <p:nvSpPr>
              <p:cNvPr id="64" name="Down Arrow 63"/>
              <p:cNvSpPr/>
              <p:nvPr/>
            </p:nvSpPr>
            <p:spPr>
              <a:xfrm flipH="1" flipV="1">
                <a:off x="3438638" y="3150862"/>
                <a:ext cx="220134" cy="544732"/>
              </a:xfrm>
              <a:prstGeom prst="downArrow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3682283" y="3246809"/>
                <a:ext cx="10791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Open API</a:t>
                </a:r>
                <a:endParaRPr lang="en-US" b="1" dirty="0"/>
              </a:p>
            </p:txBody>
          </p:sp>
          <p:sp>
            <p:nvSpPr>
              <p:cNvPr id="66" name="Right Arrow 65"/>
              <p:cNvSpPr/>
              <p:nvPr/>
            </p:nvSpPr>
            <p:spPr>
              <a:xfrm>
                <a:off x="6479345" y="4824175"/>
                <a:ext cx="547988" cy="309489"/>
              </a:xfrm>
              <a:prstGeom prst="rightArrow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6131293" y="4449596"/>
                <a:ext cx="9188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OM API</a:t>
                </a:r>
                <a:endParaRPr lang="en-US" b="1" dirty="0"/>
              </a:p>
            </p:txBody>
          </p:sp>
        </p:grpSp>
      </p:grpSp>
      <p:sp>
        <p:nvSpPr>
          <p:cNvPr id="68" name="Rectangle 67"/>
          <p:cNvSpPr/>
          <p:nvPr/>
        </p:nvSpPr>
        <p:spPr>
          <a:xfrm>
            <a:off x="5740301" y="4852764"/>
            <a:ext cx="616328" cy="10812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6817246" y="358640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数据中心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5568991" y="5982935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xx</a:t>
            </a:r>
            <a:r>
              <a:rPr lang="zh-CN" altLang="en-US" dirty="0" smtClean="0"/>
              <a:t>医院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6970194" y="4859491"/>
            <a:ext cx="592667" cy="11234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6773556" y="5994400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xx</a:t>
            </a:r>
            <a:r>
              <a:rPr lang="zh-CN" altLang="en-US" dirty="0" smtClean="0"/>
              <a:t>医院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8104340" y="4870956"/>
            <a:ext cx="592667" cy="11234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7978121" y="5959505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xx</a:t>
            </a:r>
            <a:r>
              <a:rPr lang="zh-CN" altLang="en-US" dirty="0" smtClean="0"/>
              <a:t>医院</a:t>
            </a:r>
            <a:endParaRPr lang="en-US" dirty="0"/>
          </a:p>
        </p:txBody>
      </p:sp>
      <p:cxnSp>
        <p:nvCxnSpPr>
          <p:cNvPr id="75" name="Straight Arrow Connector 74"/>
          <p:cNvCxnSpPr>
            <a:stCxn id="68" idx="0"/>
          </p:cNvCxnSpPr>
          <p:nvPr/>
        </p:nvCxnSpPr>
        <p:spPr>
          <a:xfrm flipV="1">
            <a:off x="6048465" y="3997956"/>
            <a:ext cx="1264455" cy="85480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1" idx="0"/>
          </p:cNvCxnSpPr>
          <p:nvPr/>
        </p:nvCxnSpPr>
        <p:spPr>
          <a:xfrm flipV="1">
            <a:off x="7266528" y="3997956"/>
            <a:ext cx="80321" cy="86153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3" idx="0"/>
            <a:endCxn id="69" idx="2"/>
          </p:cNvCxnSpPr>
          <p:nvPr/>
        </p:nvCxnSpPr>
        <p:spPr>
          <a:xfrm flipH="1" flipV="1">
            <a:off x="7371244" y="3955738"/>
            <a:ext cx="1029430" cy="91521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Left-Right Arrow 83"/>
          <p:cNvSpPr/>
          <p:nvPr/>
        </p:nvSpPr>
        <p:spPr>
          <a:xfrm>
            <a:off x="4944533" y="2949138"/>
            <a:ext cx="1412096" cy="261992"/>
          </a:xfrm>
          <a:prstGeom prst="left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837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当前系统架构的演进点分析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典型的单体应用，所有功能在一起</a:t>
            </a:r>
            <a:endParaRPr lang="en-US" altLang="zh-CN" sz="2000" dirty="0" smtClean="0"/>
          </a:p>
          <a:p>
            <a:r>
              <a:rPr lang="zh-CN" altLang="en-US" sz="2000" dirty="0" smtClean="0"/>
              <a:t>单节点部署</a:t>
            </a:r>
            <a:endParaRPr lang="en-US" altLang="zh-CN" sz="2000" dirty="0" smtClean="0"/>
          </a:p>
          <a:p>
            <a:r>
              <a:rPr lang="zh-CN" altLang="en-US" sz="2000" dirty="0" smtClean="0"/>
              <a:t>算法单一，未充分利用用户的历史数据进行大数据库分析</a:t>
            </a:r>
            <a:endParaRPr lang="en-US" altLang="zh-CN" sz="2000" dirty="0" smtClean="0"/>
          </a:p>
          <a:p>
            <a:r>
              <a:rPr lang="zh-CN" altLang="en-US" sz="2000" dirty="0" smtClean="0"/>
              <a:t>数据源采集局限一个医院</a:t>
            </a:r>
            <a:endParaRPr lang="en-US" altLang="zh-CN" sz="2000" dirty="0" smtClean="0"/>
          </a:p>
          <a:p>
            <a:r>
              <a:rPr lang="zh-CN" altLang="en-US" sz="2000" dirty="0" smtClean="0"/>
              <a:t>数据存储选型未分类，关系型数据库在面对不规则数据时扩展性差</a:t>
            </a:r>
            <a:endParaRPr lang="en-US" altLang="zh-CN" sz="2000" dirty="0" smtClean="0"/>
          </a:p>
          <a:p>
            <a:r>
              <a:rPr lang="zh-CN" altLang="en-US" sz="2000" dirty="0" smtClean="0"/>
              <a:t>生成报表未归档，未做数据访问控制</a:t>
            </a:r>
            <a:endParaRPr lang="en-US" altLang="zh-CN" sz="2000" dirty="0" smtClean="0"/>
          </a:p>
          <a:p>
            <a:r>
              <a:rPr lang="zh-CN" altLang="en-US" sz="2000" dirty="0" smtClean="0"/>
              <a:t>计费模式缺失</a:t>
            </a:r>
            <a:endParaRPr lang="en-US" altLang="zh-CN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58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当前系统架构的演进点分析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676467" cy="4659842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400" dirty="0" smtClean="0"/>
              <a:t>单体应用与微服务化请参考：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1800" dirty="0" smtClean="0">
                <a:hlinkClick r:id="rId2"/>
              </a:rPr>
              <a:t>https://martinfowler.com/articles/microservices.html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>
                <a:hlinkClick r:id="rId3"/>
              </a:rPr>
              <a:t>https://www.nginx.com/blog/introduction-to-microservices/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>
                <a:hlinkClick r:id="rId4"/>
              </a:rPr>
              <a:t>http://microservices.io/resources/index.html</a:t>
            </a:r>
            <a:endParaRPr lang="en-US" altLang="zh-CN" sz="1800" dirty="0" smtClean="0"/>
          </a:p>
          <a:p>
            <a:pPr marL="342900" indent="-342900">
              <a:buAutoNum type="arabicPeriod" startAt="2"/>
            </a:pPr>
            <a:r>
              <a:rPr lang="zh-CN" altLang="en-US" sz="2400" dirty="0" smtClean="0"/>
              <a:t>数据存储与数据库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1800" dirty="0" smtClean="0"/>
              <a:t>SFS</a:t>
            </a:r>
            <a:r>
              <a:rPr lang="zh-CN" altLang="en-US" sz="1800" dirty="0" smtClean="0"/>
              <a:t>：</a:t>
            </a:r>
            <a:r>
              <a:rPr lang="en-US" altLang="zh-CN" sz="1800" dirty="0" smtClean="0">
                <a:hlinkClick r:id="rId5"/>
              </a:rPr>
              <a:t>https://www.huaweicloud.com/product/sfs.html</a:t>
            </a:r>
            <a:r>
              <a:rPr lang="en-US" altLang="zh-CN" sz="1800" dirty="0" smtClean="0"/>
              <a:t> </a:t>
            </a:r>
          </a:p>
          <a:p>
            <a:pPr marL="0" indent="0">
              <a:buNone/>
            </a:pPr>
            <a:r>
              <a:rPr lang="zh-CN" altLang="en-US" sz="1800" dirty="0" smtClean="0"/>
              <a:t>对象存储：</a:t>
            </a:r>
            <a:r>
              <a:rPr lang="en-US" altLang="zh-CN" sz="1800" dirty="0" smtClean="0">
                <a:hlinkClick r:id="rId6"/>
              </a:rPr>
              <a:t>https://www.huaweicloud.com/product/obs.html</a:t>
            </a:r>
            <a:r>
              <a:rPr lang="en-US" altLang="zh-CN" sz="1800" dirty="0" smtClean="0"/>
              <a:t> </a:t>
            </a:r>
          </a:p>
          <a:p>
            <a:pPr marL="0" indent="0">
              <a:buNone/>
            </a:pPr>
            <a:r>
              <a:rPr lang="en-US" altLang="zh-CN" sz="1800" dirty="0" smtClean="0"/>
              <a:t>SQL:</a:t>
            </a:r>
            <a:r>
              <a:rPr lang="zh-CN" altLang="en-US" sz="1800" dirty="0" smtClean="0"/>
              <a:t> </a:t>
            </a:r>
            <a:r>
              <a:rPr lang="en-US" altLang="zh-CN" sz="1800" dirty="0" err="1" smtClean="0"/>
              <a:t>Mysql</a:t>
            </a:r>
            <a:r>
              <a:rPr lang="zh-CN" altLang="en-US" sz="1800" dirty="0" smtClean="0"/>
              <a:t>、</a:t>
            </a:r>
            <a:r>
              <a:rPr lang="en-US" altLang="zh-CN" sz="1800" dirty="0" err="1" smtClean="0"/>
              <a:t>Postgresql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NoSQL:  Cassandra</a:t>
            </a:r>
            <a:r>
              <a:rPr lang="zh-CN" altLang="en-US" sz="1800" dirty="0" smtClean="0"/>
              <a:t>、</a:t>
            </a:r>
            <a:r>
              <a:rPr lang="en-US" altLang="zh-CN" sz="1800" dirty="0" err="1" smtClean="0"/>
              <a:t>Mongodb</a:t>
            </a:r>
            <a:r>
              <a:rPr lang="zh-CN" altLang="en-US" sz="1800" dirty="0" smtClean="0"/>
              <a:t>、</a:t>
            </a:r>
            <a:r>
              <a:rPr lang="en-US" altLang="zh-CN" sz="1800" dirty="0" err="1" smtClean="0"/>
              <a:t>Redis</a:t>
            </a:r>
            <a:r>
              <a:rPr lang="zh-CN" altLang="en-US" sz="1800" dirty="0" smtClean="0"/>
              <a:t>、和 </a:t>
            </a:r>
            <a:r>
              <a:rPr lang="en-US" altLang="zh-CN" sz="1800" dirty="0" err="1" smtClean="0"/>
              <a:t>Hbase</a:t>
            </a:r>
            <a:r>
              <a:rPr lang="zh-CN" altLang="en-US" sz="1800" dirty="0" smtClean="0"/>
              <a:t>、</a:t>
            </a:r>
            <a:r>
              <a:rPr lang="en-US" altLang="zh-CN" sz="1800" dirty="0" err="1" smtClean="0"/>
              <a:t>aws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Dynamo</a:t>
            </a:r>
          </a:p>
          <a:p>
            <a:pPr marL="0" indent="0">
              <a:buNone/>
            </a:pPr>
            <a:r>
              <a:rPr lang="en-US" altLang="zh-CN" sz="2400" dirty="0"/>
              <a:t>3.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  </a:t>
            </a:r>
            <a:r>
              <a:rPr lang="zh-CN" altLang="en-US" sz="2400" dirty="0" smtClean="0"/>
              <a:t>大</a:t>
            </a:r>
            <a:r>
              <a:rPr lang="zh-CN" altLang="en-US" sz="2400" dirty="0"/>
              <a:t>数据分析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1800" dirty="0" err="1" smtClean="0"/>
              <a:t>hadoop</a:t>
            </a:r>
            <a:endParaRPr lang="en-US" altLang="zh-CN" sz="1800" dirty="0"/>
          </a:p>
          <a:p>
            <a:pPr marL="457200" indent="-457200">
              <a:buAutoNum type="arabicPeriod" startAt="4"/>
            </a:pPr>
            <a:r>
              <a:rPr lang="zh-CN" altLang="en-US" sz="2400" dirty="0"/>
              <a:t>访问控制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err="1" smtClean="0"/>
              <a:t>openstack</a:t>
            </a:r>
            <a:r>
              <a:rPr lang="en-US" altLang="zh-CN" sz="2400" dirty="0" smtClean="0"/>
              <a:t> keystone  PKI token: </a:t>
            </a:r>
            <a:r>
              <a:rPr lang="en-US" altLang="zh-CN" sz="2400" dirty="0" smtClean="0">
                <a:hlinkClick r:id="rId7"/>
              </a:rPr>
              <a:t>https://www.mirantis.com/blog/understanding-openstack-authentication-keystone-pki/</a:t>
            </a:r>
            <a:r>
              <a:rPr lang="en-US" altLang="zh-CN" sz="2400" dirty="0" smtClean="0"/>
              <a:t> </a:t>
            </a:r>
          </a:p>
          <a:p>
            <a:pPr marL="0" indent="0">
              <a:buNone/>
            </a:pPr>
            <a:r>
              <a:rPr lang="en-US" altLang="zh-CN" sz="2400" dirty="0" smtClean="0"/>
              <a:t>AWS AK/</a:t>
            </a:r>
            <a:r>
              <a:rPr lang="en-US" altLang="zh-CN" sz="2400" dirty="0" err="1" smtClean="0"/>
              <a:t>SK:https</a:t>
            </a:r>
            <a:r>
              <a:rPr lang="en-US" altLang="zh-CN" sz="2400" dirty="0" smtClean="0"/>
              <a:t>://</a:t>
            </a:r>
            <a:r>
              <a:rPr lang="en-US" altLang="zh-CN" sz="2400" dirty="0" err="1" smtClean="0"/>
              <a:t>docs.aws.amazon.com</a:t>
            </a:r>
            <a:r>
              <a:rPr lang="en-US" altLang="zh-CN" sz="2400" dirty="0" smtClean="0"/>
              <a:t>/general/latest/gr/signature-version-2.html 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124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1195</Words>
  <Application>Microsoft Macintosh PowerPoint</Application>
  <PresentationFormat>Widescreen</PresentationFormat>
  <Paragraphs>195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Calibri Light</vt:lpstr>
      <vt:lpstr>DengXian</vt:lpstr>
      <vt:lpstr>DengXian Light</vt:lpstr>
      <vt:lpstr>Arial</vt:lpstr>
      <vt:lpstr>Office Theme</vt:lpstr>
      <vt:lpstr>系统的设计方法</vt:lpstr>
      <vt:lpstr>Contents</vt:lpstr>
      <vt:lpstr>业务场景是什么？</vt:lpstr>
      <vt:lpstr>把业务转化为需求</vt:lpstr>
      <vt:lpstr>软件的逻辑模型(1)</vt:lpstr>
      <vt:lpstr>软件的逻辑模型(2)</vt:lpstr>
      <vt:lpstr>软件的逻辑模型(3)</vt:lpstr>
      <vt:lpstr>当前系统架构的演进点分析</vt:lpstr>
      <vt:lpstr>当前系统架构的演进点分析</vt:lpstr>
      <vt:lpstr>软件架构的优秀实践参考</vt:lpstr>
      <vt:lpstr>负载均衡参考</vt:lpstr>
      <vt:lpstr>Web 应用的负载均衡</vt:lpstr>
      <vt:lpstr>软件的选型参考</vt:lpstr>
      <vt:lpstr>软件编码技术参考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系统的设计方法</dc:title>
  <dc:creator>yue shan</dc:creator>
  <cp:lastModifiedBy>yue shan</cp:lastModifiedBy>
  <cp:revision>56</cp:revision>
  <dcterms:created xsi:type="dcterms:W3CDTF">2018-04-16T15:33:23Z</dcterms:created>
  <dcterms:modified xsi:type="dcterms:W3CDTF">2018-04-16T18:36:46Z</dcterms:modified>
</cp:coreProperties>
</file>