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8BD6-A815-4088-9261-6309F9E3C21E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ut.fi/~tabus/course/ASP/LectureNew10.pdf" TargetMode="External"/><Relationship Id="rId2" Type="http://schemas.openxmlformats.org/officeDocument/2006/relationships/hyperlink" Target="http://zone.ni.com/reference/en-XX/help/372357A-01/lvaftconcepts/aft_rls_algorith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east_mean_squares_filter" TargetMode="External"/><Relationship Id="rId5" Type="http://schemas.openxmlformats.org/officeDocument/2006/relationships/hyperlink" Target="http://www.eit.lth.se/fileadmin/eit/courses/ett042/LEC/notes2.pdf" TargetMode="External"/><Relationship Id="rId4" Type="http://schemas.openxmlformats.org/officeDocument/2006/relationships/hyperlink" Target="http://ens.ewi.tudelft.nl/Education/courses/ee4c03/slides/10_rl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73" y="-7375"/>
            <a:ext cx="10515600" cy="1325563"/>
          </a:xfrm>
        </p:spPr>
        <p:txBody>
          <a:bodyPr/>
          <a:lstStyle/>
          <a:p>
            <a:r>
              <a:rPr lang="en-US" dirty="0"/>
              <a:t>Arduino gyroscope/accelerometer sense axes</a:t>
            </a:r>
          </a:p>
        </p:txBody>
      </p:sp>
      <p:pic>
        <p:nvPicPr>
          <p:cNvPr id="1026" name="Picture 2" descr="Image result for genuin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48" y="2702398"/>
            <a:ext cx="6014907" cy="300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73358" y="2928609"/>
            <a:ext cx="3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4985" y="1881089"/>
            <a:ext cx="36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5993577" y="1394346"/>
            <a:ext cx="2108602" cy="2597683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urved Left 17"/>
          <p:cNvSpPr/>
          <p:nvPr/>
        </p:nvSpPr>
        <p:spPr>
          <a:xfrm flipV="1">
            <a:off x="5045584" y="2496011"/>
            <a:ext cx="2034978" cy="1072504"/>
          </a:xfrm>
          <a:prstGeom prst="curved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5993577" y="2152650"/>
            <a:ext cx="18661" cy="1851129"/>
          </a:xfrm>
          <a:prstGeom prst="straightConnector1">
            <a:avLst/>
          </a:prstGeom>
          <a:ln w="793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/>
          <p:cNvSpPr/>
          <p:nvPr/>
        </p:nvSpPr>
        <p:spPr>
          <a:xfrm rot="19763116" flipH="1">
            <a:off x="3121030" y="2934772"/>
            <a:ext cx="1393142" cy="92824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3055620" y="3243176"/>
            <a:ext cx="2963481" cy="707905"/>
          </a:xfrm>
          <a:prstGeom prst="straightConnector1">
            <a:avLst/>
          </a:prstGeom>
          <a:ln w="793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Arrow: Curved Up 1027"/>
          <p:cNvSpPr/>
          <p:nvPr/>
        </p:nvSpPr>
        <p:spPr>
          <a:xfrm rot="10800000" flipH="1">
            <a:off x="6829524" y="1169358"/>
            <a:ext cx="1806817" cy="11133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3175" y="1904002"/>
            <a:ext cx="4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5904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Definitions/Acronyms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DCM – Direction Cosine Matrix – A 3x3 matrix used to express a rotation or current orientation.</a:t>
            </a:r>
          </a:p>
          <a:p>
            <a:r>
              <a:rPr lang="en-US" dirty="0"/>
              <a:t>IMU – Inertial Measurement Unit, a 6-degree of freedom (6DOF) sensor containing a 3-axis gyroscope and 3-axis accelerometer</a:t>
            </a:r>
          </a:p>
          <a:p>
            <a:r>
              <a:rPr lang="en-US" dirty="0"/>
              <a:t>Accelerometer – Measures “Specific Force” or non-gravitational force per unit mass. An accelerometer at rest will measure approximately 1 “G” (or ~9.81 m/s^2) opposite gravity</a:t>
            </a:r>
          </a:p>
          <a:p>
            <a:r>
              <a:rPr lang="en-US" dirty="0"/>
              <a:t>Gyroscope (in this context) – Electronic device that measures rotational rate (radians/sec) in each axis.  </a:t>
            </a:r>
          </a:p>
          <a:p>
            <a:r>
              <a:rPr lang="en-US" dirty="0"/>
              <a:t>  LMS – Least Mean </a:t>
            </a:r>
            <a:r>
              <a:rPr lang="en-US" dirty="0" err="1"/>
              <a:t>Squres</a:t>
            </a:r>
            <a:r>
              <a:rPr lang="en-US" dirty="0"/>
              <a:t>, an adaptive filtering algorithm</a:t>
            </a:r>
          </a:p>
          <a:p>
            <a:r>
              <a:rPr lang="en-US" dirty="0"/>
              <a:t> RLS – Recursive Least Squares, another adaptive filtering algorithm.  Has a faster convergence time than LMS but is more computationally intensive to update</a:t>
            </a:r>
          </a:p>
        </p:txBody>
      </p:sp>
    </p:spTree>
    <p:extLst>
      <p:ext uri="{BB962C8B-B14F-4D97-AF65-F5344CB8AC3E}">
        <p14:creationId xmlns:p14="http://schemas.microsoft.com/office/powerpoint/2010/main" val="118057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Orientation Sensing (Tends to be noisy or drifts)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074" y="1729127"/>
            <a:ext cx="1451994" cy="1048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 Data (XYZ)</a:t>
            </a:r>
          </a:p>
          <a:p>
            <a:pPr algn="ctr"/>
            <a:r>
              <a:rPr lang="en-US" dirty="0"/>
              <a:t>Angular Rate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5357" y="2055211"/>
            <a:ext cx="503339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194" y="1729984"/>
            <a:ext cx="1451994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Attitude Est (3x3)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6189" y="2862310"/>
            <a:ext cx="1581674" cy="1302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Attitude Est (3x3)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0566" y="1803656"/>
            <a:ext cx="1238338" cy="8995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Convert to DCM</a:t>
            </a:r>
          </a:p>
          <a:p>
            <a:pPr algn="ctr"/>
            <a:r>
              <a:rPr lang="en-US" dirty="0"/>
              <a:t>(3x3)</a:t>
            </a: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1863068" y="2253439"/>
            <a:ext cx="2874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8" idx="3"/>
            <a:endCxn id="5" idx="1"/>
          </p:cNvCxnSpPr>
          <p:nvPr/>
        </p:nvCxnSpPr>
        <p:spPr>
          <a:xfrm>
            <a:off x="3388904" y="2253439"/>
            <a:ext cx="246453" cy="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3"/>
            <a:endCxn id="6" idx="1"/>
          </p:cNvCxnSpPr>
          <p:nvPr/>
        </p:nvCxnSpPr>
        <p:spPr>
          <a:xfrm flipV="1">
            <a:off x="4138696" y="2254296"/>
            <a:ext cx="2874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  <a:endCxn id="5" idx="2"/>
          </p:cNvCxnSpPr>
          <p:nvPr/>
        </p:nvCxnSpPr>
        <p:spPr>
          <a:xfrm flipV="1">
            <a:off x="3887026" y="2453382"/>
            <a:ext cx="1" cy="408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8935" y="4413330"/>
            <a:ext cx="1628835" cy="11658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1693374"/>
            <a:ext cx="1638956" cy="1168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Convert to Euler Angles (</a:t>
            </a:r>
            <a:r>
              <a:rPr lang="el-GR" sz="1400" dirty="0"/>
              <a:t>Ψ</a:t>
            </a:r>
            <a:r>
              <a:rPr lang="en-US" sz="1400" dirty="0"/>
              <a:t>,</a:t>
            </a:r>
            <a:r>
              <a:rPr lang="el-GR" sz="1400" dirty="0"/>
              <a:t>Θ</a:t>
            </a:r>
            <a:r>
              <a:rPr lang="en-US" sz="1400" dirty="0"/>
              <a:t>,</a:t>
            </a:r>
            <a:r>
              <a:rPr lang="el-GR" sz="1400" dirty="0"/>
              <a:t> Φ</a:t>
            </a:r>
            <a:r>
              <a:rPr lang="en-US" sz="1400" dirty="0"/>
              <a:t>), optional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845495" y="2271085"/>
            <a:ext cx="2874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72542" y="4479900"/>
            <a:ext cx="1734529" cy="1032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Is total acceleration magnitude ~1G?</a:t>
            </a:r>
          </a:p>
        </p:txBody>
      </p:sp>
      <p:cxnSp>
        <p:nvCxnSpPr>
          <p:cNvPr id="26" name="Straight Arrow Connector 25"/>
          <p:cNvCxnSpPr>
            <a:cxnSpLocks/>
            <a:stCxn id="22" idx="3"/>
            <a:endCxn id="25" idx="1"/>
          </p:cNvCxnSpPr>
          <p:nvPr/>
        </p:nvCxnSpPr>
        <p:spPr>
          <a:xfrm>
            <a:off x="2227770" y="4996253"/>
            <a:ext cx="344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25" idx="3"/>
            <a:endCxn id="32" idx="1"/>
          </p:cNvCxnSpPr>
          <p:nvPr/>
        </p:nvCxnSpPr>
        <p:spPr>
          <a:xfrm>
            <a:off x="4307071" y="4996253"/>
            <a:ext cx="6078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14899" y="4324183"/>
            <a:ext cx="2362201" cy="1344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roll (</a:t>
            </a:r>
            <a:r>
              <a:rPr lang="el-GR" dirty="0"/>
              <a:t>Ψ</a:t>
            </a:r>
            <a:r>
              <a:rPr lang="en-US" dirty="0"/>
              <a:t>)= atan2(ay, </a:t>
            </a:r>
            <a:r>
              <a:rPr lang="en-US" dirty="0" err="1"/>
              <a:t>az</a:t>
            </a:r>
            <a:r>
              <a:rPr lang="en-US" dirty="0"/>
              <a:t>)</a:t>
            </a:r>
          </a:p>
          <a:p>
            <a:r>
              <a:rPr lang="en-US" dirty="0"/>
              <a:t>pitch(</a:t>
            </a:r>
            <a:r>
              <a:rPr lang="el-GR" dirty="0"/>
              <a:t>Θ</a:t>
            </a:r>
            <a:r>
              <a:rPr lang="en-US" dirty="0"/>
              <a:t>) = -sin(ax)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7071" y="4769730"/>
            <a:ext cx="47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90022" y="5553303"/>
            <a:ext cx="47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44568" y="5861792"/>
            <a:ext cx="1590475" cy="827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 valid measurement</a:t>
            </a:r>
          </a:p>
        </p:txBody>
      </p:sp>
      <p:cxnSp>
        <p:nvCxnSpPr>
          <p:cNvPr id="43" name="Straight Arrow Connector 42"/>
          <p:cNvCxnSpPr>
            <a:cxnSpLocks/>
            <a:stCxn id="25" idx="2"/>
            <a:endCxn id="42" idx="0"/>
          </p:cNvCxnSpPr>
          <p:nvPr/>
        </p:nvCxnSpPr>
        <p:spPr>
          <a:xfrm flipH="1">
            <a:off x="3439806" y="5512606"/>
            <a:ext cx="1" cy="349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60554" y="1966460"/>
            <a:ext cx="232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Tends to drift, integrates bias in gyroscope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71748" y="4257589"/>
            <a:ext cx="232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Tends to be noisy and not always valid due to actual acceleration.  Only measures two orientation axes.  </a:t>
            </a:r>
          </a:p>
        </p:txBody>
      </p:sp>
      <p:cxnSp>
        <p:nvCxnSpPr>
          <p:cNvPr id="50" name="Straight Arrow Connector 49"/>
          <p:cNvCxnSpPr>
            <a:cxnSpLocks/>
            <a:stCxn id="6" idx="2"/>
          </p:cNvCxnSpPr>
          <p:nvPr/>
        </p:nvCxnSpPr>
        <p:spPr>
          <a:xfrm>
            <a:off x="5152191" y="2778608"/>
            <a:ext cx="316509" cy="37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152191" y="3152561"/>
            <a:ext cx="867609" cy="464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Delay</a:t>
            </a:r>
          </a:p>
        </p:txBody>
      </p:sp>
      <p:cxnSp>
        <p:nvCxnSpPr>
          <p:cNvPr id="54" name="Straight Arrow Connector 53"/>
          <p:cNvCxnSpPr>
            <a:cxnSpLocks/>
            <a:stCxn id="53" idx="1"/>
            <a:endCxn id="7" idx="3"/>
          </p:cNvCxnSpPr>
          <p:nvPr/>
        </p:nvCxnSpPr>
        <p:spPr>
          <a:xfrm flipH="1">
            <a:off x="4677863" y="3384976"/>
            <a:ext cx="474328" cy="12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51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7366421" y="3415005"/>
            <a:ext cx="1021992" cy="1537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927"/>
            <a:ext cx="6531429" cy="1325563"/>
          </a:xfrm>
        </p:spPr>
        <p:txBody>
          <a:bodyPr/>
          <a:lstStyle/>
          <a:p>
            <a:r>
              <a:rPr lang="en-US" dirty="0"/>
              <a:t>Adaptive Data flow 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266" y="1583575"/>
            <a:ext cx="1451994" cy="1048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 Data (XYZ)</a:t>
            </a:r>
          </a:p>
          <a:p>
            <a:pPr algn="ctr"/>
            <a:r>
              <a:rPr lang="en-US" dirty="0"/>
              <a:t>Angular Rate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8293" y="1884608"/>
            <a:ext cx="503339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6994658" y="433880"/>
            <a:ext cx="697159" cy="112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[0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9.81]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774" y="1559381"/>
            <a:ext cx="1451994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Attitude Est (3x3)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4665" y="4032452"/>
            <a:ext cx="1581674" cy="85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Attitude Est (3x3)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0194" y="1658103"/>
            <a:ext cx="1238338" cy="8995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Convert to DCM</a:t>
            </a:r>
          </a:p>
          <a:p>
            <a:pPr algn="ctr"/>
            <a:r>
              <a:rPr lang="en-US" dirty="0"/>
              <a:t>(3x3)</a:t>
            </a: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 flipV="1">
            <a:off x="1772260" y="2107886"/>
            <a:ext cx="51793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18132" y="2113415"/>
            <a:ext cx="51793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8" idx="0"/>
            <a:endCxn id="108" idx="2"/>
          </p:cNvCxnSpPr>
          <p:nvPr/>
        </p:nvCxnSpPr>
        <p:spPr>
          <a:xfrm flipV="1">
            <a:off x="4255502" y="3855748"/>
            <a:ext cx="2554" cy="176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5" idx="3"/>
            <a:endCxn id="7" idx="1"/>
          </p:cNvCxnSpPr>
          <p:nvPr/>
        </p:nvCxnSpPr>
        <p:spPr>
          <a:xfrm flipV="1">
            <a:off x="4501632" y="2083693"/>
            <a:ext cx="56014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91569" y="1884404"/>
            <a:ext cx="503339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1" name="Straight Arrow Connector 20"/>
          <p:cNvCxnSpPr>
            <a:cxnSpLocks/>
            <a:endCxn id="20" idx="1"/>
          </p:cNvCxnSpPr>
          <p:nvPr/>
        </p:nvCxnSpPr>
        <p:spPr>
          <a:xfrm>
            <a:off x="6216111" y="2083490"/>
            <a:ext cx="8754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2"/>
            <a:endCxn id="20" idx="0"/>
          </p:cNvCxnSpPr>
          <p:nvPr/>
        </p:nvCxnSpPr>
        <p:spPr>
          <a:xfrm>
            <a:off x="7343238" y="1558975"/>
            <a:ext cx="1" cy="325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57311" y="515852"/>
            <a:ext cx="171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Gravity @Local level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9714" y="1361268"/>
            <a:ext cx="1854624" cy="144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Output Estimate (assuming stationary) (3x1)</a:t>
            </a:r>
          </a:p>
        </p:txBody>
      </p:sp>
      <p:cxnSp>
        <p:nvCxnSpPr>
          <p:cNvPr id="32" name="Straight Arrow Connector 31"/>
          <p:cNvCxnSpPr>
            <a:cxnSpLocks/>
            <a:stCxn id="20" idx="3"/>
            <a:endCxn id="31" idx="1"/>
          </p:cNvCxnSpPr>
          <p:nvPr/>
        </p:nvCxnSpPr>
        <p:spPr>
          <a:xfrm flipV="1">
            <a:off x="7594908" y="2083489"/>
            <a:ext cx="5248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65823" y="5464940"/>
            <a:ext cx="1628835" cy="11658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Data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196316" y="2805710"/>
            <a:ext cx="0" cy="102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76555" y="3593828"/>
            <a:ext cx="1042294" cy="8772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 filter</a:t>
            </a:r>
          </a:p>
        </p:txBody>
      </p:sp>
      <p:cxnSp>
        <p:nvCxnSpPr>
          <p:cNvPr id="41" name="Straight Arrow Connector 40"/>
          <p:cNvCxnSpPr>
            <a:cxnSpLocks/>
            <a:stCxn id="36" idx="0"/>
            <a:endCxn id="40" idx="1"/>
          </p:cNvCxnSpPr>
          <p:nvPr/>
        </p:nvCxnSpPr>
        <p:spPr>
          <a:xfrm flipV="1">
            <a:off x="6180241" y="4032452"/>
            <a:ext cx="1296314" cy="1432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40" idx="3"/>
          </p:cNvCxnSpPr>
          <p:nvPr/>
        </p:nvCxnSpPr>
        <p:spPr>
          <a:xfrm>
            <a:off x="8518849" y="4032452"/>
            <a:ext cx="4292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48057" y="3830275"/>
            <a:ext cx="513184" cy="5318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17561" y="35141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15293" y="37109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9196317" y="4363754"/>
            <a:ext cx="8332" cy="61787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H="1">
            <a:off x="7366422" y="4967312"/>
            <a:ext cx="1838227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cxnSpLocks/>
            <a:stCxn id="40" idx="3"/>
            <a:endCxn id="77" idx="3"/>
          </p:cNvCxnSpPr>
          <p:nvPr/>
        </p:nvCxnSpPr>
        <p:spPr>
          <a:xfrm flipH="1">
            <a:off x="6602788" y="4032452"/>
            <a:ext cx="1916061" cy="403148"/>
          </a:xfrm>
          <a:prstGeom prst="bentConnector5">
            <a:avLst>
              <a:gd name="adj1" fmla="val -11931"/>
              <a:gd name="adj2" fmla="val -231422"/>
              <a:gd name="adj3" fmla="val 771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94041" y="3987376"/>
            <a:ext cx="1308747" cy="89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Combine these in some way</a:t>
            </a:r>
          </a:p>
        </p:txBody>
      </p:sp>
      <p:cxnSp>
        <p:nvCxnSpPr>
          <p:cNvPr id="82" name="Straight Arrow Connector 81"/>
          <p:cNvCxnSpPr>
            <a:cxnSpLocks/>
            <a:stCxn id="7" idx="2"/>
            <a:endCxn id="77" idx="0"/>
          </p:cNvCxnSpPr>
          <p:nvPr/>
        </p:nvCxnSpPr>
        <p:spPr>
          <a:xfrm>
            <a:off x="5787771" y="2608005"/>
            <a:ext cx="160644" cy="1379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77" idx="1"/>
            <a:endCxn id="8" idx="3"/>
          </p:cNvCxnSpPr>
          <p:nvPr/>
        </p:nvCxnSpPr>
        <p:spPr>
          <a:xfrm flipH="1">
            <a:off x="5046339" y="4435600"/>
            <a:ext cx="247702" cy="22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538113" y="2449946"/>
            <a:ext cx="1463061" cy="83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Attitude Est (3x3)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777099" y="3457577"/>
            <a:ext cx="961913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cxnSp>
        <p:nvCxnSpPr>
          <p:cNvPr id="111" name="Straight Arrow Connector 110"/>
          <p:cNvCxnSpPr>
            <a:cxnSpLocks/>
            <a:stCxn id="108" idx="0"/>
            <a:endCxn id="97" idx="2"/>
          </p:cNvCxnSpPr>
          <p:nvPr/>
        </p:nvCxnSpPr>
        <p:spPr>
          <a:xfrm flipV="1">
            <a:off x="4258056" y="3280873"/>
            <a:ext cx="11588" cy="176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  <a:stCxn id="97" idx="0"/>
            <a:endCxn id="5" idx="2"/>
          </p:cNvCxnSpPr>
          <p:nvPr/>
        </p:nvCxnSpPr>
        <p:spPr>
          <a:xfrm flipH="1" flipV="1">
            <a:off x="4249963" y="2282779"/>
            <a:ext cx="19681" cy="167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2838933" y="881618"/>
            <a:ext cx="559109" cy="1311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242461" y="815701"/>
            <a:ext cx="619169" cy="1363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13" y="-261310"/>
            <a:ext cx="10515600" cy="1325563"/>
          </a:xfrm>
        </p:spPr>
        <p:txBody>
          <a:bodyPr/>
          <a:lstStyle/>
          <a:p>
            <a:r>
              <a:rPr lang="en-US" dirty="0"/>
              <a:t>Another Possible Approach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9174" y="929432"/>
            <a:ext cx="1451994" cy="1048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 Data (XYZ)</a:t>
            </a:r>
          </a:p>
          <a:p>
            <a:pPr algn="ctr"/>
            <a:r>
              <a:rPr lang="en-US" dirty="0"/>
              <a:t>Angular Rate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5644" y="1338728"/>
            <a:ext cx="503339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06481" y="1013501"/>
            <a:ext cx="1451994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Attitude Est (3x3)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776476" y="2130515"/>
            <a:ext cx="1581674" cy="1302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Attitude Est (3x3)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30853" y="1087173"/>
            <a:ext cx="1238338" cy="8995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Convert to DCM</a:t>
            </a:r>
          </a:p>
          <a:p>
            <a:pPr algn="ctr"/>
            <a:r>
              <a:rPr lang="en-US" dirty="0"/>
              <a:t>(3x3)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8" idx="1"/>
          </p:cNvCxnSpPr>
          <p:nvPr/>
        </p:nvCxnSpPr>
        <p:spPr>
          <a:xfrm>
            <a:off x="5069191" y="1536956"/>
            <a:ext cx="246453" cy="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8" idx="3"/>
            <a:endCxn id="39" idx="1"/>
          </p:cNvCxnSpPr>
          <p:nvPr/>
        </p:nvCxnSpPr>
        <p:spPr>
          <a:xfrm flipV="1">
            <a:off x="5818983" y="1537813"/>
            <a:ext cx="2874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endCxn id="38" idx="2"/>
          </p:cNvCxnSpPr>
          <p:nvPr/>
        </p:nvCxnSpPr>
        <p:spPr>
          <a:xfrm flipV="1">
            <a:off x="5567313" y="1736899"/>
            <a:ext cx="1" cy="408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0929" y="4448305"/>
            <a:ext cx="1628835" cy="11658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Data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76287" y="976891"/>
            <a:ext cx="1638956" cy="1168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Convert to Euler Angles (</a:t>
            </a:r>
            <a:r>
              <a:rPr lang="el-GR" sz="1400" dirty="0"/>
              <a:t>Ψ</a:t>
            </a:r>
            <a:r>
              <a:rPr lang="en-US" sz="1400" dirty="0"/>
              <a:t>,</a:t>
            </a:r>
            <a:r>
              <a:rPr lang="el-GR" sz="1400" dirty="0"/>
              <a:t>Θ</a:t>
            </a:r>
            <a:r>
              <a:rPr lang="en-US" sz="1400" dirty="0"/>
              <a:t>,</a:t>
            </a:r>
            <a:r>
              <a:rPr lang="el-GR" sz="1400" dirty="0"/>
              <a:t> Φ</a:t>
            </a:r>
            <a:r>
              <a:rPr lang="en-US" sz="1400" dirty="0"/>
              <a:t>)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525782" y="1554602"/>
            <a:ext cx="2874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64536" y="4514875"/>
            <a:ext cx="1734529" cy="1032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Is total acceleration magnitude ~1G?</a:t>
            </a:r>
          </a:p>
        </p:txBody>
      </p:sp>
      <p:cxnSp>
        <p:nvCxnSpPr>
          <p:cNvPr id="50" name="Straight Arrow Connector 49"/>
          <p:cNvCxnSpPr>
            <a:cxnSpLocks/>
            <a:stCxn id="46" idx="3"/>
            <a:endCxn id="49" idx="1"/>
          </p:cNvCxnSpPr>
          <p:nvPr/>
        </p:nvCxnSpPr>
        <p:spPr>
          <a:xfrm>
            <a:off x="2219764" y="5031228"/>
            <a:ext cx="344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9" idx="3"/>
            <a:endCxn id="52" idx="1"/>
          </p:cNvCxnSpPr>
          <p:nvPr/>
        </p:nvCxnSpPr>
        <p:spPr>
          <a:xfrm>
            <a:off x="4299065" y="5031228"/>
            <a:ext cx="6078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06893" y="4359158"/>
            <a:ext cx="2362201" cy="1344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roll (</a:t>
            </a:r>
            <a:r>
              <a:rPr lang="el-GR" dirty="0"/>
              <a:t>Ψ</a:t>
            </a:r>
            <a:r>
              <a:rPr lang="en-US" dirty="0"/>
              <a:t>)= atan2(ay, </a:t>
            </a:r>
            <a:r>
              <a:rPr lang="en-US" dirty="0" err="1"/>
              <a:t>az</a:t>
            </a:r>
            <a:r>
              <a:rPr lang="en-US" dirty="0"/>
              <a:t>)</a:t>
            </a:r>
          </a:p>
          <a:p>
            <a:r>
              <a:rPr lang="en-US" dirty="0"/>
              <a:t>pitch(</a:t>
            </a:r>
            <a:r>
              <a:rPr lang="el-GR" dirty="0"/>
              <a:t>Θ</a:t>
            </a:r>
            <a:r>
              <a:rPr lang="en-US" dirty="0"/>
              <a:t>) = -sin(ax)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99065" y="4804705"/>
            <a:ext cx="47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2016" y="5588278"/>
            <a:ext cx="47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36562" y="5896767"/>
            <a:ext cx="1590475" cy="827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 valid measurement</a:t>
            </a:r>
          </a:p>
        </p:txBody>
      </p:sp>
      <p:cxnSp>
        <p:nvCxnSpPr>
          <p:cNvPr id="56" name="Straight Arrow Connector 55"/>
          <p:cNvCxnSpPr>
            <a:cxnSpLocks/>
            <a:stCxn id="49" idx="2"/>
            <a:endCxn id="55" idx="0"/>
          </p:cNvCxnSpPr>
          <p:nvPr/>
        </p:nvCxnSpPr>
        <p:spPr>
          <a:xfrm flipH="1">
            <a:off x="3431800" y="5547581"/>
            <a:ext cx="1" cy="349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7291491" y="5445355"/>
            <a:ext cx="324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793639" y="1047553"/>
            <a:ext cx="516551" cy="44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Ψ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793639" y="1612702"/>
            <a:ext cx="516551" cy="44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636072" y="4473900"/>
            <a:ext cx="516551" cy="44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Ψ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599872" y="5223879"/>
            <a:ext cx="516551" cy="44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219764" y="1081905"/>
            <a:ext cx="1238338" cy="8995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Adaptive Filter</a:t>
            </a:r>
          </a:p>
        </p:txBody>
      </p:sp>
      <p:sp>
        <p:nvSpPr>
          <p:cNvPr id="76" name="Oval 75"/>
          <p:cNvSpPr/>
          <p:nvPr/>
        </p:nvSpPr>
        <p:spPr>
          <a:xfrm>
            <a:off x="8971120" y="2852183"/>
            <a:ext cx="513184" cy="5318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9854649" y="3498073"/>
            <a:ext cx="513184" cy="5318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78" name="Straight Arrow Connector 77"/>
          <p:cNvCxnSpPr>
            <a:cxnSpLocks/>
            <a:endCxn id="70" idx="1"/>
          </p:cNvCxnSpPr>
          <p:nvPr/>
        </p:nvCxnSpPr>
        <p:spPr>
          <a:xfrm>
            <a:off x="9429405" y="1265433"/>
            <a:ext cx="364234" cy="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9422324" y="1807492"/>
            <a:ext cx="364234" cy="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7271838" y="4666185"/>
            <a:ext cx="364234" cy="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/>
          <p:cNvCxnSpPr>
            <a:stCxn id="71" idx="3"/>
            <a:endCxn id="77" idx="2"/>
          </p:cNvCxnSpPr>
          <p:nvPr/>
        </p:nvCxnSpPr>
        <p:spPr>
          <a:xfrm flipH="1">
            <a:off x="9854649" y="1834178"/>
            <a:ext cx="455541" cy="1929818"/>
          </a:xfrm>
          <a:prstGeom prst="bentConnector5">
            <a:avLst>
              <a:gd name="adj1" fmla="val -50182"/>
              <a:gd name="adj2" fmla="val 48848"/>
              <a:gd name="adj3" fmla="val 150182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stCxn id="70" idx="3"/>
            <a:endCxn id="76" idx="2"/>
          </p:cNvCxnSpPr>
          <p:nvPr/>
        </p:nvCxnSpPr>
        <p:spPr>
          <a:xfrm flipH="1">
            <a:off x="8971120" y="1269029"/>
            <a:ext cx="1339070" cy="1849077"/>
          </a:xfrm>
          <a:prstGeom prst="bentConnector5">
            <a:avLst>
              <a:gd name="adj1" fmla="val -35886"/>
              <a:gd name="adj2" fmla="val 59899"/>
              <a:gd name="adj3" fmla="val 137279"/>
            </a:avLst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cxnSpLocks/>
            <a:stCxn id="73" idx="3"/>
            <a:endCxn id="77" idx="4"/>
          </p:cNvCxnSpPr>
          <p:nvPr/>
        </p:nvCxnSpPr>
        <p:spPr>
          <a:xfrm flipV="1">
            <a:off x="8116423" y="4029918"/>
            <a:ext cx="1994818" cy="1415437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cxnSpLocks/>
            <a:stCxn id="72" idx="3"/>
            <a:endCxn id="76" idx="4"/>
          </p:cNvCxnSpPr>
          <p:nvPr/>
        </p:nvCxnSpPr>
        <p:spPr>
          <a:xfrm flipV="1">
            <a:off x="8152623" y="3384028"/>
            <a:ext cx="1075089" cy="1311348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130400" y="39752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639284" y="33745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921425" y="32799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656632" y="27819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715867" y="2985143"/>
            <a:ext cx="1381407" cy="990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εΨ</a:t>
            </a:r>
            <a:r>
              <a:rPr lang="en-US" dirty="0"/>
              <a:t>, </a:t>
            </a:r>
            <a:r>
              <a:rPr lang="el-GR" dirty="0"/>
              <a:t>εΘ</a:t>
            </a:r>
            <a:endParaRPr lang="en-US" dirty="0"/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9490415" y="3108674"/>
            <a:ext cx="1225452" cy="113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</p:cNvCxnSpPr>
          <p:nvPr/>
        </p:nvCxnSpPr>
        <p:spPr>
          <a:xfrm>
            <a:off x="10343438" y="3763995"/>
            <a:ext cx="364234" cy="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878033" y="2182506"/>
            <a:ext cx="1381407" cy="990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εΨ</a:t>
            </a:r>
            <a:r>
              <a:rPr lang="en-US" dirty="0"/>
              <a:t>, </a:t>
            </a:r>
            <a:r>
              <a:rPr lang="el-GR" dirty="0"/>
              <a:t>εΘ</a:t>
            </a:r>
            <a:endParaRPr lang="en-US" dirty="0"/>
          </a:p>
        </p:txBody>
      </p:sp>
      <p:cxnSp>
        <p:nvCxnSpPr>
          <p:cNvPr id="119" name="Straight Arrow Connector 118"/>
          <p:cNvCxnSpPr>
            <a:cxnSpLocks/>
          </p:cNvCxnSpPr>
          <p:nvPr/>
        </p:nvCxnSpPr>
        <p:spPr>
          <a:xfrm>
            <a:off x="1901168" y="1490505"/>
            <a:ext cx="344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75" idx="3"/>
            <a:endCxn id="41" idx="1"/>
          </p:cNvCxnSpPr>
          <p:nvPr/>
        </p:nvCxnSpPr>
        <p:spPr>
          <a:xfrm>
            <a:off x="3458102" y="1531688"/>
            <a:ext cx="372751" cy="5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2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Update equations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452563"/>
            <a:ext cx="4552949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Find DCM update equation based on gyroscope output</a:t>
            </a:r>
          </a:p>
          <a:p>
            <a:r>
              <a:rPr lang="en-US" sz="1400" b="1" dirty="0"/>
              <a:t>[constants: R2D = pi/180.  </a:t>
            </a:r>
            <a:r>
              <a:rPr lang="en-US" sz="1400" b="1" dirty="0" err="1"/>
              <a:t>dt</a:t>
            </a:r>
            <a:r>
              <a:rPr lang="en-US" sz="1400" b="1" dirty="0"/>
              <a:t> = 1/fs]</a:t>
            </a:r>
          </a:p>
          <a:p>
            <a:r>
              <a:rPr lang="en-US" sz="1400" b="1" dirty="0" err="1"/>
              <a:t>gx</a:t>
            </a:r>
            <a:r>
              <a:rPr lang="en-US" sz="1400" b="1" dirty="0"/>
              <a:t>, </a:t>
            </a:r>
            <a:r>
              <a:rPr lang="en-US" sz="1400" b="1" dirty="0" err="1"/>
              <a:t>gy</a:t>
            </a:r>
            <a:r>
              <a:rPr lang="en-US" sz="1400" b="1" dirty="0"/>
              <a:t>, </a:t>
            </a:r>
            <a:r>
              <a:rPr lang="en-US" sz="1400" b="1" dirty="0" err="1"/>
              <a:t>gz</a:t>
            </a:r>
            <a:r>
              <a:rPr lang="en-US" sz="1400" b="1" dirty="0"/>
              <a:t> = gyroscope x/y/z “Delta Theta” (angular rate * </a:t>
            </a:r>
            <a:r>
              <a:rPr lang="en-US" sz="1400" b="1" dirty="0" err="1"/>
              <a:t>dt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imu_dcm_x</a:t>
            </a:r>
            <a:r>
              <a:rPr lang="en-US" sz="1400" b="1" dirty="0"/>
              <a:t> = [...</a:t>
            </a:r>
          </a:p>
          <a:p>
            <a:r>
              <a:rPr lang="en-US" sz="1400" b="1" dirty="0"/>
              <a:t>            1,        0,        0;</a:t>
            </a:r>
          </a:p>
          <a:p>
            <a:r>
              <a:rPr lang="es-ES" sz="1400" b="1" dirty="0"/>
              <a:t>            0,  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gx</a:t>
            </a:r>
            <a:r>
              <a:rPr lang="es-ES" sz="1400" b="1" dirty="0"/>
              <a:t>),    -sin(</a:t>
            </a:r>
            <a:r>
              <a:rPr lang="es-ES" sz="1400" b="1" dirty="0" err="1"/>
              <a:t>gx</a:t>
            </a:r>
            <a:r>
              <a:rPr lang="es-ES" sz="1400" b="1" dirty="0"/>
              <a:t>);</a:t>
            </a:r>
          </a:p>
          <a:p>
            <a:r>
              <a:rPr lang="es-ES" sz="1400" b="1" dirty="0"/>
              <a:t>            0,      sin(</a:t>
            </a:r>
            <a:r>
              <a:rPr lang="es-ES" sz="1400" b="1" dirty="0" err="1"/>
              <a:t>gx</a:t>
            </a:r>
            <a:r>
              <a:rPr lang="es-ES" sz="1400" b="1" dirty="0"/>
              <a:t>),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gx</a:t>
            </a:r>
            <a:r>
              <a:rPr lang="es-ES" sz="1400" b="1" dirty="0"/>
              <a:t>)];</a:t>
            </a:r>
          </a:p>
          <a:p>
            <a:r>
              <a:rPr lang="en-US" sz="1400" b="1" dirty="0"/>
              <a:t>       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imu_dcm_z</a:t>
            </a:r>
            <a:r>
              <a:rPr lang="en-US" sz="1400" b="1" dirty="0"/>
              <a:t> = [...</a:t>
            </a:r>
          </a:p>
          <a:p>
            <a:r>
              <a:rPr lang="es-ES" sz="1400" b="1" dirty="0"/>
              <a:t>        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gz</a:t>
            </a:r>
            <a:r>
              <a:rPr lang="es-ES" sz="1400" b="1" dirty="0"/>
              <a:t>),  -sin(</a:t>
            </a:r>
            <a:r>
              <a:rPr lang="es-ES" sz="1400" b="1" dirty="0" err="1"/>
              <a:t>gz</a:t>
            </a:r>
            <a:r>
              <a:rPr lang="es-ES" sz="1400" b="1" dirty="0"/>
              <a:t>), 0;</a:t>
            </a:r>
          </a:p>
          <a:p>
            <a:r>
              <a:rPr lang="es-ES" sz="1400" b="1" dirty="0"/>
              <a:t>            sin(</a:t>
            </a:r>
            <a:r>
              <a:rPr lang="es-ES" sz="1400" b="1" dirty="0" err="1"/>
              <a:t>gz</a:t>
            </a:r>
            <a:r>
              <a:rPr lang="es-ES" sz="1400" b="1" dirty="0"/>
              <a:t>),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gz</a:t>
            </a:r>
            <a:r>
              <a:rPr lang="es-ES" sz="1400" b="1" dirty="0"/>
              <a:t>), 0;</a:t>
            </a:r>
          </a:p>
          <a:p>
            <a:r>
              <a:rPr lang="en-US" sz="1400" b="1" dirty="0"/>
              <a:t>            0,        0,       1];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imu_dcm_y</a:t>
            </a:r>
            <a:r>
              <a:rPr lang="en-US" sz="1400" b="1" dirty="0"/>
              <a:t> = [...</a:t>
            </a:r>
          </a:p>
          <a:p>
            <a:r>
              <a:rPr lang="es-ES" sz="1400" b="1" dirty="0"/>
              <a:t>        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gy</a:t>
            </a:r>
            <a:r>
              <a:rPr lang="es-ES" sz="1400" b="1" dirty="0"/>
              <a:t>),  0,     sin(</a:t>
            </a:r>
            <a:r>
              <a:rPr lang="es-ES" sz="1400" b="1" dirty="0" err="1"/>
              <a:t>gy</a:t>
            </a:r>
            <a:r>
              <a:rPr lang="es-ES" sz="1400" b="1" dirty="0"/>
              <a:t>);</a:t>
            </a:r>
          </a:p>
          <a:p>
            <a:r>
              <a:rPr lang="en-US" sz="1400" b="1" dirty="0"/>
              <a:t>            0,        1,       0;</a:t>
            </a:r>
          </a:p>
          <a:p>
            <a:r>
              <a:rPr lang="es-ES" sz="1400" b="1" dirty="0"/>
              <a:t>            -sin(</a:t>
            </a:r>
            <a:r>
              <a:rPr lang="es-ES" sz="1400" b="1" dirty="0" err="1"/>
              <a:t>gy</a:t>
            </a:r>
            <a:r>
              <a:rPr lang="es-ES" sz="1400" b="1" dirty="0"/>
              <a:t>), 0, 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gy</a:t>
            </a:r>
            <a:r>
              <a:rPr lang="es-ES" sz="1400" b="1" dirty="0"/>
              <a:t>)];</a:t>
            </a:r>
          </a:p>
          <a:p>
            <a:endParaRPr lang="en-US" sz="1400" b="1" dirty="0"/>
          </a:p>
          <a:p>
            <a:r>
              <a:rPr lang="en-US" sz="1400" b="1" dirty="0" err="1"/>
              <a:t>Transition_dcm</a:t>
            </a:r>
            <a:r>
              <a:rPr lang="en-US" sz="1400" b="1" dirty="0"/>
              <a:t> = (</a:t>
            </a:r>
            <a:r>
              <a:rPr lang="en-US" sz="1400" b="1" dirty="0" err="1"/>
              <a:t>imu_dcm_x</a:t>
            </a:r>
            <a:r>
              <a:rPr lang="en-US" sz="1400" b="1" dirty="0"/>
              <a:t> * </a:t>
            </a:r>
            <a:r>
              <a:rPr lang="en-US" sz="1400" b="1" dirty="0" err="1"/>
              <a:t>imu_dcm_y</a:t>
            </a:r>
            <a:r>
              <a:rPr lang="en-US" sz="1400" b="1" dirty="0"/>
              <a:t> * </a:t>
            </a:r>
            <a:r>
              <a:rPr lang="en-US" sz="1400" b="1" dirty="0" err="1"/>
              <a:t>imu_dcm_z</a:t>
            </a:r>
            <a:r>
              <a:rPr lang="en-US" sz="1400" b="1" dirty="0"/>
              <a:t>)’;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4474" y="1519238"/>
            <a:ext cx="6343650" cy="992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Find Euler angles based on DCM;</a:t>
            </a:r>
          </a:p>
          <a:p>
            <a:r>
              <a:rPr lang="fr-FR" sz="1200" dirty="0"/>
              <a:t> </a:t>
            </a:r>
            <a:r>
              <a:rPr lang="fr-FR" sz="1200" dirty="0" err="1"/>
              <a:t>current_attitude_dcm</a:t>
            </a:r>
            <a:r>
              <a:rPr lang="fr-FR" sz="1200" dirty="0"/>
              <a:t>(j,:,:) = </a:t>
            </a:r>
            <a:r>
              <a:rPr lang="fr-FR" sz="1200" dirty="0" err="1"/>
              <a:t>temp_attitude</a:t>
            </a:r>
            <a:r>
              <a:rPr lang="fr-FR" sz="1200" dirty="0"/>
              <a:t>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current_attitude_euler</a:t>
            </a:r>
            <a:r>
              <a:rPr lang="en-US" sz="1200" dirty="0"/>
              <a:t>(j,1) = [atan2( DCM_BI(2,3), DCM_BI(3,3))]; %roll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current_attitude_euler</a:t>
            </a:r>
            <a:r>
              <a:rPr lang="fr-FR" sz="1200" dirty="0"/>
              <a:t>(j,2) = [</a:t>
            </a:r>
            <a:r>
              <a:rPr lang="fr-FR" sz="1200" dirty="0" err="1"/>
              <a:t>asin</a:t>
            </a:r>
            <a:r>
              <a:rPr lang="fr-FR" sz="1200" dirty="0"/>
              <a:t>(DCM_BI(1,3))];                     %pitch 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current_attitude_euler</a:t>
            </a:r>
            <a:r>
              <a:rPr lang="fr-FR" sz="1200" dirty="0"/>
              <a:t>(j,3) = [atan2(DCM_BI(1,2), DCM_BI(1,1))];%</a:t>
            </a:r>
            <a:r>
              <a:rPr lang="fr-FR" sz="1200" dirty="0" err="1"/>
              <a:t>yaw</a:t>
            </a:r>
            <a:endParaRPr lang="en-US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24474" y="2778126"/>
            <a:ext cx="6343650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Find Euler angles based on accelerometer reading (a tilt sensor, essentially)</a:t>
            </a:r>
          </a:p>
          <a:p>
            <a:r>
              <a:rPr lang="en-US" sz="1050" b="1" dirty="0"/>
              <a:t>Assumes no acceleration (if magnitude of acceleration is ~1G then this is probably true)</a:t>
            </a:r>
          </a:p>
          <a:p>
            <a:r>
              <a:rPr lang="en-US" sz="1050" b="1" dirty="0"/>
              <a:t>Accelerometer outputs: ax, ay, </a:t>
            </a:r>
            <a:r>
              <a:rPr lang="en-US" sz="1050" b="1" dirty="0" err="1"/>
              <a:t>az</a:t>
            </a:r>
            <a:r>
              <a:rPr lang="en-US" sz="1050" b="1" dirty="0"/>
              <a:t> (normalized in “G’s”, or divided by 9.81)</a:t>
            </a:r>
          </a:p>
          <a:p>
            <a:endParaRPr lang="en-US" sz="1050" b="1" dirty="0"/>
          </a:p>
          <a:p>
            <a:r>
              <a:rPr lang="en-US" sz="1050" b="1" dirty="0"/>
              <a:t>Roll   =  atan2(</a:t>
            </a:r>
            <a:r>
              <a:rPr lang="en-US" sz="1050" b="1" dirty="0" err="1"/>
              <a:t>ay,az</a:t>
            </a:r>
            <a:r>
              <a:rPr lang="en-US" sz="1050" b="1" dirty="0"/>
              <a:t>);</a:t>
            </a:r>
          </a:p>
          <a:p>
            <a:r>
              <a:rPr lang="en-US" sz="1050" b="1" dirty="0"/>
              <a:t>Pitch = -</a:t>
            </a:r>
            <a:r>
              <a:rPr lang="en-US" sz="1050" b="1" dirty="0" err="1"/>
              <a:t>asin</a:t>
            </a:r>
            <a:r>
              <a:rPr lang="en-US" sz="1050" b="1" dirty="0"/>
              <a:t>(ax);</a:t>
            </a:r>
          </a:p>
        </p:txBody>
      </p:sp>
    </p:spTree>
    <p:extLst>
      <p:ext uri="{BB962C8B-B14F-4D97-AF65-F5344CB8AC3E}">
        <p14:creationId xmlns:p14="http://schemas.microsoft.com/office/powerpoint/2010/main" val="143838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Rotational equations (including complementary filter)</a:t>
            </a:r>
          </a:p>
          <a:p>
            <a:pPr lvl="1"/>
            <a:r>
              <a:rPr lang="en-US" dirty="0"/>
              <a:t>http://www.starlino.com/dcm_tutorial.html</a:t>
            </a:r>
          </a:p>
          <a:p>
            <a:r>
              <a:rPr lang="en-US" dirty="0"/>
              <a:t>RLS Algorithm</a:t>
            </a:r>
          </a:p>
          <a:p>
            <a:pPr lvl="1"/>
            <a:r>
              <a:rPr lang="en-US" dirty="0">
                <a:hlinkClick r:id="rId2"/>
              </a:rPr>
              <a:t>http://zone.ni.com/reference/en-XX/help/372357A-01/lvaftconcepts/aft_rls_algorithms/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http://www.cs.tut.fi/~tabus/course/ASP/LectureNew10.pdf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http://ens.ewi.tudelft.nl/Education/courses/ee4c03/slides/10_rls.pdf</a:t>
            </a:r>
            <a:endParaRPr lang="en-US" dirty="0"/>
          </a:p>
          <a:p>
            <a:r>
              <a:rPr lang="en-US" dirty="0"/>
              <a:t>LMS Algorithm</a:t>
            </a:r>
          </a:p>
          <a:p>
            <a:pPr lvl="1"/>
            <a:r>
              <a:rPr lang="en-US" dirty="0">
                <a:hlinkClick r:id="rId5"/>
              </a:rPr>
              <a:t>http://www.eit.lth.se/fileadmin/eit/courses/ett042/LEC/notes2.pdf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https://en.wikipedia.org/wiki/Least_mean_squares_filter</a:t>
            </a:r>
            <a:endParaRPr lang="en-US" dirty="0"/>
          </a:p>
          <a:p>
            <a:pPr lvl="1"/>
            <a:r>
              <a:rPr lang="en-US" dirty="0"/>
              <a:t>http://cwww.ee.nctu.edu.tw/course/asp/ASP04.pdf</a:t>
            </a:r>
          </a:p>
        </p:txBody>
      </p:sp>
    </p:spTree>
    <p:extLst>
      <p:ext uri="{BB962C8B-B14F-4D97-AF65-F5344CB8AC3E}">
        <p14:creationId xmlns:p14="http://schemas.microsoft.com/office/powerpoint/2010/main" val="151351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922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Arduino gyroscope/accelerometer sense axes</vt:lpstr>
      <vt:lpstr>Definitions/Acronyms </vt:lpstr>
      <vt:lpstr>Basic Orientation Sensing (Tends to be noisy or drifts)</vt:lpstr>
      <vt:lpstr>Adaptive Data flow block Diagram</vt:lpstr>
      <vt:lpstr>Another Possible Approach</vt:lpstr>
      <vt:lpstr>Geometric Update equations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20</cp:revision>
  <dcterms:created xsi:type="dcterms:W3CDTF">2017-03-18T21:29:58Z</dcterms:created>
  <dcterms:modified xsi:type="dcterms:W3CDTF">2017-03-25T21:16:34Z</dcterms:modified>
</cp:coreProperties>
</file>