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6" r:id="rId7"/>
    <p:sldId id="267" r:id="rId8"/>
    <p:sldId id="268" r:id="rId9"/>
    <p:sldId id="269"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0785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41262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60236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1610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4312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5568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8920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88553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4195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D291B17-9318-49DB-B28B-6E5994AE9581}"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47362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81936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21772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98035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72572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D291B17-9318-49DB-B28B-6E5994AE9581}"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849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D291B17-9318-49DB-B28B-6E5994AE9581}"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8941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674804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5E9728-31DB-4280-99BC-BA50B4144921}"/>
              </a:ext>
            </a:extLst>
          </p:cNvPr>
          <p:cNvPicPr>
            <a:picLocks noChangeAspect="1"/>
          </p:cNvPicPr>
          <p:nvPr/>
        </p:nvPicPr>
        <p:blipFill rotWithShape="1">
          <a:blip r:embed="rId2"/>
          <a:srcRect t="11103" b="4628"/>
          <a:stretch/>
        </p:blipFill>
        <p:spPr>
          <a:xfrm>
            <a:off x="0" y="10"/>
            <a:ext cx="12191980" cy="6857990"/>
          </a:xfrm>
          <a:prstGeom prst="rect">
            <a:avLst/>
          </a:prstGeom>
        </p:spPr>
      </p:pic>
      <p:sp>
        <p:nvSpPr>
          <p:cNvPr id="2" name="標題 1">
            <a:extLst>
              <a:ext uri="{FF2B5EF4-FFF2-40B4-BE49-F238E27FC236}">
                <a16:creationId xmlns:a16="http://schemas.microsoft.com/office/drawing/2014/main" id="{DA5DEB3E-D204-4FB1-8717-971EE1ADA50B}"/>
              </a:ext>
            </a:extLst>
          </p:cNvPr>
          <p:cNvSpPr>
            <a:spLocks noGrp="1"/>
          </p:cNvSpPr>
          <p:nvPr>
            <p:ph type="ctrTitle"/>
          </p:nvPr>
        </p:nvSpPr>
        <p:spPr>
          <a:xfrm>
            <a:off x="8195733" y="1524001"/>
            <a:ext cx="3412067" cy="942974"/>
          </a:xfrm>
        </p:spPr>
        <p:txBody>
          <a:bodyPr>
            <a:normAutofit fontScale="90000"/>
          </a:bodyPr>
          <a:lstStyle/>
          <a:p>
            <a:r>
              <a:rPr lang="zh-TW" altLang="en-US" dirty="0">
                <a:solidFill>
                  <a:srgbClr val="00B0F0"/>
                </a:solidFill>
              </a:rPr>
              <a:t>虛擬機研究</a:t>
            </a:r>
          </a:p>
        </p:txBody>
      </p:sp>
      <p:sp>
        <p:nvSpPr>
          <p:cNvPr id="3" name="副標題 2">
            <a:extLst>
              <a:ext uri="{FF2B5EF4-FFF2-40B4-BE49-F238E27FC236}">
                <a16:creationId xmlns:a16="http://schemas.microsoft.com/office/drawing/2014/main" id="{4C5F2123-6BEB-4541-BABB-6AA356441019}"/>
              </a:ext>
            </a:extLst>
          </p:cNvPr>
          <p:cNvSpPr>
            <a:spLocks noGrp="1"/>
          </p:cNvSpPr>
          <p:nvPr>
            <p:ph type="subTitle" idx="1"/>
          </p:nvPr>
        </p:nvSpPr>
        <p:spPr>
          <a:xfrm>
            <a:off x="8195733" y="4222712"/>
            <a:ext cx="3412067" cy="2186965"/>
          </a:xfrm>
        </p:spPr>
        <p:txBody>
          <a:bodyPr>
            <a:normAutofit fontScale="92500" lnSpcReduction="10000"/>
          </a:bodyPr>
          <a:lstStyle/>
          <a:p>
            <a:pPr algn="l"/>
            <a:r>
              <a:rPr lang="zh-TW" altLang="en-US" sz="4800" dirty="0">
                <a:solidFill>
                  <a:srgbClr val="00B0F0"/>
                </a:solidFill>
              </a:rPr>
              <a:t>資工二</a:t>
            </a:r>
            <a:endParaRPr lang="en-US" altLang="zh-TW" sz="4800" dirty="0">
              <a:solidFill>
                <a:srgbClr val="00B0F0"/>
              </a:solidFill>
            </a:endParaRPr>
          </a:p>
          <a:p>
            <a:pPr algn="l"/>
            <a:r>
              <a:rPr lang="en-US" altLang="zh-TW" sz="4800" dirty="0">
                <a:solidFill>
                  <a:srgbClr val="00B0F0"/>
                </a:solidFill>
              </a:rPr>
              <a:t>110710505</a:t>
            </a:r>
          </a:p>
          <a:p>
            <a:pPr algn="l"/>
            <a:r>
              <a:rPr lang="zh-TW" altLang="en-US" sz="4800" dirty="0">
                <a:solidFill>
                  <a:srgbClr val="00B0F0"/>
                </a:solidFill>
              </a:rPr>
              <a:t>蔡宏庠</a:t>
            </a:r>
            <a:endParaRPr lang="en-US" altLang="zh-TW" sz="4800" dirty="0">
              <a:solidFill>
                <a:srgbClr val="00B0F0"/>
              </a:solidFill>
            </a:endParaRPr>
          </a:p>
          <a:p>
            <a:endParaRPr lang="en-US" altLang="zh-TW"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312973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E053D-B869-421D-8B0C-366D3CE9B4BB}"/>
              </a:ext>
            </a:extLst>
          </p:cNvPr>
          <p:cNvSpPr>
            <a:spLocks noGrp="1"/>
          </p:cNvSpPr>
          <p:nvPr>
            <p:ph type="title"/>
          </p:nvPr>
        </p:nvSpPr>
        <p:spPr>
          <a:xfrm>
            <a:off x="677333" y="609600"/>
            <a:ext cx="9487599" cy="1320800"/>
          </a:xfrm>
        </p:spPr>
        <p:txBody>
          <a:bodyPr/>
          <a:lstStyle/>
          <a:p>
            <a:pPr algn="ctr"/>
            <a:r>
              <a:rPr lang="zh-TW" altLang="en-US" dirty="0"/>
              <a:t>以下是我的實作</a:t>
            </a:r>
            <a:br>
              <a:rPr lang="zh-TW" altLang="en-US" dirty="0">
                <a:ln w="0"/>
                <a:solidFill>
                  <a:schemeClr val="tx1"/>
                </a:solidFill>
                <a:effectLst>
                  <a:outerShdw blurRad="38100" dist="19050" dir="2700000" algn="tl" rotWithShape="0">
                    <a:schemeClr val="dk1">
                      <a:alpha val="40000"/>
                    </a:schemeClr>
                  </a:outerShdw>
                </a:effectLst>
              </a:rPr>
            </a:br>
            <a:endParaRPr lang="zh-TW" altLang="en-US" dirty="0"/>
          </a:p>
        </p:txBody>
      </p:sp>
      <p:pic>
        <p:nvPicPr>
          <p:cNvPr id="4" name="內容版面配置區 3">
            <a:extLst>
              <a:ext uri="{FF2B5EF4-FFF2-40B4-BE49-F238E27FC236}">
                <a16:creationId xmlns:a16="http://schemas.microsoft.com/office/drawing/2014/main" id="{343514AD-72AB-48CB-AB17-000D52574B2E}"/>
              </a:ext>
            </a:extLst>
          </p:cNvPr>
          <p:cNvPicPr>
            <a:picLocks noGrp="1" noChangeAspect="1"/>
          </p:cNvPicPr>
          <p:nvPr>
            <p:ph idx="1"/>
          </p:nvPr>
        </p:nvPicPr>
        <p:blipFill>
          <a:blip r:embed="rId2"/>
          <a:stretch>
            <a:fillRect/>
          </a:stretch>
        </p:blipFill>
        <p:spPr>
          <a:xfrm>
            <a:off x="1100588" y="2374522"/>
            <a:ext cx="3475021" cy="3520745"/>
          </a:xfrm>
          <a:prstGeom prst="rect">
            <a:avLst/>
          </a:prstGeom>
        </p:spPr>
      </p:pic>
      <p:pic>
        <p:nvPicPr>
          <p:cNvPr id="5" name="圖片 4">
            <a:extLst>
              <a:ext uri="{FF2B5EF4-FFF2-40B4-BE49-F238E27FC236}">
                <a16:creationId xmlns:a16="http://schemas.microsoft.com/office/drawing/2014/main" id="{978B37D9-DBB0-48E7-8FCC-7E2054663693}"/>
              </a:ext>
            </a:extLst>
          </p:cNvPr>
          <p:cNvPicPr>
            <a:picLocks noChangeAspect="1"/>
          </p:cNvPicPr>
          <p:nvPr/>
        </p:nvPicPr>
        <p:blipFill>
          <a:blip r:embed="rId3"/>
          <a:stretch>
            <a:fillRect/>
          </a:stretch>
        </p:blipFill>
        <p:spPr>
          <a:xfrm>
            <a:off x="6317942" y="2295637"/>
            <a:ext cx="3569467" cy="3678514"/>
          </a:xfrm>
          <a:prstGeom prst="rect">
            <a:avLst/>
          </a:prstGeom>
        </p:spPr>
      </p:pic>
      <p:sp>
        <p:nvSpPr>
          <p:cNvPr id="6" name="矩形 5">
            <a:extLst>
              <a:ext uri="{FF2B5EF4-FFF2-40B4-BE49-F238E27FC236}">
                <a16:creationId xmlns:a16="http://schemas.microsoft.com/office/drawing/2014/main" id="{29C9B43F-DDDD-4883-88AE-AB18F27447A4}"/>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zh-TW"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753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EB84A-51F1-4C50-9DB0-F6E3519046D6}"/>
              </a:ext>
            </a:extLst>
          </p:cNvPr>
          <p:cNvSpPr>
            <a:spLocks noGrp="1"/>
          </p:cNvSpPr>
          <p:nvPr>
            <p:ph type="title"/>
          </p:nvPr>
        </p:nvSpPr>
        <p:spPr/>
        <p:txBody>
          <a:bodyPr>
            <a:normAutofit/>
          </a:bodyPr>
          <a:lstStyle/>
          <a:p>
            <a:r>
              <a:rPr lang="zh-TW" altLang="en-US" sz="2400" dirty="0"/>
              <a:t>動態分配</a:t>
            </a:r>
            <a:r>
              <a:rPr lang="en-US" altLang="zh-TW" sz="2400" dirty="0"/>
              <a:t>:</a:t>
            </a:r>
            <a:r>
              <a:rPr lang="zh-TW" altLang="en-US" sz="2400" dirty="0"/>
              <a:t>給定範圍</a:t>
            </a:r>
            <a:r>
              <a:rPr lang="zh-TW" altLang="en-US" sz="2400" dirty="0">
                <a:latin typeface="PMingLiU" panose="02020500000000000000" pitchFamily="18" charset="-120"/>
                <a:ea typeface="PMingLiU" panose="02020500000000000000" pitchFamily="18" charset="-120"/>
              </a:rPr>
              <a:t>，</a:t>
            </a:r>
            <a:r>
              <a:rPr lang="zh-TW" altLang="en-US" sz="2400" dirty="0"/>
              <a:t>自己分配大小</a:t>
            </a:r>
            <a:br>
              <a:rPr lang="en-US" altLang="zh-TW" sz="2400" dirty="0"/>
            </a:br>
            <a:r>
              <a:rPr lang="zh-TW" altLang="en-US" sz="2400" dirty="0"/>
              <a:t>固定大小</a:t>
            </a:r>
            <a:r>
              <a:rPr lang="en-US" altLang="zh-TW" sz="2400" dirty="0"/>
              <a:t>:</a:t>
            </a:r>
            <a:r>
              <a:rPr lang="zh-TW" altLang="en-US" sz="2400" dirty="0"/>
              <a:t>固定範圍</a:t>
            </a:r>
            <a:r>
              <a:rPr lang="zh-TW" altLang="en-US" sz="2400" dirty="0">
                <a:latin typeface="PMingLiU" panose="02020500000000000000" pitchFamily="18" charset="-120"/>
                <a:ea typeface="PMingLiU" panose="02020500000000000000" pitchFamily="18" charset="-120"/>
              </a:rPr>
              <a:t>，</a:t>
            </a:r>
            <a:r>
              <a:rPr lang="zh-TW" altLang="en-US" sz="2400" dirty="0"/>
              <a:t>不論大小全拿</a:t>
            </a:r>
          </a:p>
        </p:txBody>
      </p:sp>
      <p:pic>
        <p:nvPicPr>
          <p:cNvPr id="4" name="內容版面配置區 3">
            <a:extLst>
              <a:ext uri="{FF2B5EF4-FFF2-40B4-BE49-F238E27FC236}">
                <a16:creationId xmlns:a16="http://schemas.microsoft.com/office/drawing/2014/main" id="{221935CB-EC75-47AC-A839-5CF623F26A8E}"/>
              </a:ext>
            </a:extLst>
          </p:cNvPr>
          <p:cNvPicPr>
            <a:picLocks noGrp="1" noChangeAspect="1"/>
          </p:cNvPicPr>
          <p:nvPr>
            <p:ph idx="1"/>
          </p:nvPr>
        </p:nvPicPr>
        <p:blipFill>
          <a:blip r:embed="rId2"/>
          <a:stretch>
            <a:fillRect/>
          </a:stretch>
        </p:blipFill>
        <p:spPr>
          <a:xfrm>
            <a:off x="907054" y="2178343"/>
            <a:ext cx="3805628" cy="3881437"/>
          </a:xfrm>
          <a:prstGeom prst="rect">
            <a:avLst/>
          </a:prstGeom>
        </p:spPr>
      </p:pic>
      <p:pic>
        <p:nvPicPr>
          <p:cNvPr id="5" name="圖片 4">
            <a:extLst>
              <a:ext uri="{FF2B5EF4-FFF2-40B4-BE49-F238E27FC236}">
                <a16:creationId xmlns:a16="http://schemas.microsoft.com/office/drawing/2014/main" id="{F9E60DD9-EA9C-4BF8-881C-7F9F2226455F}"/>
              </a:ext>
            </a:extLst>
          </p:cNvPr>
          <p:cNvPicPr>
            <a:picLocks noChangeAspect="1"/>
          </p:cNvPicPr>
          <p:nvPr/>
        </p:nvPicPr>
        <p:blipFill>
          <a:blip r:embed="rId3"/>
          <a:stretch>
            <a:fillRect/>
          </a:stretch>
        </p:blipFill>
        <p:spPr>
          <a:xfrm>
            <a:off x="6377334" y="2178343"/>
            <a:ext cx="3734124" cy="3825572"/>
          </a:xfrm>
          <a:prstGeom prst="rect">
            <a:avLst/>
          </a:prstGeom>
        </p:spPr>
      </p:pic>
    </p:spTree>
    <p:extLst>
      <p:ext uri="{BB962C8B-B14F-4D97-AF65-F5344CB8AC3E}">
        <p14:creationId xmlns:p14="http://schemas.microsoft.com/office/powerpoint/2010/main" val="166875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31E948-7D4A-4E53-83D4-5564661C63C1}"/>
              </a:ext>
            </a:extLst>
          </p:cNvPr>
          <p:cNvSpPr>
            <a:spLocks noGrp="1"/>
          </p:cNvSpPr>
          <p:nvPr>
            <p:ph type="title"/>
          </p:nvPr>
        </p:nvSpPr>
        <p:spPr>
          <a:xfrm>
            <a:off x="677334" y="609600"/>
            <a:ext cx="8750751" cy="1320800"/>
          </a:xfrm>
        </p:spPr>
        <p:txBody>
          <a:bodyPr/>
          <a:lstStyle/>
          <a:p>
            <a:r>
              <a:rPr lang="zh-TW" altLang="en-US" dirty="0"/>
              <a:t>將下載好的</a:t>
            </a:r>
            <a:r>
              <a:rPr lang="en-US" altLang="zh-TW" dirty="0"/>
              <a:t>CentOs7</a:t>
            </a:r>
            <a:r>
              <a:rPr lang="zh-TW" altLang="en-US" dirty="0"/>
              <a:t>的</a:t>
            </a:r>
            <a:r>
              <a:rPr lang="en-US" altLang="zh-TW" dirty="0"/>
              <a:t>CD</a:t>
            </a:r>
            <a:r>
              <a:rPr lang="zh-TW" altLang="en-US" dirty="0"/>
              <a:t>加進去</a:t>
            </a:r>
          </a:p>
        </p:txBody>
      </p:sp>
      <p:pic>
        <p:nvPicPr>
          <p:cNvPr id="4" name="內容版面配置區 3">
            <a:extLst>
              <a:ext uri="{FF2B5EF4-FFF2-40B4-BE49-F238E27FC236}">
                <a16:creationId xmlns:a16="http://schemas.microsoft.com/office/drawing/2014/main" id="{D3063DDB-63B6-4994-8954-9146667578DC}"/>
              </a:ext>
            </a:extLst>
          </p:cNvPr>
          <p:cNvPicPr>
            <a:picLocks noGrp="1" noChangeAspect="1"/>
          </p:cNvPicPr>
          <p:nvPr>
            <p:ph idx="1"/>
          </p:nvPr>
        </p:nvPicPr>
        <p:blipFill>
          <a:blip r:embed="rId2"/>
          <a:stretch>
            <a:fillRect/>
          </a:stretch>
        </p:blipFill>
        <p:spPr>
          <a:xfrm>
            <a:off x="677334" y="2169465"/>
            <a:ext cx="5048763" cy="3881437"/>
          </a:xfrm>
          <a:prstGeom prst="rect">
            <a:avLst/>
          </a:prstGeom>
        </p:spPr>
      </p:pic>
      <p:pic>
        <p:nvPicPr>
          <p:cNvPr id="5" name="圖片 4">
            <a:extLst>
              <a:ext uri="{FF2B5EF4-FFF2-40B4-BE49-F238E27FC236}">
                <a16:creationId xmlns:a16="http://schemas.microsoft.com/office/drawing/2014/main" id="{45F7C707-61A7-469E-9CDF-ED47D7C1489E}"/>
              </a:ext>
            </a:extLst>
          </p:cNvPr>
          <p:cNvPicPr>
            <a:picLocks noChangeAspect="1"/>
          </p:cNvPicPr>
          <p:nvPr/>
        </p:nvPicPr>
        <p:blipFill>
          <a:blip r:embed="rId3"/>
          <a:stretch>
            <a:fillRect/>
          </a:stretch>
        </p:blipFill>
        <p:spPr>
          <a:xfrm>
            <a:off x="6345201" y="2232240"/>
            <a:ext cx="5254869" cy="3881437"/>
          </a:xfrm>
          <a:prstGeom prst="rect">
            <a:avLst/>
          </a:prstGeom>
        </p:spPr>
      </p:pic>
    </p:spTree>
    <p:extLst>
      <p:ext uri="{BB962C8B-B14F-4D97-AF65-F5344CB8AC3E}">
        <p14:creationId xmlns:p14="http://schemas.microsoft.com/office/powerpoint/2010/main" val="25460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60D69B-EBA9-4499-A565-0F68181DC0E7}"/>
              </a:ext>
            </a:extLst>
          </p:cNvPr>
          <p:cNvSpPr>
            <a:spLocks noGrp="1"/>
          </p:cNvSpPr>
          <p:nvPr>
            <p:ph type="title"/>
          </p:nvPr>
        </p:nvSpPr>
        <p:spPr/>
        <p:txBody>
          <a:bodyPr>
            <a:normAutofit fontScale="90000"/>
          </a:bodyPr>
          <a:lstStyle/>
          <a:p>
            <a:r>
              <a:rPr lang="zh-TW" altLang="en-US" dirty="0"/>
              <a:t>最後開啟</a:t>
            </a:r>
            <a:br>
              <a:rPr lang="en-US" altLang="zh-TW" dirty="0"/>
            </a:br>
            <a:r>
              <a:rPr lang="zh-TW" altLang="en-US" dirty="0"/>
              <a:t>就到了開機畫面啦</a:t>
            </a:r>
            <a:r>
              <a:rPr lang="en-US" altLang="zh-TW" dirty="0"/>
              <a:t>!</a:t>
            </a:r>
            <a:br>
              <a:rPr lang="en-US" altLang="zh-TW" dirty="0"/>
            </a:br>
            <a:endParaRPr lang="zh-TW" altLang="en-US" dirty="0"/>
          </a:p>
        </p:txBody>
      </p:sp>
      <p:pic>
        <p:nvPicPr>
          <p:cNvPr id="4" name="內容版面配置區 3">
            <a:extLst>
              <a:ext uri="{FF2B5EF4-FFF2-40B4-BE49-F238E27FC236}">
                <a16:creationId xmlns:a16="http://schemas.microsoft.com/office/drawing/2014/main" id="{84106FF3-2909-404C-82A4-3BD1791A9E32}"/>
              </a:ext>
            </a:extLst>
          </p:cNvPr>
          <p:cNvPicPr>
            <a:picLocks noGrp="1" noChangeAspect="1"/>
          </p:cNvPicPr>
          <p:nvPr>
            <p:ph idx="1"/>
          </p:nvPr>
        </p:nvPicPr>
        <p:blipFill>
          <a:blip r:embed="rId2"/>
          <a:stretch>
            <a:fillRect/>
          </a:stretch>
        </p:blipFill>
        <p:spPr>
          <a:xfrm>
            <a:off x="1243338" y="2366963"/>
            <a:ext cx="4375931" cy="3881437"/>
          </a:xfrm>
          <a:prstGeom prst="rect">
            <a:avLst/>
          </a:prstGeom>
        </p:spPr>
      </p:pic>
    </p:spTree>
    <p:extLst>
      <p:ext uri="{BB962C8B-B14F-4D97-AF65-F5344CB8AC3E}">
        <p14:creationId xmlns:p14="http://schemas.microsoft.com/office/powerpoint/2010/main" val="335419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5C9266-9544-4029-95D3-848866897060}"/>
              </a:ext>
            </a:extLst>
          </p:cNvPr>
          <p:cNvSpPr>
            <a:spLocks noGrp="1"/>
          </p:cNvSpPr>
          <p:nvPr>
            <p:ph type="title"/>
          </p:nvPr>
        </p:nvSpPr>
        <p:spPr/>
        <p:txBody>
          <a:bodyPr/>
          <a:lstStyle/>
          <a:p>
            <a:pPr algn="ctr"/>
            <a:r>
              <a:rPr lang="zh-TW" altLang="en-US" dirty="0"/>
              <a:t>最後在進去調整一些設定</a:t>
            </a:r>
            <a:r>
              <a:rPr lang="en-US" altLang="zh-TW" dirty="0"/>
              <a:t>~~</a:t>
            </a:r>
            <a:endParaRPr lang="zh-TW" altLang="en-US" dirty="0"/>
          </a:p>
        </p:txBody>
      </p:sp>
      <p:pic>
        <p:nvPicPr>
          <p:cNvPr id="4" name="內容版面配置區 3">
            <a:extLst>
              <a:ext uri="{FF2B5EF4-FFF2-40B4-BE49-F238E27FC236}">
                <a16:creationId xmlns:a16="http://schemas.microsoft.com/office/drawing/2014/main" id="{0E256106-5B3E-44D7-8333-B0D0BB655280}"/>
              </a:ext>
            </a:extLst>
          </p:cNvPr>
          <p:cNvPicPr>
            <a:picLocks noGrp="1" noChangeAspect="1"/>
          </p:cNvPicPr>
          <p:nvPr>
            <p:ph idx="1"/>
          </p:nvPr>
        </p:nvPicPr>
        <p:blipFill>
          <a:blip r:embed="rId2"/>
          <a:stretch>
            <a:fillRect/>
          </a:stretch>
        </p:blipFill>
        <p:spPr>
          <a:xfrm>
            <a:off x="1393148" y="2009667"/>
            <a:ext cx="4236111" cy="3881437"/>
          </a:xfrm>
          <a:prstGeom prst="rect">
            <a:avLst/>
          </a:prstGeom>
        </p:spPr>
      </p:pic>
      <p:sp>
        <p:nvSpPr>
          <p:cNvPr id="6" name="矩形 5">
            <a:extLst>
              <a:ext uri="{FF2B5EF4-FFF2-40B4-BE49-F238E27FC236}">
                <a16:creationId xmlns:a16="http://schemas.microsoft.com/office/drawing/2014/main" id="{AD4F7552-269B-499A-9D27-97E61042ED84}"/>
              </a:ext>
            </a:extLst>
          </p:cNvPr>
          <p:cNvSpPr/>
          <p:nvPr/>
        </p:nvSpPr>
        <p:spPr>
          <a:xfrm>
            <a:off x="6591521" y="3027055"/>
            <a:ext cx="251703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TW" altLang="en-US" sz="5400" b="1" cap="none" spc="0" dirty="0">
                <a:ln/>
                <a:solidFill>
                  <a:schemeClr val="accent4"/>
                </a:solidFill>
                <a:effectLst/>
              </a:rPr>
              <a:t>結束啦</a:t>
            </a:r>
            <a:r>
              <a:rPr lang="en-US" altLang="zh-TW" sz="5400" b="1" cap="none" spc="0" dirty="0">
                <a:ln/>
                <a:solidFill>
                  <a:schemeClr val="accent4"/>
                </a:solidFill>
                <a:effectLst/>
              </a:rPr>
              <a:t>!</a:t>
            </a:r>
          </a:p>
        </p:txBody>
      </p:sp>
    </p:spTree>
    <p:extLst>
      <p:ext uri="{BB962C8B-B14F-4D97-AF65-F5344CB8AC3E}">
        <p14:creationId xmlns:p14="http://schemas.microsoft.com/office/powerpoint/2010/main" val="29941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966105-8FAC-4204-8C98-708AD899CF79}"/>
              </a:ext>
            </a:extLst>
          </p:cNvPr>
          <p:cNvSpPr>
            <a:spLocks noGrp="1"/>
          </p:cNvSpPr>
          <p:nvPr>
            <p:ph type="title"/>
          </p:nvPr>
        </p:nvSpPr>
        <p:spPr/>
        <p:txBody>
          <a:bodyPr/>
          <a:lstStyle/>
          <a:p>
            <a:pPr algn="ctr"/>
            <a:r>
              <a:rPr lang="zh-TW" altLang="en-US" dirty="0"/>
              <a:t>什麼是虛擬機</a:t>
            </a:r>
            <a:r>
              <a:rPr lang="en-US" altLang="zh-TW" dirty="0"/>
              <a:t>?</a:t>
            </a:r>
            <a:endParaRPr lang="zh-TW" altLang="en-US" dirty="0"/>
          </a:p>
        </p:txBody>
      </p:sp>
      <p:sp>
        <p:nvSpPr>
          <p:cNvPr id="3" name="內容版面配置區 2">
            <a:extLst>
              <a:ext uri="{FF2B5EF4-FFF2-40B4-BE49-F238E27FC236}">
                <a16:creationId xmlns:a16="http://schemas.microsoft.com/office/drawing/2014/main" id="{62DFFC2C-E3A7-40AF-989E-BC3B0A9F1476}"/>
              </a:ext>
            </a:extLst>
          </p:cNvPr>
          <p:cNvSpPr>
            <a:spLocks noGrp="1"/>
          </p:cNvSpPr>
          <p:nvPr>
            <p:ph idx="1"/>
          </p:nvPr>
        </p:nvSpPr>
        <p:spPr/>
        <p:txBody>
          <a:bodyPr>
            <a:normAutofit lnSpcReduction="10000"/>
          </a:bodyPr>
          <a:lstStyle/>
          <a:p>
            <a:r>
              <a:rPr lang="zh-TW" altLang="en-US" sz="4400" dirty="0"/>
              <a:t>虛擬機器（</a:t>
            </a:r>
            <a:r>
              <a:rPr lang="en-US" altLang="zh-TW" sz="4400" dirty="0"/>
              <a:t>virtual machine</a:t>
            </a:r>
            <a:r>
              <a:rPr lang="zh-TW" altLang="en-US" sz="4400" dirty="0"/>
              <a:t>）是電腦系統的</a:t>
            </a:r>
            <a:r>
              <a:rPr lang="zh-TW" altLang="en-US" sz="4400" dirty="0">
                <a:solidFill>
                  <a:srgbClr val="FF0000"/>
                </a:solidFill>
              </a:rPr>
              <a:t>仿真器</a:t>
            </a:r>
            <a:r>
              <a:rPr lang="zh-TW" altLang="en-US" sz="4400" dirty="0"/>
              <a:t>，通過軟體類比具有</a:t>
            </a:r>
            <a:r>
              <a:rPr lang="zh-TW" altLang="en-US" sz="4400" dirty="0">
                <a:solidFill>
                  <a:srgbClr val="FF0000"/>
                </a:solidFill>
              </a:rPr>
              <a:t>完整硬體系統</a:t>
            </a:r>
            <a:r>
              <a:rPr lang="zh-TW" altLang="en-US" sz="4400" dirty="0"/>
              <a:t>功能的、執行在一個完全隔離環境中的</a:t>
            </a:r>
            <a:r>
              <a:rPr lang="zh-TW" altLang="en-US" sz="4400" dirty="0">
                <a:solidFill>
                  <a:srgbClr val="FF0000"/>
                </a:solidFill>
              </a:rPr>
              <a:t>完整電腦系統</a:t>
            </a:r>
            <a:r>
              <a:rPr lang="zh-TW" altLang="en-US" sz="4400" dirty="0"/>
              <a:t>，能提供物理電腦的功能。</a:t>
            </a:r>
          </a:p>
        </p:txBody>
      </p:sp>
    </p:spTree>
    <p:extLst>
      <p:ext uri="{BB962C8B-B14F-4D97-AF65-F5344CB8AC3E}">
        <p14:creationId xmlns:p14="http://schemas.microsoft.com/office/powerpoint/2010/main" val="2514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985ECF-9FC7-4925-A664-F64455F919E6}"/>
              </a:ext>
            </a:extLst>
          </p:cNvPr>
          <p:cNvSpPr>
            <a:spLocks noGrp="1"/>
          </p:cNvSpPr>
          <p:nvPr>
            <p:ph type="title"/>
          </p:nvPr>
        </p:nvSpPr>
        <p:spPr/>
        <p:txBody>
          <a:bodyPr/>
          <a:lstStyle/>
          <a:p>
            <a:pPr algn="ctr"/>
            <a:r>
              <a:rPr lang="zh-TW" altLang="en-US" dirty="0"/>
              <a:t>為何虛擬化</a:t>
            </a:r>
            <a:r>
              <a:rPr lang="en-US" altLang="zh-TW" dirty="0"/>
              <a:t>?</a:t>
            </a:r>
            <a:endParaRPr lang="zh-TW" altLang="en-US" dirty="0"/>
          </a:p>
        </p:txBody>
      </p:sp>
      <p:sp>
        <p:nvSpPr>
          <p:cNvPr id="3" name="內容版面配置區 2">
            <a:extLst>
              <a:ext uri="{FF2B5EF4-FFF2-40B4-BE49-F238E27FC236}">
                <a16:creationId xmlns:a16="http://schemas.microsoft.com/office/drawing/2014/main" id="{5CDDEC07-8FF3-44B2-BAA6-BB289146512A}"/>
              </a:ext>
            </a:extLst>
          </p:cNvPr>
          <p:cNvSpPr>
            <a:spLocks noGrp="1"/>
          </p:cNvSpPr>
          <p:nvPr>
            <p:ph idx="1"/>
          </p:nvPr>
        </p:nvSpPr>
        <p:spPr/>
        <p:txBody>
          <a:bodyPr>
            <a:normAutofit/>
          </a:bodyPr>
          <a:lstStyle/>
          <a:p>
            <a:r>
              <a:rPr lang="en-US" altLang="zh-TW" sz="2200" dirty="0"/>
              <a:t>1.</a:t>
            </a:r>
            <a:r>
              <a:rPr lang="zh-TW" altLang="en-US" sz="2200" dirty="0"/>
              <a:t>降低 </a:t>
            </a:r>
            <a:r>
              <a:rPr lang="en-US" altLang="zh-TW" sz="2200" dirty="0"/>
              <a:t>IT </a:t>
            </a:r>
            <a:r>
              <a:rPr lang="zh-TW" altLang="en-US" sz="2200" dirty="0"/>
              <a:t>開銷</a:t>
            </a:r>
            <a:r>
              <a:rPr lang="zh-TW" altLang="en-US" sz="2200" dirty="0">
                <a:latin typeface="PMingLiU" panose="02020500000000000000" pitchFamily="18" charset="-120"/>
                <a:ea typeface="PMingLiU" panose="02020500000000000000" pitchFamily="18" charset="-120"/>
              </a:rPr>
              <a:t>。</a:t>
            </a:r>
            <a:r>
              <a:rPr lang="en-US" altLang="zh-TW" sz="2200" dirty="0">
                <a:latin typeface="PMingLiU" panose="02020500000000000000" pitchFamily="18" charset="-120"/>
                <a:ea typeface="PMingLiU" panose="02020500000000000000" pitchFamily="18" charset="-120"/>
              </a:rPr>
              <a:t>(</a:t>
            </a:r>
            <a:r>
              <a:rPr lang="zh-TW" altLang="en-US" sz="2200" dirty="0"/>
              <a:t>減少資金支出和營運成本</a:t>
            </a:r>
            <a:r>
              <a:rPr lang="en-US" altLang="zh-TW" sz="2200" dirty="0"/>
              <a:t>)</a:t>
            </a:r>
          </a:p>
          <a:p>
            <a:r>
              <a:rPr lang="en-US" altLang="zh-TW" sz="2200" dirty="0"/>
              <a:t>2.</a:t>
            </a:r>
            <a:r>
              <a:rPr lang="zh-TW" altLang="en-US" sz="2200" dirty="0"/>
              <a:t>提高效率</a:t>
            </a:r>
            <a:r>
              <a:rPr lang="en-US" altLang="zh-TW" sz="2200" dirty="0"/>
              <a:t>(</a:t>
            </a:r>
            <a:r>
              <a:rPr lang="zh-TW" altLang="en-US" sz="2200" dirty="0"/>
              <a:t>將停機時間減至最短或完全排除</a:t>
            </a:r>
            <a:r>
              <a:rPr lang="en-US" altLang="zh-TW" sz="2200" dirty="0"/>
              <a:t>)</a:t>
            </a:r>
          </a:p>
          <a:p>
            <a:r>
              <a:rPr lang="en-US" altLang="zh-TW" sz="2200" dirty="0"/>
              <a:t>3.</a:t>
            </a:r>
            <a:r>
              <a:rPr lang="zh-TW" altLang="en-US" sz="2200" dirty="0"/>
              <a:t>提高靈活性提高 </a:t>
            </a:r>
            <a:r>
              <a:rPr lang="en-US" altLang="zh-TW" sz="2200" dirty="0"/>
              <a:t>IT </a:t>
            </a:r>
            <a:r>
              <a:rPr lang="zh-TW" altLang="en-US" sz="2200" dirty="0"/>
              <a:t>生產力、效率、靈活性與回應能力</a:t>
            </a:r>
            <a:endParaRPr lang="en-US" altLang="zh-TW" sz="2200" dirty="0"/>
          </a:p>
          <a:p>
            <a:r>
              <a:rPr lang="en-US" altLang="zh-TW" sz="2200" dirty="0"/>
              <a:t>4.</a:t>
            </a:r>
            <a:r>
              <a:rPr lang="zh-TW" altLang="en-US" sz="2200" dirty="0"/>
              <a:t>加快佈建應用程式和資源的速度。</a:t>
            </a:r>
            <a:br>
              <a:rPr lang="zh-TW" altLang="en-US" sz="2200" dirty="0"/>
            </a:br>
            <a:r>
              <a:rPr lang="en-US" altLang="zh-TW" sz="2200" dirty="0"/>
              <a:t>5.</a:t>
            </a:r>
            <a:r>
              <a:rPr lang="zh-TW" altLang="en-US" sz="2200" dirty="0"/>
              <a:t>業務續航力與災難復原能力。</a:t>
            </a:r>
            <a:br>
              <a:rPr lang="zh-TW" altLang="en-US" sz="2200" dirty="0"/>
            </a:br>
            <a:r>
              <a:rPr lang="en-US" altLang="zh-TW" sz="2200" dirty="0"/>
              <a:t>6.</a:t>
            </a:r>
            <a:r>
              <a:rPr lang="zh-TW" altLang="en-US" sz="2200" dirty="0"/>
              <a:t>簡化資料中心管理。</a:t>
            </a:r>
            <a:br>
              <a:rPr lang="zh-TW" altLang="en-US" sz="2200" dirty="0"/>
            </a:br>
            <a:endParaRPr lang="zh-TW" altLang="en-US" sz="2200" dirty="0"/>
          </a:p>
          <a:p>
            <a:endParaRPr lang="zh-TW" altLang="en-US" sz="1600" dirty="0"/>
          </a:p>
        </p:txBody>
      </p:sp>
    </p:spTree>
    <p:extLst>
      <p:ext uri="{BB962C8B-B14F-4D97-AF65-F5344CB8AC3E}">
        <p14:creationId xmlns:p14="http://schemas.microsoft.com/office/powerpoint/2010/main" val="399817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92851-69E9-4865-93A7-FF4D1323C11B}"/>
              </a:ext>
            </a:extLst>
          </p:cNvPr>
          <p:cNvSpPr>
            <a:spLocks noGrp="1"/>
          </p:cNvSpPr>
          <p:nvPr>
            <p:ph type="title"/>
          </p:nvPr>
        </p:nvSpPr>
        <p:spPr/>
        <p:txBody>
          <a:bodyPr/>
          <a:lstStyle/>
          <a:p>
            <a:pPr algn="ctr"/>
            <a:r>
              <a:rPr lang="zh-TW" altLang="en-US" dirty="0"/>
              <a:t>虛擬機特色</a:t>
            </a:r>
          </a:p>
        </p:txBody>
      </p:sp>
      <p:sp>
        <p:nvSpPr>
          <p:cNvPr id="3" name="內容版面配置區 2">
            <a:extLst>
              <a:ext uri="{FF2B5EF4-FFF2-40B4-BE49-F238E27FC236}">
                <a16:creationId xmlns:a16="http://schemas.microsoft.com/office/drawing/2014/main" id="{2BCC0ED8-3BD6-47CD-AAB1-50DBB1EB2212}"/>
              </a:ext>
            </a:extLst>
          </p:cNvPr>
          <p:cNvSpPr>
            <a:spLocks noGrp="1"/>
          </p:cNvSpPr>
          <p:nvPr>
            <p:ph idx="1"/>
          </p:nvPr>
        </p:nvSpPr>
        <p:spPr>
          <a:xfrm>
            <a:off x="581192" y="1890876"/>
            <a:ext cx="11029615" cy="4084474"/>
          </a:xfrm>
        </p:spPr>
        <p:txBody>
          <a:bodyPr>
            <a:normAutofit/>
          </a:bodyPr>
          <a:lstStyle/>
          <a:p>
            <a:endParaRPr lang="en-US" altLang="zh-TW" sz="2400" dirty="0"/>
          </a:p>
          <a:p>
            <a:r>
              <a:rPr lang="zh-TW" altLang="en-US" sz="2400" dirty="0"/>
              <a:t>可在單一實體機上執行多個作業系統。  </a:t>
            </a:r>
            <a:endParaRPr lang="en-US" altLang="zh-TW" sz="2400" dirty="0"/>
          </a:p>
          <a:p>
            <a:r>
              <a:rPr lang="zh-TW" altLang="en-US" sz="2400" dirty="0"/>
              <a:t>可在虛擬機之間分配系統資源。</a:t>
            </a:r>
          </a:p>
          <a:p>
            <a:r>
              <a:rPr lang="zh-TW" altLang="en-US" sz="2400" dirty="0"/>
              <a:t>可在硬體層級提供故障與安全性隔離。</a:t>
            </a:r>
          </a:p>
          <a:p>
            <a:r>
              <a:rPr lang="zh-TW" altLang="en-US" sz="2400" dirty="0"/>
              <a:t>可透過進階資源控制功能維持效能。</a:t>
            </a:r>
          </a:p>
          <a:p>
            <a:r>
              <a:rPr lang="zh-TW" altLang="en-US" sz="2400" dirty="0"/>
              <a:t>可將虛擬機的完整狀態儲存至檔案中。</a:t>
            </a:r>
          </a:p>
          <a:p>
            <a:r>
              <a:rPr lang="zh-TW" altLang="en-US" sz="2400" dirty="0"/>
              <a:t>移動和複製虛擬機時，就像移動和複製檔案一樣輕鬆。</a:t>
            </a:r>
            <a:endParaRPr lang="en-US" altLang="zh-TW" sz="2400" dirty="0"/>
          </a:p>
          <a:p>
            <a:r>
              <a:rPr lang="zh-TW" altLang="en-US" sz="2400" dirty="0"/>
              <a:t>可將任何虛擬機佈建或移轉至任何實體伺服器上。</a:t>
            </a:r>
          </a:p>
          <a:p>
            <a:endParaRPr lang="zh-TW" altLang="en-US" dirty="0"/>
          </a:p>
          <a:p>
            <a:endParaRPr lang="zh-TW" altLang="en-US" dirty="0"/>
          </a:p>
        </p:txBody>
      </p:sp>
    </p:spTree>
    <p:extLst>
      <p:ext uri="{BB962C8B-B14F-4D97-AF65-F5344CB8AC3E}">
        <p14:creationId xmlns:p14="http://schemas.microsoft.com/office/powerpoint/2010/main" val="327643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23B508-E0E5-43C9-98A8-EEF22F4ED704}"/>
              </a:ext>
            </a:extLst>
          </p:cNvPr>
          <p:cNvSpPr>
            <a:spLocks noGrp="1"/>
          </p:cNvSpPr>
          <p:nvPr>
            <p:ph type="title"/>
          </p:nvPr>
        </p:nvSpPr>
        <p:spPr>
          <a:xfrm>
            <a:off x="696602" y="631134"/>
            <a:ext cx="11029616" cy="780415"/>
          </a:xfrm>
        </p:spPr>
        <p:txBody>
          <a:bodyPr>
            <a:normAutofit/>
          </a:bodyPr>
          <a:lstStyle/>
          <a:p>
            <a:pPr algn="ctr"/>
            <a:r>
              <a:rPr lang="zh-TW" altLang="en-US" dirty="0"/>
              <a:t>用</a:t>
            </a:r>
            <a:r>
              <a:rPr lang="en-US" altLang="zh-TW" dirty="0"/>
              <a:t>VirtualBox</a:t>
            </a:r>
            <a:r>
              <a:rPr lang="zh-TW" altLang="en-US" dirty="0"/>
              <a:t>實作</a:t>
            </a:r>
            <a:r>
              <a:rPr lang="en-US" altLang="zh-TW" dirty="0"/>
              <a:t>centos7.3</a:t>
            </a:r>
            <a:endParaRPr lang="zh-TW" altLang="en-US" dirty="0"/>
          </a:p>
        </p:txBody>
      </p:sp>
      <p:pic>
        <p:nvPicPr>
          <p:cNvPr id="8" name="內容版面配置區 7">
            <a:extLst>
              <a:ext uri="{FF2B5EF4-FFF2-40B4-BE49-F238E27FC236}">
                <a16:creationId xmlns:a16="http://schemas.microsoft.com/office/drawing/2014/main" id="{3D1727EE-FF23-4D27-A2BF-272547730B7C}"/>
              </a:ext>
            </a:extLst>
          </p:cNvPr>
          <p:cNvPicPr>
            <a:picLocks noGrp="1" noChangeAspect="1"/>
          </p:cNvPicPr>
          <p:nvPr>
            <p:ph idx="1"/>
          </p:nvPr>
        </p:nvPicPr>
        <p:blipFill>
          <a:blip r:embed="rId2"/>
          <a:stretch>
            <a:fillRect/>
          </a:stretch>
        </p:blipFill>
        <p:spPr>
          <a:xfrm>
            <a:off x="2352286" y="1047826"/>
            <a:ext cx="7274364" cy="2469689"/>
          </a:xfrm>
          <a:prstGeom prst="rect">
            <a:avLst/>
          </a:prstGeom>
        </p:spPr>
      </p:pic>
      <p:pic>
        <p:nvPicPr>
          <p:cNvPr id="10" name="圖片 9">
            <a:extLst>
              <a:ext uri="{FF2B5EF4-FFF2-40B4-BE49-F238E27FC236}">
                <a16:creationId xmlns:a16="http://schemas.microsoft.com/office/drawing/2014/main" id="{491267B5-63A3-4593-A858-1340763F61CA}"/>
              </a:ext>
            </a:extLst>
          </p:cNvPr>
          <p:cNvPicPr>
            <a:picLocks noChangeAspect="1"/>
          </p:cNvPicPr>
          <p:nvPr/>
        </p:nvPicPr>
        <p:blipFill>
          <a:blip r:embed="rId3"/>
          <a:stretch>
            <a:fillRect/>
          </a:stretch>
        </p:blipFill>
        <p:spPr>
          <a:xfrm>
            <a:off x="6881817" y="3278080"/>
            <a:ext cx="3475021" cy="3467400"/>
          </a:xfrm>
          <a:prstGeom prst="rect">
            <a:avLst/>
          </a:prstGeom>
        </p:spPr>
      </p:pic>
      <p:sp>
        <p:nvSpPr>
          <p:cNvPr id="12" name="矩形 11">
            <a:extLst>
              <a:ext uri="{FF2B5EF4-FFF2-40B4-BE49-F238E27FC236}">
                <a16:creationId xmlns:a16="http://schemas.microsoft.com/office/drawing/2014/main" id="{385FA4F2-8C54-4034-934D-3596EDC05745}"/>
              </a:ext>
            </a:extLst>
          </p:cNvPr>
          <p:cNvSpPr/>
          <p:nvPr/>
        </p:nvSpPr>
        <p:spPr>
          <a:xfrm>
            <a:off x="1886758" y="3826947"/>
            <a:ext cx="3981382" cy="2123658"/>
          </a:xfrm>
          <a:prstGeom prst="rect">
            <a:avLst/>
          </a:prstGeom>
        </p:spPr>
        <p:txBody>
          <a:bodyPr wrap="square">
            <a:spAutoFit/>
          </a:bodyPr>
          <a:lstStyle/>
          <a:p>
            <a:pPr algn="ctr"/>
            <a:r>
              <a:rPr lang="zh-TW" altLang="en-US" sz="4400" dirty="0">
                <a:ln w="0"/>
                <a:effectLst>
                  <a:outerShdw blurRad="38100" dist="19050" dir="2700000" algn="tl" rotWithShape="0">
                    <a:schemeClr val="dk1">
                      <a:alpha val="40000"/>
                    </a:schemeClr>
                  </a:outerShdw>
                </a:effectLst>
              </a:rPr>
              <a:t>按下新增後</a:t>
            </a:r>
            <a:endParaRPr lang="en-US" altLang="zh-TW" sz="4400" dirty="0">
              <a:ln w="0"/>
              <a:effectLst>
                <a:outerShdw blurRad="38100" dist="19050" dir="2700000" algn="tl" rotWithShape="0">
                  <a:schemeClr val="dk1">
                    <a:alpha val="40000"/>
                  </a:schemeClr>
                </a:outerShdw>
              </a:effectLst>
            </a:endParaRPr>
          </a:p>
          <a:p>
            <a:pPr algn="ctr"/>
            <a:r>
              <a:rPr lang="zh-TW" altLang="en-US" sz="4400" dirty="0">
                <a:ln w="0"/>
                <a:effectLst>
                  <a:outerShdw blurRad="38100" dist="19050" dir="2700000" algn="tl" rotWithShape="0">
                    <a:schemeClr val="dk1">
                      <a:alpha val="40000"/>
                    </a:schemeClr>
                  </a:outerShdw>
                </a:effectLst>
              </a:rPr>
              <a:t>接著就是建立</a:t>
            </a:r>
            <a:r>
              <a:rPr lang="zh-TW" altLang="en-US" sz="4400" dirty="0">
                <a:ln w="0"/>
                <a:solidFill>
                  <a:srgbClr val="FF0000"/>
                </a:solidFill>
                <a:effectLst>
                  <a:outerShdw blurRad="38100" dist="19050" dir="2700000" algn="tl" rotWithShape="0">
                    <a:schemeClr val="dk1">
                      <a:alpha val="40000"/>
                    </a:schemeClr>
                  </a:outerShdw>
                </a:effectLst>
              </a:rPr>
              <a:t>虛擬化</a:t>
            </a:r>
            <a:r>
              <a:rPr lang="zh-TW" altLang="en-US" sz="4400" dirty="0">
                <a:ln w="0"/>
                <a:effectLst>
                  <a:outerShdw blurRad="38100" dist="19050" dir="2700000" algn="tl" rotWithShape="0">
                    <a:schemeClr val="dk1">
                      <a:alpha val="40000"/>
                    </a:schemeClr>
                  </a:outerShdw>
                </a:effectLst>
              </a:rPr>
              <a:t>的硬體</a:t>
            </a:r>
          </a:p>
        </p:txBody>
      </p:sp>
    </p:spTree>
    <p:extLst>
      <p:ext uri="{BB962C8B-B14F-4D97-AF65-F5344CB8AC3E}">
        <p14:creationId xmlns:p14="http://schemas.microsoft.com/office/powerpoint/2010/main" val="24973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BEE3C-F291-47D4-A31A-181661B3B744}"/>
              </a:ext>
            </a:extLst>
          </p:cNvPr>
          <p:cNvSpPr>
            <a:spLocks noGrp="1"/>
          </p:cNvSpPr>
          <p:nvPr>
            <p:ph type="title"/>
          </p:nvPr>
        </p:nvSpPr>
        <p:spPr>
          <a:xfrm>
            <a:off x="677334" y="609600"/>
            <a:ext cx="8596668" cy="713173"/>
          </a:xfrm>
        </p:spPr>
        <p:txBody>
          <a:bodyPr/>
          <a:lstStyle/>
          <a:p>
            <a:pPr algn="ctr"/>
            <a:r>
              <a:rPr lang="zh-TW" altLang="en-US" dirty="0"/>
              <a:t>何謂虛擬硬碟</a:t>
            </a:r>
          </a:p>
        </p:txBody>
      </p:sp>
      <p:sp>
        <p:nvSpPr>
          <p:cNvPr id="3" name="內容版面配置區 2">
            <a:extLst>
              <a:ext uri="{FF2B5EF4-FFF2-40B4-BE49-F238E27FC236}">
                <a16:creationId xmlns:a16="http://schemas.microsoft.com/office/drawing/2014/main" id="{0D85EED8-0D42-42F2-AE55-AC5C404ECDE4}"/>
              </a:ext>
            </a:extLst>
          </p:cNvPr>
          <p:cNvSpPr>
            <a:spLocks noGrp="1"/>
          </p:cNvSpPr>
          <p:nvPr>
            <p:ph idx="1"/>
          </p:nvPr>
        </p:nvSpPr>
        <p:spPr/>
        <p:txBody>
          <a:bodyPr>
            <a:normAutofit/>
          </a:bodyPr>
          <a:lstStyle/>
          <a:p>
            <a:r>
              <a:rPr lang="zh-TW" altLang="en-US" sz="2800" b="1" dirty="0"/>
              <a:t>虛擬硬碟</a:t>
            </a:r>
            <a:r>
              <a:rPr lang="zh-TW" altLang="en-US" sz="2800" dirty="0"/>
              <a:t>是指用通過</a:t>
            </a:r>
            <a:r>
              <a:rPr lang="zh-TW" altLang="en-US" sz="2800" dirty="0">
                <a:solidFill>
                  <a:srgbClr val="FF0000"/>
                </a:solidFill>
              </a:rPr>
              <a:t>軟體技術</a:t>
            </a:r>
            <a:r>
              <a:rPr lang="zh-TW" altLang="en-US" sz="2800" dirty="0"/>
              <a:t>，將</a:t>
            </a:r>
            <a:r>
              <a:rPr lang="zh-TW" altLang="en-US" sz="2800" dirty="0">
                <a:solidFill>
                  <a:srgbClr val="FF0000"/>
                </a:solidFill>
              </a:rPr>
              <a:t>記憶體</a:t>
            </a:r>
            <a:r>
              <a:rPr lang="zh-TW" altLang="en-US" sz="2800" dirty="0"/>
              <a:t>進行分割，將一部分記憶體通過虛擬技術轉變為</a:t>
            </a:r>
            <a:r>
              <a:rPr lang="zh-TW" altLang="en-US" sz="2800" dirty="0">
                <a:solidFill>
                  <a:srgbClr val="FF0000"/>
                </a:solidFill>
              </a:rPr>
              <a:t>硬碟</a:t>
            </a:r>
            <a:r>
              <a:rPr lang="zh-TW" altLang="en-US" sz="2800" dirty="0"/>
              <a:t>以較大幅度</a:t>
            </a:r>
            <a:r>
              <a:rPr lang="zh-TW" altLang="en-US" sz="2800" dirty="0">
                <a:solidFill>
                  <a:srgbClr val="FF0000"/>
                </a:solidFill>
              </a:rPr>
              <a:t>提升</a:t>
            </a:r>
            <a:r>
              <a:rPr lang="zh-TW" altLang="en-US" sz="2800" dirty="0"/>
              <a:t>電腦數據</a:t>
            </a:r>
            <a:r>
              <a:rPr lang="zh-TW" altLang="en-US" sz="2800" dirty="0">
                <a:solidFill>
                  <a:srgbClr val="FF0000"/>
                </a:solidFill>
              </a:rPr>
              <a:t>讀取速度</a:t>
            </a:r>
            <a:r>
              <a:rPr lang="zh-TW" altLang="en-US" sz="2800" dirty="0"/>
              <a:t>和</a:t>
            </a:r>
            <a:r>
              <a:rPr lang="zh-TW" altLang="en-US" sz="2800" dirty="0">
                <a:solidFill>
                  <a:srgbClr val="FF0000"/>
                </a:solidFill>
              </a:rPr>
              <a:t>保護硬碟</a:t>
            </a:r>
            <a:r>
              <a:rPr lang="zh-TW" altLang="en-US" sz="2800" dirty="0"/>
              <a:t>。</a:t>
            </a:r>
            <a:endParaRPr lang="en-US" altLang="zh-TW" sz="2800" dirty="0"/>
          </a:p>
          <a:p>
            <a:r>
              <a:rPr lang="en-US" altLang="zh-TW" sz="2800" dirty="0"/>
              <a:t>1.VDI(</a:t>
            </a:r>
            <a:r>
              <a:rPr lang="zh-TW" altLang="en-US" sz="2800" dirty="0"/>
              <a:t>磁碟映像</a:t>
            </a:r>
            <a:r>
              <a:rPr lang="en-US" altLang="zh-TW" sz="2800" dirty="0"/>
              <a:t>)</a:t>
            </a:r>
          </a:p>
          <a:p>
            <a:r>
              <a:rPr lang="en-US" altLang="zh-TW" sz="2800" dirty="0"/>
              <a:t>2.VHD(</a:t>
            </a:r>
            <a:r>
              <a:rPr lang="zh-TW" altLang="en-US" sz="2800" dirty="0"/>
              <a:t>虛擬硬碟</a:t>
            </a:r>
            <a:r>
              <a:rPr lang="en-US" altLang="zh-TW" sz="2800" dirty="0"/>
              <a:t>)</a:t>
            </a:r>
          </a:p>
          <a:p>
            <a:r>
              <a:rPr lang="en-US" altLang="zh-TW" sz="2800" dirty="0"/>
              <a:t>3.VMDK(</a:t>
            </a:r>
            <a:r>
              <a:rPr lang="zh-TW" altLang="en-US" sz="2800" dirty="0"/>
              <a:t>虛擬機器硬碟</a:t>
            </a:r>
            <a:r>
              <a:rPr lang="en-US" altLang="zh-TW" sz="2800" dirty="0"/>
              <a:t>)</a:t>
            </a:r>
            <a:endParaRPr lang="zh-TW" altLang="en-US" sz="2800" dirty="0"/>
          </a:p>
        </p:txBody>
      </p:sp>
    </p:spTree>
    <p:extLst>
      <p:ext uri="{BB962C8B-B14F-4D97-AF65-F5344CB8AC3E}">
        <p14:creationId xmlns:p14="http://schemas.microsoft.com/office/powerpoint/2010/main" val="239221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45119-2C89-4B9C-956B-3FFE3E3F205E}"/>
              </a:ext>
            </a:extLst>
          </p:cNvPr>
          <p:cNvSpPr>
            <a:spLocks noGrp="1"/>
          </p:cNvSpPr>
          <p:nvPr>
            <p:ph type="title"/>
          </p:nvPr>
        </p:nvSpPr>
        <p:spPr>
          <a:xfrm>
            <a:off x="677334" y="609600"/>
            <a:ext cx="8596668" cy="642151"/>
          </a:xfrm>
        </p:spPr>
        <p:txBody>
          <a:bodyPr/>
          <a:lstStyle/>
          <a:p>
            <a:pPr algn="ctr"/>
            <a:r>
              <a:rPr lang="en-US" altLang="zh-TW" dirty="0"/>
              <a:t>VDI(Virtual Disk image)</a:t>
            </a:r>
            <a:endParaRPr lang="zh-TW" altLang="en-US" dirty="0"/>
          </a:p>
        </p:txBody>
      </p:sp>
      <p:sp>
        <p:nvSpPr>
          <p:cNvPr id="3" name="內容版面配置區 2">
            <a:extLst>
              <a:ext uri="{FF2B5EF4-FFF2-40B4-BE49-F238E27FC236}">
                <a16:creationId xmlns:a16="http://schemas.microsoft.com/office/drawing/2014/main" id="{A9724DC3-2132-42E5-8227-52E62BB9EB0E}"/>
              </a:ext>
            </a:extLst>
          </p:cNvPr>
          <p:cNvSpPr>
            <a:spLocks noGrp="1"/>
          </p:cNvSpPr>
          <p:nvPr>
            <p:ph idx="1"/>
          </p:nvPr>
        </p:nvSpPr>
        <p:spPr/>
        <p:txBody>
          <a:bodyPr>
            <a:normAutofit/>
          </a:bodyPr>
          <a:lstStyle/>
          <a:p>
            <a:r>
              <a:rPr lang="zh-TW" altLang="en-US" sz="2000" dirty="0"/>
              <a:t>虛擬磁盤映像是</a:t>
            </a:r>
            <a:r>
              <a:rPr lang="en-US" altLang="zh-TW" sz="2000" dirty="0"/>
              <a:t>Oracle VM VirtualBox</a:t>
            </a:r>
            <a:r>
              <a:rPr lang="zh-TW" altLang="en-US" sz="2000" dirty="0"/>
              <a:t>使用的一種格式，可以將其作為硬體安裝在</a:t>
            </a:r>
            <a:r>
              <a:rPr lang="en-US" altLang="zh-TW" sz="2000" dirty="0"/>
              <a:t>Mac</a:t>
            </a:r>
            <a:r>
              <a:rPr lang="zh-TW" altLang="en-US" sz="2000" dirty="0"/>
              <a:t>，</a:t>
            </a:r>
            <a:r>
              <a:rPr lang="en-US" altLang="zh-TW" sz="2000" dirty="0"/>
              <a:t>Windows</a:t>
            </a:r>
            <a:r>
              <a:rPr lang="zh-TW" altLang="en-US" sz="2000" dirty="0"/>
              <a:t>和</a:t>
            </a:r>
            <a:r>
              <a:rPr lang="en-US" altLang="zh-TW" sz="2000" dirty="0"/>
              <a:t>UNIX</a:t>
            </a:r>
            <a:r>
              <a:rPr lang="zh-TW" altLang="en-US" sz="2000" dirty="0"/>
              <a:t>平台上，從而允許用戶在高速虛擬環境中運行針對所有類型的操作系統編寫的自己的程序。</a:t>
            </a:r>
            <a:endParaRPr lang="en-US" altLang="zh-TW" sz="2000" dirty="0"/>
          </a:p>
          <a:p>
            <a:pPr marL="0" indent="0">
              <a:buNone/>
            </a:pPr>
            <a:r>
              <a:rPr lang="zh-TW" altLang="en-US" sz="2000" dirty="0"/>
              <a:t>優點</a:t>
            </a:r>
            <a:r>
              <a:rPr lang="en-US" altLang="zh-TW" sz="2000" dirty="0"/>
              <a:t>:</a:t>
            </a:r>
          </a:p>
          <a:p>
            <a:pPr marL="0" indent="0">
              <a:buNone/>
            </a:pPr>
            <a:r>
              <a:rPr lang="en-US" altLang="zh-TW" sz="2000" dirty="0"/>
              <a:t>1.</a:t>
            </a:r>
            <a:r>
              <a:rPr lang="zh-TW" altLang="en-US" b="1" dirty="0"/>
              <a:t>安全性</a:t>
            </a:r>
            <a:r>
              <a:rPr lang="en-US" altLang="zh-TW" b="1" dirty="0"/>
              <a:t>:</a:t>
            </a:r>
            <a:r>
              <a:rPr lang="zh-TW" altLang="en-US" dirty="0"/>
              <a:t>數據以高級冗餘存儲，因此即使設備被盜，用戶也不必擔心數據丟失。</a:t>
            </a:r>
            <a:endParaRPr lang="en-US" altLang="zh-TW" b="1" dirty="0"/>
          </a:p>
          <a:p>
            <a:pPr marL="0" indent="0">
              <a:buNone/>
            </a:pPr>
            <a:r>
              <a:rPr lang="en-US" altLang="zh-TW" sz="2000" b="1" dirty="0"/>
              <a:t>2.</a:t>
            </a:r>
            <a:r>
              <a:rPr lang="zh-TW" altLang="en-US" b="1" dirty="0"/>
              <a:t>降低成本</a:t>
            </a:r>
            <a:r>
              <a:rPr lang="en-US" altLang="zh-TW" b="1" dirty="0"/>
              <a:t>:</a:t>
            </a:r>
            <a:r>
              <a:rPr lang="zh-TW" altLang="en-US" dirty="0"/>
              <a:t>通過從雲提供商訪問</a:t>
            </a:r>
            <a:r>
              <a:rPr lang="en-US" altLang="zh-TW" dirty="0"/>
              <a:t>VDI</a:t>
            </a:r>
            <a:r>
              <a:rPr lang="zh-TW" altLang="en-US" dirty="0"/>
              <a:t>服務，用戶可以輕鬆消除硬件成本。此外，您可以從任何設備訪問桌面</a:t>
            </a:r>
            <a:r>
              <a:rPr lang="zh-TW" altLang="en-US" dirty="0">
                <a:latin typeface="PMingLiU" panose="02020500000000000000" pitchFamily="18" charset="-120"/>
                <a:ea typeface="PMingLiU" panose="02020500000000000000" pitchFamily="18" charset="-120"/>
              </a:rPr>
              <a:t>。</a:t>
            </a:r>
            <a:endParaRPr lang="en-US" altLang="zh-TW" dirty="0">
              <a:latin typeface="PMingLiU" panose="02020500000000000000" pitchFamily="18" charset="-120"/>
              <a:ea typeface="PMingLiU" panose="02020500000000000000" pitchFamily="18" charset="-120"/>
            </a:endParaRPr>
          </a:p>
          <a:p>
            <a:pPr marL="0" indent="0">
              <a:buNone/>
            </a:pPr>
            <a:r>
              <a:rPr lang="zh-TW" altLang="en-US" sz="2000" dirty="0">
                <a:latin typeface="PMingLiU" panose="02020500000000000000" pitchFamily="18" charset="-120"/>
                <a:ea typeface="PMingLiU" panose="02020500000000000000" pitchFamily="18" charset="-120"/>
              </a:rPr>
              <a:t>缺點</a:t>
            </a:r>
            <a:r>
              <a:rPr lang="en-US" altLang="zh-TW" sz="2000" dirty="0">
                <a:latin typeface="PMingLiU" panose="02020500000000000000" pitchFamily="18" charset="-120"/>
                <a:ea typeface="PMingLiU" panose="02020500000000000000" pitchFamily="18" charset="-120"/>
              </a:rPr>
              <a:t>:</a:t>
            </a:r>
          </a:p>
          <a:p>
            <a:pPr marL="0" indent="0">
              <a:buNone/>
            </a:pPr>
            <a:r>
              <a:rPr lang="en-US" altLang="zh-TW" sz="2000" dirty="0">
                <a:latin typeface="PMingLiU" panose="02020500000000000000" pitchFamily="18" charset="-120"/>
                <a:ea typeface="PMingLiU" panose="02020500000000000000" pitchFamily="18" charset="-120"/>
              </a:rPr>
              <a:t>1.</a:t>
            </a:r>
            <a:r>
              <a:rPr lang="zh-TW" altLang="en-US" dirty="0"/>
              <a:t>除非使用</a:t>
            </a:r>
            <a:r>
              <a:rPr lang="en-US" altLang="zh-TW" dirty="0"/>
              <a:t>VirtualBox</a:t>
            </a:r>
            <a:r>
              <a:rPr lang="zh-TW" altLang="en-US" dirty="0"/>
              <a:t>，否則您將無法使用它向桌面客戶端推出映像。   </a:t>
            </a:r>
            <a:endParaRPr lang="en-US" altLang="zh-TW" dirty="0"/>
          </a:p>
          <a:p>
            <a:pPr marL="0" indent="0">
              <a:buNone/>
            </a:pPr>
            <a:r>
              <a:rPr lang="en-US" altLang="zh-TW" dirty="0"/>
              <a:t>2.</a:t>
            </a:r>
            <a:r>
              <a:rPr lang="zh-TW" altLang="en-US" dirty="0"/>
              <a:t>儲存效能問題</a:t>
            </a:r>
            <a:r>
              <a:rPr lang="zh-TW" altLang="en-US" dirty="0">
                <a:latin typeface="PMingLiU" panose="02020500000000000000" pitchFamily="18" charset="-120"/>
                <a:ea typeface="PMingLiU" panose="02020500000000000000" pitchFamily="18" charset="-120"/>
              </a:rPr>
              <a:t>。</a:t>
            </a:r>
            <a:r>
              <a:rPr lang="zh-TW" altLang="en-US" dirty="0"/>
              <a:t>                                                                              </a:t>
            </a:r>
            <a:endParaRPr lang="en-US" altLang="zh-TW" sz="2000" dirty="0">
              <a:latin typeface="PMingLiU" panose="02020500000000000000" pitchFamily="18" charset="-120"/>
              <a:ea typeface="PMingLiU" panose="02020500000000000000" pitchFamily="18" charset="-120"/>
            </a:endParaRPr>
          </a:p>
          <a:p>
            <a:pPr marL="0" indent="0">
              <a:buNone/>
            </a:pPr>
            <a:endParaRPr lang="en-US" altLang="zh-TW" sz="2000" dirty="0"/>
          </a:p>
        </p:txBody>
      </p:sp>
    </p:spTree>
    <p:extLst>
      <p:ext uri="{BB962C8B-B14F-4D97-AF65-F5344CB8AC3E}">
        <p14:creationId xmlns:p14="http://schemas.microsoft.com/office/powerpoint/2010/main" val="171901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00907E-4C70-44B6-B756-3D05421C0AB3}"/>
              </a:ext>
            </a:extLst>
          </p:cNvPr>
          <p:cNvSpPr>
            <a:spLocks noGrp="1"/>
          </p:cNvSpPr>
          <p:nvPr>
            <p:ph type="title"/>
          </p:nvPr>
        </p:nvSpPr>
        <p:spPr/>
        <p:txBody>
          <a:bodyPr/>
          <a:lstStyle/>
          <a:p>
            <a:pPr algn="ctr"/>
            <a:r>
              <a:rPr lang="en-US" altLang="zh-TW" dirty="0"/>
              <a:t>VHD(</a:t>
            </a:r>
            <a:r>
              <a:rPr lang="en-US" altLang="zh-TW" b="1" dirty="0"/>
              <a:t>Virtual Hard Disk</a:t>
            </a:r>
            <a:r>
              <a:rPr lang="en-US" altLang="zh-TW" dirty="0"/>
              <a:t>)</a:t>
            </a:r>
            <a:endParaRPr lang="zh-TW" altLang="en-US" dirty="0"/>
          </a:p>
        </p:txBody>
      </p:sp>
      <p:sp>
        <p:nvSpPr>
          <p:cNvPr id="3" name="內容版面配置區 2">
            <a:extLst>
              <a:ext uri="{FF2B5EF4-FFF2-40B4-BE49-F238E27FC236}">
                <a16:creationId xmlns:a16="http://schemas.microsoft.com/office/drawing/2014/main" id="{836BB130-F16F-43AA-83CE-D492A0E7DB0F}"/>
              </a:ext>
            </a:extLst>
          </p:cNvPr>
          <p:cNvSpPr>
            <a:spLocks noGrp="1"/>
          </p:cNvSpPr>
          <p:nvPr>
            <p:ph idx="1"/>
          </p:nvPr>
        </p:nvSpPr>
        <p:spPr>
          <a:xfrm>
            <a:off x="677334" y="1550989"/>
            <a:ext cx="8596668" cy="4697411"/>
          </a:xfrm>
        </p:spPr>
        <p:txBody>
          <a:bodyPr/>
          <a:lstStyle/>
          <a:p>
            <a:r>
              <a:rPr lang="en-US" altLang="zh-TW" b="1" dirty="0"/>
              <a:t>VHD</a:t>
            </a:r>
            <a:r>
              <a:rPr lang="zh-TW" altLang="en-US" dirty="0"/>
              <a:t>（</a:t>
            </a:r>
            <a:r>
              <a:rPr lang="zh-TW" altLang="en-US" b="1" dirty="0"/>
              <a:t>虛擬硬盤</a:t>
            </a:r>
            <a:r>
              <a:rPr lang="zh-TW" altLang="en-US" dirty="0"/>
              <a:t>）是代表虛擬硬盤驅動器（</a:t>
            </a:r>
            <a:r>
              <a:rPr lang="en-US" altLang="zh-TW" dirty="0"/>
              <a:t>HDD</a:t>
            </a:r>
            <a:r>
              <a:rPr lang="zh-TW" altLang="en-US" dirty="0"/>
              <a:t>）的文件格式。</a:t>
            </a:r>
            <a:endParaRPr lang="en-US" altLang="zh-TW" dirty="0"/>
          </a:p>
          <a:p>
            <a:r>
              <a:rPr lang="zh-TW" altLang="en-US" dirty="0"/>
              <a:t>功能</a:t>
            </a:r>
            <a:r>
              <a:rPr lang="en-US" altLang="zh-TW" dirty="0"/>
              <a:t>:</a:t>
            </a:r>
          </a:p>
          <a:p>
            <a:pPr fontAlgn="base"/>
            <a:r>
              <a:rPr lang="en-US" altLang="zh-TW" dirty="0"/>
              <a:t>1.</a:t>
            </a:r>
            <a:r>
              <a:rPr lang="zh-TW" altLang="en-US" dirty="0"/>
              <a:t>它使您可以駐留在單台計算機上的多個操作系統上。</a:t>
            </a:r>
          </a:p>
          <a:p>
            <a:pPr fontAlgn="base"/>
            <a:r>
              <a:rPr lang="en-US" altLang="zh-TW" dirty="0"/>
              <a:t>2.</a:t>
            </a:r>
            <a:r>
              <a:rPr lang="zh-TW" altLang="en-US" dirty="0"/>
              <a:t>一種便宜的方法，可以在一個</a:t>
            </a:r>
            <a:r>
              <a:rPr lang="en-US" altLang="zh-TW" dirty="0"/>
              <a:t>HDD</a:t>
            </a:r>
            <a:r>
              <a:rPr lang="zh-TW" altLang="en-US" dirty="0"/>
              <a:t>中使用多個</a:t>
            </a:r>
            <a:r>
              <a:rPr lang="en-US" altLang="zh-TW" dirty="0"/>
              <a:t>OS</a:t>
            </a:r>
            <a:r>
              <a:rPr lang="zh-TW" altLang="en-US" dirty="0"/>
              <a:t>而無需任何其他分區。</a:t>
            </a:r>
            <a:endParaRPr lang="en-US" altLang="zh-TW" dirty="0"/>
          </a:p>
          <a:p>
            <a:pPr fontAlgn="base"/>
            <a:r>
              <a:rPr lang="en-US" altLang="zh-TW" dirty="0"/>
              <a:t>3.</a:t>
            </a:r>
            <a:r>
              <a:rPr lang="zh-TW" altLang="en-US" dirty="0"/>
              <a:t>直接從主機服務器修改虛擬機</a:t>
            </a:r>
            <a:r>
              <a:rPr lang="zh-TW" altLang="en-US" dirty="0">
                <a:latin typeface="PMingLiU" panose="02020500000000000000" pitchFamily="18" charset="-120"/>
                <a:ea typeface="PMingLiU" panose="02020500000000000000" pitchFamily="18" charset="-120"/>
              </a:rPr>
              <a:t>。</a:t>
            </a:r>
            <a:endParaRPr lang="en-US" altLang="zh-TW" dirty="0">
              <a:latin typeface="PMingLiU" panose="02020500000000000000" pitchFamily="18" charset="-120"/>
              <a:ea typeface="PMingLiU" panose="02020500000000000000" pitchFamily="18" charset="-120"/>
            </a:endParaRPr>
          </a:p>
          <a:p>
            <a:pPr fontAlgn="base"/>
            <a:r>
              <a:rPr lang="zh-TW" altLang="en-US" dirty="0">
                <a:latin typeface="PMingLiU" panose="02020500000000000000" pitchFamily="18" charset="-120"/>
                <a:ea typeface="PMingLiU" panose="02020500000000000000" pitchFamily="18" charset="-120"/>
              </a:rPr>
              <a:t>優點</a:t>
            </a:r>
            <a:r>
              <a:rPr lang="en-US" altLang="zh-TW" dirty="0">
                <a:latin typeface="PMingLiU" panose="02020500000000000000" pitchFamily="18" charset="-120"/>
                <a:ea typeface="PMingLiU" panose="02020500000000000000" pitchFamily="18" charset="-120"/>
              </a:rPr>
              <a:t>:</a:t>
            </a:r>
          </a:p>
          <a:p>
            <a:pPr fontAlgn="base"/>
            <a:r>
              <a:rPr lang="en-US" altLang="zh-TW" dirty="0">
                <a:latin typeface="PMingLiU" panose="02020500000000000000" pitchFamily="18" charset="-120"/>
                <a:ea typeface="PMingLiU" panose="02020500000000000000" pitchFamily="18" charset="-120"/>
              </a:rPr>
              <a:t>1.</a:t>
            </a:r>
            <a:r>
              <a:rPr lang="zh-TW" altLang="en-US" b="1" dirty="0"/>
              <a:t>支持多個帳戶   </a:t>
            </a:r>
            <a:r>
              <a:rPr lang="en-US" altLang="zh-TW" b="1" dirty="0"/>
              <a:t>2.</a:t>
            </a:r>
            <a:r>
              <a:rPr lang="zh-TW" altLang="en-US" b="1" dirty="0"/>
              <a:t>輕鬆的恢復和備份過程 </a:t>
            </a:r>
            <a:r>
              <a:rPr lang="en-US" altLang="zh-TW" b="1" dirty="0"/>
              <a:t>3.</a:t>
            </a:r>
            <a:r>
              <a:rPr lang="zh-TW" altLang="en-US" b="1" dirty="0"/>
              <a:t>有效的資源利用</a:t>
            </a:r>
            <a:endParaRPr lang="en-US" altLang="zh-TW" b="1" dirty="0"/>
          </a:p>
          <a:p>
            <a:pPr fontAlgn="base"/>
            <a:r>
              <a:rPr lang="zh-TW" altLang="en-US" b="1" dirty="0"/>
              <a:t>缺點</a:t>
            </a:r>
            <a:r>
              <a:rPr lang="en-US" altLang="zh-TW" b="1" dirty="0"/>
              <a:t>:</a:t>
            </a:r>
          </a:p>
          <a:p>
            <a:pPr fontAlgn="base"/>
            <a:r>
              <a:rPr lang="en-US" altLang="zh-TW" b="1" dirty="0"/>
              <a:t>1.</a:t>
            </a:r>
            <a:r>
              <a:rPr lang="zh-TW" altLang="en-US" dirty="0"/>
              <a:t>該</a:t>
            </a:r>
            <a:r>
              <a:rPr lang="en-US" altLang="zh-TW" dirty="0"/>
              <a:t>VHD</a:t>
            </a:r>
            <a:r>
              <a:rPr lang="zh-TW" altLang="en-US" dirty="0"/>
              <a:t>文件的存儲限制為</a:t>
            </a:r>
            <a:r>
              <a:rPr lang="en-US" altLang="zh-TW" dirty="0"/>
              <a:t>2TB</a:t>
            </a:r>
            <a:r>
              <a:rPr lang="zh-TW" altLang="en-US" dirty="0"/>
              <a:t>，默認情況下為</a:t>
            </a:r>
            <a:r>
              <a:rPr lang="en-US" altLang="zh-TW" dirty="0"/>
              <a:t>2028GB</a:t>
            </a:r>
            <a:r>
              <a:rPr lang="zh-TW" altLang="en-US" dirty="0"/>
              <a:t>。</a:t>
            </a:r>
            <a:endParaRPr lang="en-US" altLang="zh-TW" dirty="0"/>
          </a:p>
          <a:p>
            <a:pPr fontAlgn="base"/>
            <a:r>
              <a:rPr lang="en-US" altLang="zh-TW" dirty="0"/>
              <a:t>2.</a:t>
            </a:r>
            <a:r>
              <a:rPr lang="zh-TW" altLang="en-US" dirty="0"/>
              <a:t> </a:t>
            </a:r>
            <a:r>
              <a:rPr lang="en-US" altLang="zh-TW" dirty="0"/>
              <a:t>512</a:t>
            </a:r>
            <a:r>
              <a:rPr lang="zh-TW" altLang="en-US" dirty="0"/>
              <a:t>字節的一部分在內部被</a:t>
            </a:r>
            <a:r>
              <a:rPr lang="en-US" altLang="zh-TW" dirty="0"/>
              <a:t>VHD</a:t>
            </a:r>
            <a:r>
              <a:rPr lang="zh-TW" altLang="en-US" dirty="0"/>
              <a:t>阻止。</a:t>
            </a:r>
            <a:endParaRPr lang="en-US" altLang="zh-TW" dirty="0"/>
          </a:p>
          <a:p>
            <a:pPr fontAlgn="base"/>
            <a:r>
              <a:rPr lang="en-US" altLang="zh-TW" dirty="0"/>
              <a:t>3.</a:t>
            </a:r>
            <a:r>
              <a:rPr lang="zh-TW" altLang="en-US" dirty="0"/>
              <a:t>當</a:t>
            </a:r>
            <a:r>
              <a:rPr lang="en-US" altLang="zh-TW" dirty="0"/>
              <a:t>VHD</a:t>
            </a:r>
            <a:r>
              <a:rPr lang="zh-TW" altLang="en-US" dirty="0"/>
              <a:t>關閉時，不允許調整內存大小</a:t>
            </a:r>
            <a:endParaRPr lang="en-US" altLang="zh-TW" dirty="0"/>
          </a:p>
          <a:p>
            <a:pPr fontAlgn="base"/>
            <a:endParaRPr lang="zh-TW" altLang="en-US" dirty="0"/>
          </a:p>
          <a:p>
            <a:endParaRPr lang="zh-TW" altLang="en-US" dirty="0"/>
          </a:p>
        </p:txBody>
      </p:sp>
    </p:spTree>
    <p:extLst>
      <p:ext uri="{BB962C8B-B14F-4D97-AF65-F5344CB8AC3E}">
        <p14:creationId xmlns:p14="http://schemas.microsoft.com/office/powerpoint/2010/main" val="76957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01BDE-3BD3-4506-AF2C-1FB9975F89AF}"/>
              </a:ext>
            </a:extLst>
          </p:cNvPr>
          <p:cNvSpPr>
            <a:spLocks noGrp="1"/>
          </p:cNvSpPr>
          <p:nvPr>
            <p:ph type="title"/>
          </p:nvPr>
        </p:nvSpPr>
        <p:spPr/>
        <p:txBody>
          <a:bodyPr/>
          <a:lstStyle/>
          <a:p>
            <a:pPr algn="ctr"/>
            <a:r>
              <a:rPr lang="en-US" altLang="zh-TW" dirty="0"/>
              <a:t>VMDK(</a:t>
            </a:r>
            <a:r>
              <a:rPr lang="en-US" altLang="zh-TW" b="1" dirty="0"/>
              <a:t>Virtual Machine Disk</a:t>
            </a:r>
            <a:r>
              <a:rPr lang="en-US" altLang="zh-TW" dirty="0"/>
              <a:t>)</a:t>
            </a:r>
            <a:endParaRPr lang="zh-TW" altLang="en-US" dirty="0"/>
          </a:p>
        </p:txBody>
      </p:sp>
      <p:sp>
        <p:nvSpPr>
          <p:cNvPr id="3" name="內容版面配置區 2">
            <a:extLst>
              <a:ext uri="{FF2B5EF4-FFF2-40B4-BE49-F238E27FC236}">
                <a16:creationId xmlns:a16="http://schemas.microsoft.com/office/drawing/2014/main" id="{E7646DB1-48BD-4709-B517-D92296DF5BCE}"/>
              </a:ext>
            </a:extLst>
          </p:cNvPr>
          <p:cNvSpPr>
            <a:spLocks noGrp="1"/>
          </p:cNvSpPr>
          <p:nvPr>
            <p:ph idx="1"/>
          </p:nvPr>
        </p:nvSpPr>
        <p:spPr>
          <a:xfrm>
            <a:off x="677334" y="2160589"/>
            <a:ext cx="8596668" cy="4586440"/>
          </a:xfrm>
        </p:spPr>
        <p:txBody>
          <a:bodyPr>
            <a:normAutofit fontScale="92500" lnSpcReduction="10000"/>
          </a:bodyPr>
          <a:lstStyle/>
          <a:p>
            <a:r>
              <a:rPr lang="en-US" altLang="zh-TW" dirty="0"/>
              <a:t>VMDK</a:t>
            </a:r>
            <a:r>
              <a:rPr lang="zh-TW" altLang="en-US" dirty="0"/>
              <a:t>（即虛擬機桌面）也是虛擬機（例如</a:t>
            </a:r>
            <a:r>
              <a:rPr lang="en-US" altLang="zh-TW" dirty="0"/>
              <a:t>VMware Workstation</a:t>
            </a:r>
            <a:r>
              <a:rPr lang="zh-TW" altLang="en-US" dirty="0"/>
              <a:t>和</a:t>
            </a:r>
            <a:r>
              <a:rPr lang="en-US" altLang="zh-TW" dirty="0"/>
              <a:t>Virtual Box</a:t>
            </a:r>
            <a:r>
              <a:rPr lang="zh-TW" altLang="en-US" dirty="0"/>
              <a:t>）使用的一種虛擬硬碟驅動器。</a:t>
            </a:r>
            <a:endParaRPr lang="en-US" altLang="zh-TW" dirty="0"/>
          </a:p>
          <a:p>
            <a:pPr marL="0" indent="0">
              <a:buNone/>
            </a:pPr>
            <a:r>
              <a:rPr lang="zh-TW" altLang="en-US" dirty="0"/>
              <a:t>功能</a:t>
            </a:r>
            <a:r>
              <a:rPr lang="en-US" altLang="zh-TW" dirty="0"/>
              <a:t>:</a:t>
            </a:r>
          </a:p>
          <a:p>
            <a:pPr fontAlgn="base"/>
            <a:r>
              <a:rPr lang="en-US" altLang="zh-TW" dirty="0"/>
              <a:t>1.</a:t>
            </a:r>
            <a:r>
              <a:rPr lang="zh-TW" altLang="en-US" dirty="0"/>
              <a:t> </a:t>
            </a:r>
            <a:r>
              <a:rPr lang="en-US" altLang="zh-TW" dirty="0"/>
              <a:t>VMDK</a:t>
            </a:r>
            <a:r>
              <a:rPr lang="zh-TW" altLang="en-US" dirty="0"/>
              <a:t>文件格式可以輕鬆克隆計算機的物理硬盤。</a:t>
            </a:r>
          </a:p>
          <a:p>
            <a:pPr fontAlgn="base"/>
            <a:r>
              <a:rPr lang="en-US" altLang="zh-TW" dirty="0"/>
              <a:t>2.</a:t>
            </a:r>
            <a:r>
              <a:rPr lang="zh-TW" altLang="en-US" dirty="0"/>
              <a:t>由於其複制提供了異地</a:t>
            </a:r>
            <a:r>
              <a:rPr lang="en-US" altLang="zh-TW" dirty="0"/>
              <a:t>VM</a:t>
            </a:r>
            <a:r>
              <a:rPr lang="zh-TW" altLang="en-US" dirty="0"/>
              <a:t>系統，因此可以保護</a:t>
            </a:r>
            <a:r>
              <a:rPr lang="en-US" altLang="zh-TW" dirty="0"/>
              <a:t>SAN</a:t>
            </a:r>
            <a:r>
              <a:rPr lang="zh-TW" altLang="en-US" dirty="0"/>
              <a:t>存儲中的</a:t>
            </a:r>
            <a:r>
              <a:rPr lang="en-US" altLang="zh-TW" dirty="0"/>
              <a:t>RAID</a:t>
            </a:r>
            <a:r>
              <a:rPr lang="zh-TW" altLang="en-US" dirty="0"/>
              <a:t>。</a:t>
            </a:r>
            <a:endParaRPr lang="en-US" altLang="zh-TW" dirty="0"/>
          </a:p>
          <a:p>
            <a:pPr fontAlgn="base"/>
            <a:r>
              <a:rPr lang="zh-TW" altLang="en-US" dirty="0"/>
              <a:t>優點</a:t>
            </a:r>
            <a:r>
              <a:rPr lang="en-US" altLang="zh-TW" dirty="0"/>
              <a:t>:</a:t>
            </a:r>
          </a:p>
          <a:p>
            <a:pPr fontAlgn="base"/>
            <a:r>
              <a:rPr lang="en-US" altLang="zh-TW" dirty="0"/>
              <a:t>1.VMDK</a:t>
            </a:r>
            <a:r>
              <a:rPr lang="zh-TW" altLang="en-US" dirty="0"/>
              <a:t>受快照和</a:t>
            </a:r>
            <a:r>
              <a:rPr lang="en-US" altLang="zh-TW" dirty="0"/>
              <a:t>CDP</a:t>
            </a:r>
            <a:r>
              <a:rPr lang="zh-TW" altLang="en-US" dirty="0"/>
              <a:t>（即連續數據保護）的高度保護。</a:t>
            </a:r>
          </a:p>
          <a:p>
            <a:pPr fontAlgn="base"/>
            <a:r>
              <a:rPr lang="en-US" altLang="zh-TW" dirty="0"/>
              <a:t>2.</a:t>
            </a:r>
            <a:r>
              <a:rPr lang="zh-TW" altLang="en-US" dirty="0"/>
              <a:t>這些文件可以使用實時遷移輕鬆遷移或移動到服務器。</a:t>
            </a:r>
          </a:p>
          <a:p>
            <a:pPr fontAlgn="base"/>
            <a:r>
              <a:rPr lang="en-US" altLang="zh-TW" dirty="0"/>
              <a:t>3.</a:t>
            </a:r>
            <a:r>
              <a:rPr lang="zh-TW" altLang="en-US" dirty="0"/>
              <a:t>可以藉助</a:t>
            </a:r>
            <a:r>
              <a:rPr lang="en-US" altLang="zh-TW" dirty="0"/>
              <a:t>VMDK</a:t>
            </a:r>
            <a:r>
              <a:rPr lang="zh-TW" altLang="en-US" dirty="0"/>
              <a:t>文件重新創建並重新啟動受影響的</a:t>
            </a:r>
            <a:r>
              <a:rPr lang="en-US" altLang="zh-TW" dirty="0"/>
              <a:t>VM</a:t>
            </a:r>
            <a:r>
              <a:rPr lang="zh-TW" altLang="en-US" dirty="0"/>
              <a:t>。</a:t>
            </a:r>
            <a:endParaRPr lang="en-US" altLang="zh-TW" dirty="0"/>
          </a:p>
          <a:p>
            <a:pPr fontAlgn="base"/>
            <a:r>
              <a:rPr lang="zh-TW" altLang="en-US" dirty="0"/>
              <a:t>缺點</a:t>
            </a:r>
            <a:r>
              <a:rPr lang="en-US" altLang="zh-TW" dirty="0"/>
              <a:t>:</a:t>
            </a:r>
          </a:p>
          <a:p>
            <a:pPr fontAlgn="base"/>
            <a:r>
              <a:rPr lang="en-US" altLang="zh-TW" dirty="0"/>
              <a:t>1.VMDK</a:t>
            </a:r>
            <a:r>
              <a:rPr lang="zh-TW" altLang="en-US" dirty="0"/>
              <a:t>受快照和</a:t>
            </a:r>
            <a:r>
              <a:rPr lang="en-US" altLang="zh-TW" dirty="0"/>
              <a:t>CDP</a:t>
            </a:r>
            <a:r>
              <a:rPr lang="zh-TW" altLang="en-US" dirty="0"/>
              <a:t>（即連續數據保護）的高度保護。</a:t>
            </a:r>
          </a:p>
          <a:p>
            <a:pPr fontAlgn="base"/>
            <a:r>
              <a:rPr lang="en-US" altLang="zh-TW" dirty="0"/>
              <a:t>2.</a:t>
            </a:r>
            <a:r>
              <a:rPr lang="zh-TW" altLang="en-US" dirty="0"/>
              <a:t>這些文件可以使用實時遷移輕鬆遷移或移動到服務器。</a:t>
            </a:r>
          </a:p>
          <a:p>
            <a:pPr fontAlgn="base"/>
            <a:r>
              <a:rPr lang="en-US" altLang="zh-TW" dirty="0"/>
              <a:t>3.</a:t>
            </a:r>
            <a:r>
              <a:rPr lang="zh-TW" altLang="en-US" dirty="0"/>
              <a:t>可以藉助</a:t>
            </a:r>
            <a:r>
              <a:rPr lang="en-US" altLang="zh-TW" dirty="0"/>
              <a:t>VMDK</a:t>
            </a:r>
            <a:r>
              <a:rPr lang="zh-TW" altLang="en-US" dirty="0"/>
              <a:t>文件重新創建並重新啟動受影響的</a:t>
            </a:r>
            <a:r>
              <a:rPr lang="en-US" altLang="zh-TW" dirty="0"/>
              <a:t>VM</a:t>
            </a:r>
            <a:r>
              <a:rPr lang="zh-TW" altLang="en-US" dirty="0"/>
              <a:t>。</a:t>
            </a:r>
          </a:p>
          <a:p>
            <a:pPr fontAlgn="base"/>
            <a:endParaRPr lang="zh-TW" altLang="en-US" dirty="0"/>
          </a:p>
          <a:p>
            <a:pPr fontAlgn="base"/>
            <a:endParaRPr lang="zh-TW" altLang="en-US" dirty="0"/>
          </a:p>
          <a:p>
            <a:pPr marL="0" indent="0">
              <a:buNone/>
            </a:pPr>
            <a:endParaRPr lang="zh-TW" altLang="en-US" dirty="0"/>
          </a:p>
        </p:txBody>
      </p:sp>
    </p:spTree>
    <p:extLst>
      <p:ext uri="{BB962C8B-B14F-4D97-AF65-F5344CB8AC3E}">
        <p14:creationId xmlns:p14="http://schemas.microsoft.com/office/powerpoint/2010/main" val="3352397181"/>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TotalTime>
  <Words>813</Words>
  <Application>Microsoft Office PowerPoint</Application>
  <PresentationFormat>寬螢幕</PresentationFormat>
  <Paragraphs>68</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PMingLiU</vt:lpstr>
      <vt:lpstr>Arial</vt:lpstr>
      <vt:lpstr>Trebuchet MS</vt:lpstr>
      <vt:lpstr>Wingdings 3</vt:lpstr>
      <vt:lpstr>多面向</vt:lpstr>
      <vt:lpstr>虛擬機研究</vt:lpstr>
      <vt:lpstr>什麼是虛擬機?</vt:lpstr>
      <vt:lpstr>為何虛擬化?</vt:lpstr>
      <vt:lpstr>虛擬機特色</vt:lpstr>
      <vt:lpstr>用VirtualBox實作centos7.3</vt:lpstr>
      <vt:lpstr>何謂虛擬硬碟</vt:lpstr>
      <vt:lpstr>VDI(Virtual Disk image)</vt:lpstr>
      <vt:lpstr>VHD(Virtual Hard Disk)</vt:lpstr>
      <vt:lpstr>VMDK(Virtual Machine Disk)</vt:lpstr>
      <vt:lpstr>以下是我的實作 </vt:lpstr>
      <vt:lpstr>動態分配:給定範圍，自己分配大小 固定大小:固定範圍，不論大小全拿</vt:lpstr>
      <vt:lpstr>將下載好的CentOs7的CD加進去</vt:lpstr>
      <vt:lpstr>最後開啟 就到了開機畫面啦! </vt:lpstr>
      <vt:lpstr>最後在進去調整一些設定~~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虛擬機研究</dc:title>
  <dc:creator>蔡 宏庠</dc:creator>
  <cp:lastModifiedBy>蔡 宏庠</cp:lastModifiedBy>
  <cp:revision>16</cp:revision>
  <dcterms:created xsi:type="dcterms:W3CDTF">2020-06-27T17:32:09Z</dcterms:created>
  <dcterms:modified xsi:type="dcterms:W3CDTF">2020-06-27T20:47:37Z</dcterms:modified>
</cp:coreProperties>
</file>