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85B3C6-E379-4617-80F0-95B225E1345A}">
  <a:tblStyle styleId="{5585B3C6-E379-4617-80F0-95B225E134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John Hollinger is a veteran in the world of nba operation &amp; analytics. He invented SEVERAL advanced metrics, MOST notably, the PER standard.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b8518877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8518877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b39ea5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39ea5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b4591726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4591726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b45917269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b45917269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45917269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45917269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4591726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4591726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mode and f.tell doing?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b4591726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4591726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mode and f.tell doing?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b4591726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4591726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mode and f.tell doing?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459172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459172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b21353e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21353e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be318f5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e318f5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be318f5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be318f5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be318f5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be318f5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be318f5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be318f5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be5c8fb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be5c8fb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be5c8fb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be5c8fb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be5c8fb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e5c8fb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be5c8fb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be5c8fb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be5c8fbb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be5c8fb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Earlier this year on March 9th,  Rudy Gobert, Center for the Utah Jazz, was asked about the corona-virus </a:t>
            </a:r>
            <a:r>
              <a:rPr lang="en">
                <a:solidFill>
                  <a:schemeClr val="dk1"/>
                </a:solidFill>
              </a:rPr>
              <a:t>at the pregame press conference.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a:t>
            </a:r>
            <a:r>
              <a:rPr lang="en"/>
              <a:t>n response, he jokingly touched all the recording equipments around him before leaving his press duties.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b21353e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b21353e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be318f56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be318f56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b8518877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b8518877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2 days later, Rudy Gobert tested positive for coronavirus, and the entire 2019-2020 season was put on hold because of the uncertainties created by covid19.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b1f26869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1f26869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b8518877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8518877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you might be asking who cares? These are folks wagering $77k &amp; $190k on the recent Superbowl; except, this ticket on the right that took on a greater risk, WON. these folks can be professional gamblers, a corporate executive who saved up his/her life savings, making life-changing decisions----im just hoping at the very least with the guidance of data.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b8518877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8518877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happen to be in a position to have what’s called “disposable income” in the gaming industry, AND you want to make some life-changing financial decisions &amp; quickly: if you bet on the Lakers, who are the current favorites to win the championship, you get $240 for every $100 you bet, making it almost a 2 and a half X investment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b85188774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85188774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casino betting odds can also tell you who they think will win the MVP trophy, if you bet $100 on Giannis, you only win $5 because he is widely projected to be this season’s MVP. (he was also last year’s winner) VERSUS if you bet on lebron james to be the MVP this year, you 10x your investment.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8518877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8518877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team will win the 2020 nba championship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swar/nba_api" TargetMode="External"/><Relationship Id="rId4" Type="http://schemas.openxmlformats.org/officeDocument/2006/relationships/hyperlink" Target="https://www.kaggle.com/kerneler/starter-nba-player-hollinger-s-stats-d5131204-a" TargetMode="External"/><Relationship Id="rId5" Type="http://schemas.openxmlformats.org/officeDocument/2006/relationships/hyperlink" Target="https://www.youtube.com/watch?v=irjTWNV0eAY" TargetMode="External"/><Relationship Id="rId6" Type="http://schemas.openxmlformats.org/officeDocument/2006/relationships/hyperlink" Target="https://www.youtube.com/watch?v=NCyPY-jfb3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2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jpg"/><Relationship Id="rId4" Type="http://schemas.openxmlformats.org/officeDocument/2006/relationships/image" Target="../media/image38.jpg"/><Relationship Id="rId5" Type="http://schemas.openxmlformats.org/officeDocument/2006/relationships/image" Target="../media/image37.jpg"/><Relationship Id="rId6" Type="http://schemas.openxmlformats.org/officeDocument/2006/relationships/image" Target="../media/image8.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NBA Basketball Analysis</a:t>
            </a:r>
            <a:endParaRPr/>
          </a:p>
        </p:txBody>
      </p:sp>
      <p:sp>
        <p:nvSpPr>
          <p:cNvPr id="55" name="Google Shape;55;p13"/>
          <p:cNvSpPr txBox="1"/>
          <p:nvPr>
            <p:ph idx="1" type="subTitle"/>
          </p:nvPr>
        </p:nvSpPr>
        <p:spPr>
          <a:xfrm>
            <a:off x="311700" y="26447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“Who’s Gonna Win?”</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b="1" lang="en" sz="1800"/>
              <a:t>Wen Lin </a:t>
            </a:r>
            <a:endParaRPr b="1" sz="1800"/>
          </a:p>
          <a:p>
            <a:pPr indent="0" lvl="0" marL="0" rtl="0" algn="ctr">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a:t>							</a:t>
            </a:r>
            <a:r>
              <a:rPr lang="en">
                <a:solidFill>
                  <a:srgbClr val="000000"/>
                </a:solidFill>
              </a:rPr>
              <a:t>	</a:t>
            </a:r>
            <a:endParaRPr b="1" sz="2200">
              <a:solidFill>
                <a:srgbClr val="000000"/>
              </a:solidFill>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3380000"/>
            <a:ext cx="9144001" cy="1935325"/>
          </a:xfrm>
          <a:prstGeom prst="rect">
            <a:avLst/>
          </a:prstGeom>
          <a:noFill/>
          <a:ln>
            <a:noFill/>
          </a:ln>
        </p:spPr>
      </p:pic>
      <p:pic>
        <p:nvPicPr>
          <p:cNvPr id="118" name="Google Shape;118;p22"/>
          <p:cNvPicPr preferRelativeResize="0"/>
          <p:nvPr/>
        </p:nvPicPr>
        <p:blipFill>
          <a:blip r:embed="rId4">
            <a:alphaModFix/>
          </a:blip>
          <a:stretch>
            <a:fillRect/>
          </a:stretch>
        </p:blipFill>
        <p:spPr>
          <a:xfrm>
            <a:off x="-76200" y="-76200"/>
            <a:ext cx="6776850" cy="3458875"/>
          </a:xfrm>
          <a:prstGeom prst="rect">
            <a:avLst/>
          </a:prstGeom>
          <a:noFill/>
          <a:ln>
            <a:noFill/>
          </a:ln>
        </p:spPr>
      </p:pic>
      <p:pic>
        <p:nvPicPr>
          <p:cNvPr id="119" name="Google Shape;119;p22"/>
          <p:cNvPicPr preferRelativeResize="0"/>
          <p:nvPr/>
        </p:nvPicPr>
        <p:blipFill>
          <a:blip r:embed="rId5">
            <a:alphaModFix/>
          </a:blip>
          <a:stretch>
            <a:fillRect/>
          </a:stretch>
        </p:blipFill>
        <p:spPr>
          <a:xfrm>
            <a:off x="6700650" y="0"/>
            <a:ext cx="2443350" cy="239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35500" y="2408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000"/>
              <a:t>What is PER? </a:t>
            </a:r>
            <a:endParaRPr sz="2500"/>
          </a:p>
        </p:txBody>
      </p:sp>
      <p:sp>
        <p:nvSpPr>
          <p:cNvPr id="125" name="Google Shape;125;p23"/>
          <p:cNvSpPr txBox="1"/>
          <p:nvPr>
            <p:ph idx="1" type="body"/>
          </p:nvPr>
        </p:nvSpPr>
        <p:spPr>
          <a:xfrm>
            <a:off x="386875" y="923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600">
                <a:solidFill>
                  <a:schemeClr val="dk1"/>
                </a:solidFill>
                <a:highlight>
                  <a:schemeClr val="lt1"/>
                </a:highlight>
              </a:rPr>
              <a:t>In John Hollinger's words, "The </a:t>
            </a:r>
            <a:r>
              <a:rPr b="1" lang="en" sz="2600">
                <a:solidFill>
                  <a:schemeClr val="dk1"/>
                </a:solidFill>
                <a:highlight>
                  <a:schemeClr val="lt1"/>
                </a:highlight>
              </a:rPr>
              <a:t>PER </a:t>
            </a:r>
            <a:r>
              <a:rPr lang="en" sz="2600">
                <a:solidFill>
                  <a:schemeClr val="dk1"/>
                </a:solidFill>
                <a:highlight>
                  <a:schemeClr val="lt1"/>
                </a:highlight>
              </a:rPr>
              <a:t>sums up </a:t>
            </a:r>
            <a:r>
              <a:rPr lang="en" sz="2600">
                <a:solidFill>
                  <a:srgbClr val="000000"/>
                </a:solidFill>
                <a:highlight>
                  <a:schemeClr val="lt1"/>
                </a:highlight>
              </a:rPr>
              <a:t>all</a:t>
            </a:r>
            <a:r>
              <a:rPr lang="en" sz="2600">
                <a:solidFill>
                  <a:srgbClr val="6AA84F"/>
                </a:solidFill>
                <a:highlight>
                  <a:schemeClr val="lt1"/>
                </a:highlight>
              </a:rPr>
              <a:t> </a:t>
            </a:r>
            <a:endParaRPr sz="2600">
              <a:solidFill>
                <a:srgbClr val="6AA84F"/>
              </a:solidFill>
              <a:highlight>
                <a:schemeClr val="lt1"/>
              </a:highlight>
            </a:endParaRPr>
          </a:p>
          <a:p>
            <a:pPr indent="0" lvl="0" marL="0" rtl="0" algn="l">
              <a:lnSpc>
                <a:spcPct val="100000"/>
              </a:lnSpc>
              <a:spcBef>
                <a:spcPts val="0"/>
              </a:spcBef>
              <a:spcAft>
                <a:spcPts val="0"/>
              </a:spcAft>
              <a:buSzPts val="1800"/>
              <a:buNone/>
            </a:pPr>
            <a:r>
              <a:rPr b="1" lang="en" sz="3000">
                <a:solidFill>
                  <a:srgbClr val="6AA84F"/>
                </a:solidFill>
                <a:highlight>
                  <a:schemeClr val="lt1"/>
                </a:highlight>
              </a:rPr>
              <a:t>player's positive </a:t>
            </a:r>
            <a:r>
              <a:rPr b="1" lang="en" sz="3000">
                <a:solidFill>
                  <a:srgbClr val="6AA84F"/>
                </a:solidFill>
                <a:highlight>
                  <a:schemeClr val="lt1"/>
                </a:highlight>
              </a:rPr>
              <a:t>accomplishments</a:t>
            </a:r>
            <a:r>
              <a:rPr b="1" lang="en" sz="3000">
                <a:solidFill>
                  <a:srgbClr val="6AA84F"/>
                </a:solidFill>
                <a:highlight>
                  <a:schemeClr val="lt1"/>
                </a:highlight>
              </a:rPr>
              <a:t>, </a:t>
            </a:r>
            <a:endParaRPr b="1" sz="3000">
              <a:solidFill>
                <a:srgbClr val="6AA84F"/>
              </a:solidFill>
              <a:highlight>
                <a:schemeClr val="lt1"/>
              </a:highlight>
            </a:endParaRPr>
          </a:p>
          <a:p>
            <a:pPr indent="0" lvl="0" marL="0" rtl="0" algn="l">
              <a:lnSpc>
                <a:spcPct val="100000"/>
              </a:lnSpc>
              <a:spcBef>
                <a:spcPts val="0"/>
              </a:spcBef>
              <a:spcAft>
                <a:spcPts val="0"/>
              </a:spcAft>
              <a:buSzPts val="1800"/>
              <a:buNone/>
            </a:pPr>
            <a:r>
              <a:rPr b="1" lang="en" sz="3000">
                <a:solidFill>
                  <a:srgbClr val="CC0000"/>
                </a:solidFill>
                <a:highlight>
                  <a:schemeClr val="lt1"/>
                </a:highlight>
              </a:rPr>
              <a:t>subtracts the negative </a:t>
            </a:r>
            <a:r>
              <a:rPr b="1" lang="en" sz="3000">
                <a:solidFill>
                  <a:srgbClr val="CC0000"/>
                </a:solidFill>
                <a:highlight>
                  <a:schemeClr val="lt1"/>
                </a:highlight>
              </a:rPr>
              <a:t>attributes</a:t>
            </a:r>
            <a:r>
              <a:rPr b="1" lang="en" sz="3000">
                <a:solidFill>
                  <a:srgbClr val="CC0000"/>
                </a:solidFill>
                <a:highlight>
                  <a:schemeClr val="lt1"/>
                </a:highlight>
              </a:rPr>
              <a:t>,</a:t>
            </a:r>
            <a:r>
              <a:rPr lang="en" sz="3000">
                <a:solidFill>
                  <a:srgbClr val="CC0000"/>
                </a:solidFill>
                <a:highlight>
                  <a:schemeClr val="lt1"/>
                </a:highlight>
              </a:rPr>
              <a:t> </a:t>
            </a:r>
            <a:endParaRPr sz="3000">
              <a:solidFill>
                <a:srgbClr val="CC0000"/>
              </a:solidFill>
              <a:highlight>
                <a:schemeClr val="lt1"/>
              </a:highlight>
            </a:endParaRPr>
          </a:p>
          <a:p>
            <a:pPr indent="0" lvl="0" marL="0" rtl="0" algn="l">
              <a:lnSpc>
                <a:spcPct val="100000"/>
              </a:lnSpc>
              <a:spcBef>
                <a:spcPts val="0"/>
              </a:spcBef>
              <a:spcAft>
                <a:spcPts val="0"/>
              </a:spcAft>
              <a:buSzPts val="1800"/>
              <a:buNone/>
            </a:pPr>
            <a:r>
              <a:rPr lang="en" sz="2600">
                <a:solidFill>
                  <a:schemeClr val="dk1"/>
                </a:solidFill>
                <a:highlight>
                  <a:schemeClr val="lt1"/>
                </a:highlight>
              </a:rPr>
              <a:t>and returns a </a:t>
            </a:r>
            <a:r>
              <a:rPr i="1" lang="en" sz="2600" u="sng">
                <a:solidFill>
                  <a:schemeClr val="dk1"/>
                </a:solidFill>
                <a:highlight>
                  <a:schemeClr val="lt1"/>
                </a:highlight>
              </a:rPr>
              <a:t>per-minute</a:t>
            </a:r>
            <a:r>
              <a:rPr lang="en" sz="2600">
                <a:solidFill>
                  <a:schemeClr val="dk1"/>
                </a:solidFill>
                <a:highlight>
                  <a:schemeClr val="lt1"/>
                </a:highlight>
              </a:rPr>
              <a:t> player performance rating.”</a:t>
            </a:r>
            <a:endParaRPr sz="2600">
              <a:solidFill>
                <a:schemeClr val="dk1"/>
              </a:solidFill>
              <a:highlight>
                <a:schemeClr val="lt1"/>
              </a:highlight>
            </a:endParaRPr>
          </a:p>
          <a:p>
            <a:pPr indent="0" lvl="0" marL="0" rtl="0" algn="l">
              <a:lnSpc>
                <a:spcPct val="100000"/>
              </a:lnSpc>
              <a:spcBef>
                <a:spcPts val="0"/>
              </a:spcBef>
              <a:spcAft>
                <a:spcPts val="0"/>
              </a:spcAft>
              <a:buSzPts val="1800"/>
              <a:buNone/>
            </a:pPr>
            <a:r>
              <a:t/>
            </a:r>
            <a:endParaRPr sz="1500">
              <a:solidFill>
                <a:schemeClr val="dk1"/>
              </a:solidFill>
              <a:highlight>
                <a:schemeClr val="lt1"/>
              </a:highlight>
            </a:endParaRPr>
          </a:p>
          <a:p>
            <a:pPr indent="0" lvl="0" marL="0" rtl="0" algn="l">
              <a:lnSpc>
                <a:spcPct val="100000"/>
              </a:lnSpc>
              <a:spcBef>
                <a:spcPts val="0"/>
              </a:spcBef>
              <a:spcAft>
                <a:spcPts val="0"/>
              </a:spcAft>
              <a:buSzPts val="1800"/>
              <a:buNone/>
            </a:pPr>
            <a:r>
              <a:rPr b="1" lang="en" sz="3000">
                <a:solidFill>
                  <a:srgbClr val="6AA84F"/>
                </a:solidFill>
                <a:highlight>
                  <a:schemeClr val="lt1"/>
                </a:highlight>
              </a:rPr>
              <a:t>Positives [ FGM + Steals + 3PTM + FTM + Blocks + Rebounds + Assists ]</a:t>
            </a:r>
            <a:endParaRPr b="1" sz="3000">
              <a:solidFill>
                <a:srgbClr val="6AA84F"/>
              </a:solidFill>
              <a:highlight>
                <a:schemeClr val="lt1"/>
              </a:highlight>
            </a:endParaRPr>
          </a:p>
          <a:p>
            <a:pPr indent="0" lvl="0" marL="0" rtl="0" algn="l">
              <a:lnSpc>
                <a:spcPct val="100000"/>
              </a:lnSpc>
              <a:spcBef>
                <a:spcPts val="0"/>
              </a:spcBef>
              <a:spcAft>
                <a:spcPts val="0"/>
              </a:spcAft>
              <a:buSzPts val="1800"/>
              <a:buNone/>
            </a:pPr>
            <a:r>
              <a:rPr lang="en" sz="2500">
                <a:solidFill>
                  <a:schemeClr val="dk1"/>
                </a:solidFill>
                <a:highlight>
                  <a:schemeClr val="lt1"/>
                </a:highlight>
              </a:rPr>
              <a:t> </a:t>
            </a:r>
            <a:r>
              <a:rPr b="1" lang="en" sz="2500">
                <a:solidFill>
                  <a:srgbClr val="CC0000"/>
                </a:solidFill>
                <a:highlight>
                  <a:schemeClr val="lt1"/>
                </a:highlight>
              </a:rPr>
              <a:t>- </a:t>
            </a:r>
            <a:r>
              <a:rPr b="1" lang="en" sz="2800">
                <a:solidFill>
                  <a:srgbClr val="CC0000"/>
                </a:solidFill>
                <a:highlight>
                  <a:schemeClr val="lt1"/>
                </a:highlight>
              </a:rPr>
              <a:t>Negatives [ Foul, MISS FT, MISS FG, TurnOver]</a:t>
            </a:r>
            <a:r>
              <a:rPr lang="en" sz="2500">
                <a:solidFill>
                  <a:schemeClr val="dk1"/>
                </a:solidFill>
                <a:highlight>
                  <a:schemeClr val="lt1"/>
                </a:highlight>
              </a:rPr>
              <a:t> </a:t>
            </a:r>
            <a:r>
              <a:rPr lang="en" sz="2000">
                <a:solidFill>
                  <a:schemeClr val="dk1"/>
                </a:solidFill>
                <a:highlight>
                  <a:schemeClr val="lt1"/>
                </a:highlight>
              </a:rPr>
              <a:t>*(1/Minutes)</a:t>
            </a:r>
            <a:endParaRPr sz="2000">
              <a:solidFill>
                <a:schemeClr val="dk1"/>
              </a:solidFill>
              <a:highlight>
                <a:schemeClr val="lt1"/>
              </a:highlight>
            </a:endParaRPr>
          </a:p>
          <a:p>
            <a:pPr indent="0" lvl="0" marL="0" rtl="0" algn="l">
              <a:lnSpc>
                <a:spcPct val="100000"/>
              </a:lnSpc>
              <a:spcBef>
                <a:spcPts val="0"/>
              </a:spcBef>
              <a:spcAft>
                <a:spcPts val="0"/>
              </a:spcAft>
              <a:buSzPts val="1800"/>
              <a:buNone/>
            </a:pPr>
            <a:r>
              <a:t/>
            </a:r>
            <a:endParaRPr>
              <a:solidFill>
                <a:schemeClr val="dk1"/>
              </a:solidFill>
              <a:highlight>
                <a:schemeClr val="lt1"/>
              </a:highlight>
            </a:endParaRPr>
          </a:p>
          <a:p>
            <a:pPr indent="0" lvl="0" marL="0" rtl="0" algn="l">
              <a:lnSpc>
                <a:spcPct val="100000"/>
              </a:lnSpc>
              <a:spcBef>
                <a:spcPts val="0"/>
              </a:spcBef>
              <a:spcAft>
                <a:spcPts val="0"/>
              </a:spcAft>
              <a:buSzPts val="1800"/>
              <a:buNone/>
            </a:pPr>
            <a:r>
              <a:t/>
            </a:r>
            <a:endParaRPr>
              <a:solidFill>
                <a:schemeClr val="dk1"/>
              </a:solidFill>
              <a:highlight>
                <a:schemeClr val="lt1"/>
              </a:highlight>
            </a:endParaRPr>
          </a:p>
          <a:p>
            <a:pPr indent="0" lvl="0" marL="2286000" rtl="0" algn="l">
              <a:lnSpc>
                <a:spcPct val="100000"/>
              </a:lnSpc>
              <a:spcBef>
                <a:spcPts val="0"/>
              </a:spcBef>
              <a:spcAft>
                <a:spcPts val="0"/>
              </a:spcAft>
              <a:buSzPts val="1800"/>
              <a:buNone/>
            </a:pPr>
            <a:r>
              <a:t/>
            </a:r>
            <a:endParaRPr b="1">
              <a:solidFill>
                <a:schemeClr val="dk1"/>
              </a:solidFill>
              <a:highlight>
                <a:schemeClr val="lt1"/>
              </a:highlight>
            </a:endParaRPr>
          </a:p>
        </p:txBody>
      </p:sp>
      <p:sp>
        <p:nvSpPr>
          <p:cNvPr id="126" name="Google Shape;126;p23"/>
          <p:cNvSpPr txBox="1"/>
          <p:nvPr/>
        </p:nvSpPr>
        <p:spPr>
          <a:xfrm>
            <a:off x="7425900" y="4828500"/>
            <a:ext cx="17817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ESPN/What is PER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nvSpPr>
        <p:spPr>
          <a:xfrm>
            <a:off x="250275" y="76200"/>
            <a:ext cx="8713500" cy="490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Sources </a:t>
            </a:r>
            <a:r>
              <a:rPr b="1" i="0" lang="en" sz="3000" u="none" cap="none" strike="noStrike">
                <a:solidFill>
                  <a:srgbClr val="000000"/>
                </a:solidFill>
                <a:highlight>
                  <a:srgbClr val="FFFFFF"/>
                </a:highlight>
                <a:latin typeface="Arial"/>
                <a:ea typeface="Arial"/>
                <a:cs typeface="Arial"/>
                <a:sym typeface="Arial"/>
              </a:rPr>
              <a:t> </a:t>
            </a:r>
            <a:endParaRPr b="1" sz="1800">
              <a:highlight>
                <a:srgbClr val="FFFFFF"/>
              </a:highlight>
            </a:endParaRPr>
          </a:p>
          <a:p>
            <a:pPr indent="0" lvl="0" marL="0" marR="0" rtl="0" algn="ctr">
              <a:lnSpc>
                <a:spcPct val="100000"/>
              </a:lnSpc>
              <a:spcBef>
                <a:spcPts val="0"/>
              </a:spcBef>
              <a:spcAft>
                <a:spcPts val="0"/>
              </a:spcAft>
              <a:buClr>
                <a:schemeClr val="dk1"/>
              </a:buClr>
              <a:buSzPts val="1100"/>
              <a:buFont typeface="Arial"/>
              <a:buNone/>
            </a:pPr>
            <a:r>
              <a:t/>
            </a:r>
            <a:endParaRPr b="1" sz="2000">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b="1" lang="en" sz="2000" u="sng">
                <a:solidFill>
                  <a:schemeClr val="hlink"/>
                </a:solidFill>
                <a:hlinkClick r:id="rId3"/>
              </a:rPr>
              <a:t>https://github.com/swar/nba_api</a:t>
            </a:r>
            <a:r>
              <a:rPr b="1" lang="en" sz="2000">
                <a:highlight>
                  <a:srgbClr val="FFFFFF"/>
                </a:highlight>
              </a:rPr>
              <a:t> - s/o to “swar” &amp; NBA.com</a:t>
            </a:r>
            <a:endParaRPr b="1" sz="2000">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i="1" lang="en" sz="2000">
                <a:solidFill>
                  <a:srgbClr val="24292E"/>
                </a:solidFill>
                <a:highlight>
                  <a:srgbClr val="FFFFFF"/>
                </a:highlight>
              </a:rPr>
              <a:t>“An API Client package to access the APIs for NBA.com”</a:t>
            </a:r>
            <a:r>
              <a:rPr lang="en" sz="2000">
                <a:solidFill>
                  <a:srgbClr val="24292E"/>
                </a:solidFill>
                <a:highlight>
                  <a:srgbClr val="FFFFFF"/>
                </a:highlight>
              </a:rPr>
              <a:t> from Github</a:t>
            </a:r>
            <a:endParaRPr sz="2000">
              <a:solidFill>
                <a:srgbClr val="24292E"/>
              </a:solidFill>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b="1" lang="en" sz="2000" u="sng">
                <a:solidFill>
                  <a:schemeClr val="hlink"/>
                </a:solidFill>
                <a:hlinkClick r:id="rId4"/>
              </a:rPr>
              <a:t>https://www.kaggle.com/kerneler/starter-nba-player-hollinger-s-stats-d5131204-a</a:t>
            </a:r>
            <a:r>
              <a:rPr lang="en" sz="2000">
                <a:solidFill>
                  <a:srgbClr val="24292E"/>
                </a:solidFill>
                <a:highlight>
                  <a:srgbClr val="FFFFFF"/>
                </a:highlight>
              </a:rPr>
              <a:t> - </a:t>
            </a:r>
            <a:r>
              <a:rPr b="1" lang="en" sz="2000">
                <a:solidFill>
                  <a:srgbClr val="24292E"/>
                </a:solidFill>
                <a:highlight>
                  <a:srgbClr val="FFFFFF"/>
                </a:highlight>
              </a:rPr>
              <a:t>s/o to John Hollinger &amp; ESPN</a:t>
            </a:r>
            <a:endParaRPr b="1" sz="2000">
              <a:solidFill>
                <a:srgbClr val="24292E"/>
              </a:solidFill>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i="1" lang="en" sz="2000">
                <a:solidFill>
                  <a:srgbClr val="24292E"/>
                </a:solidFill>
                <a:highlight>
                  <a:srgbClr val="FFFFFF"/>
                </a:highlight>
              </a:rPr>
              <a:t>“2002-2018 Hollinger Table with metrics like PER, VA, &amp; EWA”</a:t>
            </a:r>
            <a:r>
              <a:rPr lang="en" sz="2000">
                <a:solidFill>
                  <a:srgbClr val="24292E"/>
                </a:solidFill>
                <a:highlight>
                  <a:srgbClr val="FFFFFF"/>
                </a:highlight>
              </a:rPr>
              <a:t> from Kaggle</a:t>
            </a:r>
            <a:endParaRPr sz="2000">
              <a:solidFill>
                <a:srgbClr val="24292E"/>
              </a:solidFill>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b="1" lang="en" sz="2000" u="sng">
                <a:solidFill>
                  <a:schemeClr val="hlink"/>
                </a:solidFill>
                <a:hlinkClick r:id="rId5"/>
              </a:rPr>
              <a:t>https://www.youtube.com/watch?v=irjTWNV0eAY</a:t>
            </a:r>
            <a:r>
              <a:rPr b="1" lang="en" sz="2000">
                <a:solidFill>
                  <a:srgbClr val="24292E"/>
                </a:solidFill>
                <a:highlight>
                  <a:srgbClr val="FFFFFF"/>
                </a:highlight>
              </a:rPr>
              <a:t> </a:t>
            </a:r>
            <a:endParaRPr b="1" sz="2000">
              <a:solidFill>
                <a:srgbClr val="24292E"/>
              </a:solidFill>
              <a:highlight>
                <a:srgbClr val="FFFFFF"/>
              </a:highlight>
            </a:endParaRPr>
          </a:p>
          <a:p>
            <a:pPr indent="0" lvl="0" marL="0" rtl="0" algn="l">
              <a:lnSpc>
                <a:spcPct val="100000"/>
              </a:lnSpc>
              <a:spcBef>
                <a:spcPts val="1800"/>
              </a:spcBef>
              <a:spcAft>
                <a:spcPts val="0"/>
              </a:spcAft>
              <a:buClr>
                <a:schemeClr val="dk1"/>
              </a:buClr>
              <a:buSzPts val="1100"/>
              <a:buFont typeface="Arial"/>
              <a:buNone/>
            </a:pPr>
            <a:r>
              <a:rPr b="1" lang="en" sz="2000" u="sng">
                <a:solidFill>
                  <a:schemeClr val="hlink"/>
                </a:solidFill>
                <a:hlinkClick r:id="rId6"/>
              </a:rPr>
              <a:t>https://www.youtube.com/watch?v=NCyPY-jfb3I</a:t>
            </a:r>
            <a:r>
              <a:rPr b="1" lang="en" sz="2000">
                <a:solidFill>
                  <a:srgbClr val="24292E"/>
                </a:solidFill>
                <a:highlight>
                  <a:srgbClr val="FFFFFF"/>
                </a:highlight>
              </a:rPr>
              <a:t>- s/o to Ken Jee </a:t>
            </a:r>
            <a:endParaRPr b="1" sz="2000">
              <a:solidFill>
                <a:srgbClr val="24292E"/>
              </a:solidFill>
              <a:highlight>
                <a:srgbClr val="FFFFFF"/>
              </a:highlight>
            </a:endParaRPr>
          </a:p>
          <a:p>
            <a:pPr indent="0" lvl="0" marL="0" rtl="0" algn="l">
              <a:lnSpc>
                <a:spcPct val="100000"/>
              </a:lnSpc>
              <a:spcBef>
                <a:spcPts val="1800"/>
              </a:spcBef>
              <a:spcAft>
                <a:spcPts val="1200"/>
              </a:spcAft>
              <a:buClr>
                <a:schemeClr val="dk1"/>
              </a:buClr>
              <a:buSzPts val="1100"/>
              <a:buFont typeface="Arial"/>
              <a:buNone/>
            </a:pPr>
            <a:r>
              <a:rPr i="1" lang="en" sz="2000">
                <a:solidFill>
                  <a:srgbClr val="24292E"/>
                </a:solidFill>
                <a:highlight>
                  <a:srgbClr val="FFFFFF"/>
                </a:highlight>
              </a:rPr>
              <a:t>“How to scrape NBA data &amp; simulate games with Python” </a:t>
            </a:r>
            <a:r>
              <a:rPr lang="en" sz="2000">
                <a:solidFill>
                  <a:srgbClr val="24292E"/>
                </a:solidFill>
                <a:highlight>
                  <a:srgbClr val="FFFFFF"/>
                </a:highlight>
              </a:rPr>
              <a:t>from Youtube</a:t>
            </a:r>
            <a:endParaRPr sz="30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nvSpPr>
        <p:spPr>
          <a:xfrm>
            <a:off x="274900" y="119850"/>
            <a:ext cx="8713500" cy="490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Sources pt.2 </a:t>
            </a:r>
            <a:r>
              <a:rPr b="1" i="0" lang="en" sz="3000" u="none" cap="none" strike="noStrike">
                <a:solidFill>
                  <a:srgbClr val="000000"/>
                </a:solidFill>
                <a:highlight>
                  <a:srgbClr val="FFFFFF"/>
                </a:highlight>
                <a:latin typeface="Arial"/>
                <a:ea typeface="Arial"/>
                <a:cs typeface="Arial"/>
                <a:sym typeface="Arial"/>
              </a:rPr>
              <a:t> </a:t>
            </a:r>
            <a:endParaRPr b="1" sz="1800">
              <a:highlight>
                <a:srgbClr val="FFFFFF"/>
              </a:highlight>
            </a:endParaRPr>
          </a:p>
          <a:p>
            <a:pPr indent="0" lvl="0" marL="0" marR="0" rtl="0" algn="ctr">
              <a:lnSpc>
                <a:spcPct val="100000"/>
              </a:lnSpc>
              <a:spcBef>
                <a:spcPts val="0"/>
              </a:spcBef>
              <a:spcAft>
                <a:spcPts val="0"/>
              </a:spcAft>
              <a:buClr>
                <a:schemeClr val="dk1"/>
              </a:buClr>
              <a:buSzPts val="1100"/>
              <a:buFont typeface="Arial"/>
              <a:buNone/>
            </a:pPr>
            <a:r>
              <a:t/>
            </a:r>
            <a:endParaRPr b="1" sz="2000">
              <a:highlight>
                <a:srgbClr val="FFFFFF"/>
              </a:highlight>
            </a:endParaRPr>
          </a:p>
          <a:p>
            <a:pPr indent="0" lvl="0" marL="0" rtl="0" algn="l">
              <a:lnSpc>
                <a:spcPct val="100000"/>
              </a:lnSpc>
              <a:spcBef>
                <a:spcPts val="1800"/>
              </a:spcBef>
              <a:spcAft>
                <a:spcPts val="1200"/>
              </a:spcAft>
              <a:buClr>
                <a:schemeClr val="dk1"/>
              </a:buClr>
              <a:buSzPts val="1100"/>
              <a:buFont typeface="Arial"/>
              <a:buNone/>
            </a:pPr>
            <a:r>
              <a:t/>
            </a:r>
            <a:endParaRPr sz="3000">
              <a:highlight>
                <a:srgbClr val="FFFFFF"/>
              </a:highlight>
            </a:endParaRPr>
          </a:p>
        </p:txBody>
      </p:sp>
      <p:cxnSp>
        <p:nvCxnSpPr>
          <p:cNvPr id="137" name="Google Shape;137;p25"/>
          <p:cNvCxnSpPr>
            <a:endCxn id="138" idx="1"/>
          </p:cNvCxnSpPr>
          <p:nvPr/>
        </p:nvCxnSpPr>
        <p:spPr>
          <a:xfrm>
            <a:off x="786350" y="2950325"/>
            <a:ext cx="7323900" cy="15900"/>
          </a:xfrm>
          <a:prstGeom prst="straightConnector1">
            <a:avLst/>
          </a:prstGeom>
          <a:noFill/>
          <a:ln cap="flat" cmpd="sng" w="152400">
            <a:solidFill>
              <a:srgbClr val="000000"/>
            </a:solidFill>
            <a:prstDash val="solid"/>
            <a:round/>
            <a:headEnd len="med" w="med" type="none"/>
            <a:tailEnd len="med" w="med" type="none"/>
          </a:ln>
        </p:spPr>
      </p:cxnSp>
      <p:sp>
        <p:nvSpPr>
          <p:cNvPr id="139" name="Google Shape;139;p25"/>
          <p:cNvSpPr txBox="1"/>
          <p:nvPr/>
        </p:nvSpPr>
        <p:spPr>
          <a:xfrm>
            <a:off x="727875" y="2987325"/>
            <a:ext cx="49584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a:t>
            </a:r>
            <a:r>
              <a:rPr b="1" lang="en" sz="1800"/>
              <a:t>NBA API                             </a:t>
            </a:r>
            <a:r>
              <a:rPr b="1" lang="en" sz="1800"/>
              <a:t>                              </a:t>
            </a:r>
            <a:endParaRPr sz="1800"/>
          </a:p>
          <a:p>
            <a:pPr indent="0" lvl="0" marL="0" rtl="0" algn="ctr">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basic game stats needed for PER calculation</a:t>
            </a:r>
            <a:endParaRPr sz="1800"/>
          </a:p>
        </p:txBody>
      </p:sp>
      <p:cxnSp>
        <p:nvCxnSpPr>
          <p:cNvPr id="140" name="Google Shape;140;p25"/>
          <p:cNvCxnSpPr/>
          <p:nvPr/>
        </p:nvCxnSpPr>
        <p:spPr>
          <a:xfrm>
            <a:off x="2566150" y="2687275"/>
            <a:ext cx="4131000" cy="12000"/>
          </a:xfrm>
          <a:prstGeom prst="straightConnector1">
            <a:avLst/>
          </a:prstGeom>
          <a:noFill/>
          <a:ln cap="flat" cmpd="sng" w="152400">
            <a:solidFill>
              <a:srgbClr val="38761D"/>
            </a:solidFill>
            <a:prstDash val="solid"/>
            <a:round/>
            <a:headEnd len="med" w="med" type="none"/>
            <a:tailEnd len="med" w="med" type="none"/>
          </a:ln>
        </p:spPr>
      </p:cxnSp>
      <p:sp>
        <p:nvSpPr>
          <p:cNvPr id="141" name="Google Shape;141;p25"/>
          <p:cNvSpPr txBox="1"/>
          <p:nvPr/>
        </p:nvSpPr>
        <p:spPr>
          <a:xfrm>
            <a:off x="176750" y="1021525"/>
            <a:ext cx="8787000" cy="15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					          PER values for every player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r>
              <a:rPr b="1" lang="en" sz="1600">
                <a:solidFill>
                  <a:srgbClr val="0000FF"/>
                </a:solidFill>
              </a:rPr>
              <a:t>PER &amp; Simulation</a:t>
            </a:r>
            <a:endParaRPr b="1" sz="1600">
              <a:solidFill>
                <a:srgbClr val="CC0000"/>
              </a:solidFill>
            </a:endParaRPr>
          </a:p>
          <a:p>
            <a:pPr indent="0" lvl="0" marL="0" rtl="0" algn="l">
              <a:spcBef>
                <a:spcPts val="0"/>
              </a:spcBef>
              <a:spcAft>
                <a:spcPts val="0"/>
              </a:spcAft>
              <a:buNone/>
            </a:pPr>
            <a:r>
              <a:rPr lang="en" sz="1800">
                <a:solidFill>
                  <a:srgbClr val="38761D"/>
                </a:solidFill>
              </a:rPr>
              <a:t>                                      </a:t>
            </a:r>
            <a:r>
              <a:rPr lang="en" sz="1800">
                <a:solidFill>
                  <a:srgbClr val="38761D"/>
                </a:solidFill>
              </a:rPr>
              <a:t>        </a:t>
            </a:r>
            <a:r>
              <a:rPr lang="en" sz="1800">
                <a:solidFill>
                  <a:srgbClr val="38761D"/>
                </a:solidFill>
              </a:rPr>
              <a:t>2002-2018</a:t>
            </a:r>
            <a:r>
              <a:rPr b="1" lang="en" sz="1800">
                <a:solidFill>
                  <a:srgbClr val="38761D"/>
                </a:solidFill>
              </a:rPr>
              <a:t> Hollinger’s Table </a:t>
            </a:r>
            <a:r>
              <a:rPr lang="en" sz="1800">
                <a:solidFill>
                  <a:srgbClr val="38761D"/>
                </a:solidFill>
              </a:rPr>
              <a:t>          </a:t>
            </a:r>
            <a:r>
              <a:rPr lang="en" sz="1800">
                <a:solidFill>
                  <a:srgbClr val="0000FF"/>
                </a:solidFill>
              </a:rPr>
              <a:t>2019 - 2020 </a:t>
            </a:r>
            <a:endParaRPr sz="1800">
              <a:solidFill>
                <a:srgbClr val="CC0000"/>
              </a:solidFill>
            </a:endParaRPr>
          </a:p>
        </p:txBody>
      </p:sp>
      <p:cxnSp>
        <p:nvCxnSpPr>
          <p:cNvPr id="142" name="Google Shape;142;p25"/>
          <p:cNvCxnSpPr/>
          <p:nvPr/>
        </p:nvCxnSpPr>
        <p:spPr>
          <a:xfrm flipH="1">
            <a:off x="2880525" y="3387175"/>
            <a:ext cx="5700" cy="457200"/>
          </a:xfrm>
          <a:prstGeom prst="straightConnector1">
            <a:avLst/>
          </a:prstGeom>
          <a:noFill/>
          <a:ln cap="flat" cmpd="sng" w="38100">
            <a:solidFill>
              <a:srgbClr val="FF0000"/>
            </a:solidFill>
            <a:prstDash val="solid"/>
            <a:round/>
            <a:headEnd len="med" w="med" type="none"/>
            <a:tailEnd len="med" w="med" type="triangle"/>
          </a:ln>
        </p:spPr>
      </p:cxnSp>
      <p:cxnSp>
        <p:nvCxnSpPr>
          <p:cNvPr id="143" name="Google Shape;143;p25"/>
          <p:cNvCxnSpPr/>
          <p:nvPr/>
        </p:nvCxnSpPr>
        <p:spPr>
          <a:xfrm rot="10800000">
            <a:off x="4686825" y="1743650"/>
            <a:ext cx="0" cy="483900"/>
          </a:xfrm>
          <a:prstGeom prst="straightConnector1">
            <a:avLst/>
          </a:prstGeom>
          <a:noFill/>
          <a:ln cap="flat" cmpd="sng" w="38100">
            <a:solidFill>
              <a:srgbClr val="FF0000"/>
            </a:solidFill>
            <a:prstDash val="solid"/>
            <a:round/>
            <a:headEnd len="med" w="med" type="none"/>
            <a:tailEnd len="med" w="med" type="triangle"/>
          </a:ln>
        </p:spPr>
      </p:cxnSp>
      <p:cxnSp>
        <p:nvCxnSpPr>
          <p:cNvPr id="144" name="Google Shape;144;p25"/>
          <p:cNvCxnSpPr/>
          <p:nvPr/>
        </p:nvCxnSpPr>
        <p:spPr>
          <a:xfrm>
            <a:off x="6807425" y="2687275"/>
            <a:ext cx="1240500" cy="0"/>
          </a:xfrm>
          <a:prstGeom prst="straightConnector1">
            <a:avLst/>
          </a:prstGeom>
          <a:noFill/>
          <a:ln cap="flat" cmpd="sng" w="152400">
            <a:solidFill>
              <a:srgbClr val="0000FF"/>
            </a:solidFill>
            <a:prstDash val="solid"/>
            <a:round/>
            <a:headEnd len="med" w="med" type="none"/>
            <a:tailEnd len="med" w="med" type="none"/>
          </a:ln>
        </p:spPr>
      </p:cxnSp>
      <p:sp>
        <p:nvSpPr>
          <p:cNvPr id="145" name="Google Shape;145;p25"/>
          <p:cNvSpPr txBox="1"/>
          <p:nvPr/>
        </p:nvSpPr>
        <p:spPr>
          <a:xfrm>
            <a:off x="0" y="2721450"/>
            <a:ext cx="7863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1990 </a:t>
            </a:r>
            <a:r>
              <a:rPr b="1" lang="en" sz="1800">
                <a:solidFill>
                  <a:schemeClr val="dk1"/>
                </a:solidFill>
              </a:rPr>
              <a:t> </a:t>
            </a:r>
            <a:endParaRPr/>
          </a:p>
        </p:txBody>
      </p:sp>
      <p:sp>
        <p:nvSpPr>
          <p:cNvPr id="138" name="Google Shape;138;p25"/>
          <p:cNvSpPr txBox="1"/>
          <p:nvPr/>
        </p:nvSpPr>
        <p:spPr>
          <a:xfrm>
            <a:off x="8110250" y="2724275"/>
            <a:ext cx="10338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Present</a:t>
            </a:r>
            <a:r>
              <a:rPr b="1" lang="en" sz="1800">
                <a:solidFill>
                  <a:schemeClr val="dk1"/>
                </a:solidFil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nvSpPr>
        <p:spPr>
          <a:xfrm>
            <a:off x="0" y="76200"/>
            <a:ext cx="89637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Exploration</a:t>
            </a:r>
            <a:endParaRPr b="1" i="0" sz="5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p:txBody>
      </p:sp>
      <p:pic>
        <p:nvPicPr>
          <p:cNvPr id="151" name="Google Shape;151;p26"/>
          <p:cNvPicPr preferRelativeResize="0"/>
          <p:nvPr/>
        </p:nvPicPr>
        <p:blipFill>
          <a:blip r:embed="rId3">
            <a:alphaModFix/>
          </a:blip>
          <a:stretch>
            <a:fillRect/>
          </a:stretch>
        </p:blipFill>
        <p:spPr>
          <a:xfrm>
            <a:off x="-27900" y="711800"/>
            <a:ext cx="9144000" cy="4525499"/>
          </a:xfrm>
          <a:prstGeom prst="rect">
            <a:avLst/>
          </a:prstGeom>
          <a:noFill/>
          <a:ln>
            <a:noFill/>
          </a:ln>
        </p:spPr>
      </p:pic>
      <p:sp>
        <p:nvSpPr>
          <p:cNvPr id="152" name="Google Shape;152;p26"/>
          <p:cNvSpPr txBox="1"/>
          <p:nvPr/>
        </p:nvSpPr>
        <p:spPr>
          <a:xfrm>
            <a:off x="5545975" y="3868875"/>
            <a:ext cx="2699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get_active_players()</a:t>
            </a:r>
            <a:endParaRPr b="1" sz="2000"/>
          </a:p>
        </p:txBody>
      </p:sp>
      <p:sp>
        <p:nvSpPr>
          <p:cNvPr id="153" name="Google Shape;153;p26"/>
          <p:cNvSpPr txBox="1"/>
          <p:nvPr/>
        </p:nvSpPr>
        <p:spPr>
          <a:xfrm>
            <a:off x="5545975" y="947175"/>
            <a:ext cx="2699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Pip install nba_api</a:t>
            </a:r>
            <a:endParaRPr b="1" sz="2000"/>
          </a:p>
        </p:txBody>
      </p:sp>
      <p:sp>
        <p:nvSpPr>
          <p:cNvPr id="154" name="Google Shape;154;p26"/>
          <p:cNvSpPr txBox="1"/>
          <p:nvPr/>
        </p:nvSpPr>
        <p:spPr>
          <a:xfrm>
            <a:off x="5545975" y="2689125"/>
            <a:ext cx="2699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import players</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nvSpPr>
        <p:spPr>
          <a:xfrm>
            <a:off x="0" y="76200"/>
            <a:ext cx="89637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Exploration pt.2</a:t>
            </a:r>
            <a:endParaRPr b="1" sz="200">
              <a:highlight>
                <a:srgbClr val="FFFFFF"/>
              </a:highlight>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p:txBody>
      </p:sp>
      <p:pic>
        <p:nvPicPr>
          <p:cNvPr id="160" name="Google Shape;160;p27"/>
          <p:cNvPicPr preferRelativeResize="0"/>
          <p:nvPr/>
        </p:nvPicPr>
        <p:blipFill>
          <a:blip r:embed="rId3">
            <a:alphaModFix/>
          </a:blip>
          <a:stretch>
            <a:fillRect/>
          </a:stretch>
        </p:blipFill>
        <p:spPr>
          <a:xfrm>
            <a:off x="0" y="663675"/>
            <a:ext cx="9116099" cy="4479825"/>
          </a:xfrm>
          <a:prstGeom prst="rect">
            <a:avLst/>
          </a:prstGeom>
          <a:noFill/>
          <a:ln>
            <a:noFill/>
          </a:ln>
        </p:spPr>
      </p:pic>
      <p:sp>
        <p:nvSpPr>
          <p:cNvPr id="161" name="Google Shape;161;p27"/>
          <p:cNvSpPr txBox="1"/>
          <p:nvPr/>
        </p:nvSpPr>
        <p:spPr>
          <a:xfrm>
            <a:off x="2199450" y="2909150"/>
            <a:ext cx="30000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player_id </a:t>
            </a:r>
            <a:endParaRPr/>
          </a:p>
        </p:txBody>
      </p:sp>
      <p:sp>
        <p:nvSpPr>
          <p:cNvPr id="162" name="Google Shape;162;p27"/>
          <p:cNvSpPr txBox="1"/>
          <p:nvPr/>
        </p:nvSpPr>
        <p:spPr>
          <a:xfrm>
            <a:off x="2291850" y="1457025"/>
            <a:ext cx="46488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loop player_dictionary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0" y="76200"/>
            <a:ext cx="89637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Exploration pt.3</a:t>
            </a:r>
            <a:endParaRPr b="1" sz="200">
              <a:highlight>
                <a:srgbClr val="FFFFFF"/>
              </a:highlight>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0" y="718975"/>
            <a:ext cx="9218126" cy="4424525"/>
          </a:xfrm>
          <a:prstGeom prst="rect">
            <a:avLst/>
          </a:prstGeom>
          <a:noFill/>
          <a:ln>
            <a:noFill/>
          </a:ln>
        </p:spPr>
      </p:pic>
      <p:sp>
        <p:nvSpPr>
          <p:cNvPr id="169" name="Google Shape;169;p28"/>
          <p:cNvSpPr txBox="1"/>
          <p:nvPr/>
        </p:nvSpPr>
        <p:spPr>
          <a:xfrm>
            <a:off x="4572000" y="718975"/>
            <a:ext cx="34626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PlayerGameLog endpoint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nvSpPr>
        <p:spPr>
          <a:xfrm>
            <a:off x="0" y="76200"/>
            <a:ext cx="89637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Exploration pt.4</a:t>
            </a:r>
            <a:endParaRPr b="1" sz="200">
              <a:highlight>
                <a:srgbClr val="FFFFFF"/>
              </a:highlight>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p:txBody>
      </p:sp>
      <p:pic>
        <p:nvPicPr>
          <p:cNvPr id="175" name="Google Shape;175;p29"/>
          <p:cNvPicPr preferRelativeResize="0"/>
          <p:nvPr/>
        </p:nvPicPr>
        <p:blipFill>
          <a:blip r:embed="rId3">
            <a:alphaModFix/>
          </a:blip>
          <a:stretch>
            <a:fillRect/>
          </a:stretch>
        </p:blipFill>
        <p:spPr>
          <a:xfrm>
            <a:off x="-76700" y="674800"/>
            <a:ext cx="9220699" cy="4468700"/>
          </a:xfrm>
          <a:prstGeom prst="rect">
            <a:avLst/>
          </a:prstGeom>
          <a:noFill/>
          <a:ln>
            <a:noFill/>
          </a:ln>
        </p:spPr>
      </p:pic>
      <p:sp>
        <p:nvSpPr>
          <p:cNvPr id="176" name="Google Shape;176;p29"/>
          <p:cNvSpPr txBox="1"/>
          <p:nvPr/>
        </p:nvSpPr>
        <p:spPr>
          <a:xfrm>
            <a:off x="5501100" y="1807200"/>
            <a:ext cx="34626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rPr>
              <a:t>time.sleep (5) seconds </a:t>
            </a:r>
            <a:endParaRPr b="1" sz="2000">
              <a:solidFill>
                <a:schemeClr val="dk1"/>
              </a:solidFill>
            </a:endParaRPr>
          </a:p>
          <a:p>
            <a:pPr indent="0" lvl="0" marL="0" rtl="0" algn="l">
              <a:spcBef>
                <a:spcPts val="0"/>
              </a:spcBef>
              <a:spcAft>
                <a:spcPts val="0"/>
              </a:spcAft>
              <a:buNone/>
            </a:pPr>
            <a:r>
              <a:rPr b="1" lang="en" sz="2000">
                <a:solidFill>
                  <a:schemeClr val="dk1"/>
                </a:solidFill>
              </a:rPr>
              <a:t>N</a:t>
            </a:r>
            <a:r>
              <a:rPr b="1" lang="en" sz="2000">
                <a:solidFill>
                  <a:schemeClr val="dk1"/>
                </a:solidFill>
              </a:rPr>
              <a:t>ested For loop</a:t>
            </a:r>
            <a:endParaRPr b="1" sz="20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nvSpPr>
        <p:spPr>
          <a:xfrm>
            <a:off x="76200" y="76200"/>
            <a:ext cx="89637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Cleaning</a:t>
            </a:r>
            <a:endParaRPr b="1" sz="200">
              <a:highlight>
                <a:srgbClr val="FFFFFF"/>
              </a:highlight>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p:txBody>
      </p:sp>
      <p:pic>
        <p:nvPicPr>
          <p:cNvPr id="182" name="Google Shape;182;p30"/>
          <p:cNvPicPr preferRelativeResize="0"/>
          <p:nvPr/>
        </p:nvPicPr>
        <p:blipFill>
          <a:blip r:embed="rId3">
            <a:alphaModFix/>
          </a:blip>
          <a:stretch>
            <a:fillRect/>
          </a:stretch>
        </p:blipFill>
        <p:spPr>
          <a:xfrm>
            <a:off x="2444025" y="735150"/>
            <a:ext cx="4255950" cy="440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3625" y="0"/>
            <a:ext cx="9143999" cy="5135825"/>
          </a:xfrm>
          <a:prstGeom prst="rect">
            <a:avLst/>
          </a:prstGeom>
          <a:noFill/>
          <a:ln>
            <a:noFill/>
          </a:ln>
        </p:spPr>
      </p:pic>
      <p:sp>
        <p:nvSpPr>
          <p:cNvPr id="188" name="Google Shape;188;p31"/>
          <p:cNvSpPr txBox="1"/>
          <p:nvPr/>
        </p:nvSpPr>
        <p:spPr>
          <a:xfrm>
            <a:off x="4424150" y="801200"/>
            <a:ext cx="48153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ALL PERs for ALL players 2002-2018</a:t>
            </a:r>
            <a:endParaRPr b="1"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188875" y="521250"/>
            <a:ext cx="8442600" cy="4253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4700"/>
              <a:t>What happened? </a:t>
            </a:r>
            <a:r>
              <a:rPr lang="en" sz="4700"/>
              <a:t>COVID-19</a:t>
            </a:r>
            <a:endParaRPr sz="4700"/>
          </a:p>
          <a:p>
            <a:pPr indent="0" lvl="0" marL="457200" rtl="0" algn="l">
              <a:lnSpc>
                <a:spcPct val="115000"/>
              </a:lnSpc>
              <a:spcBef>
                <a:spcPts val="0"/>
              </a:spcBef>
              <a:spcAft>
                <a:spcPts val="0"/>
              </a:spcAft>
              <a:buNone/>
            </a:pPr>
            <a:r>
              <a:rPr b="1" lang="en" sz="4700"/>
              <a:t>Why?</a:t>
            </a:r>
            <a:r>
              <a:rPr lang="en" sz="4700"/>
              <a:t> </a:t>
            </a:r>
            <a:endParaRPr sz="4700"/>
          </a:p>
          <a:p>
            <a:pPr indent="0" lvl="0" marL="457200" rtl="0" algn="l">
              <a:lnSpc>
                <a:spcPct val="115000"/>
              </a:lnSpc>
              <a:spcBef>
                <a:spcPts val="0"/>
              </a:spcBef>
              <a:spcAft>
                <a:spcPts val="0"/>
              </a:spcAft>
              <a:buNone/>
            </a:pPr>
            <a:r>
              <a:rPr b="1" lang="en" sz="4700"/>
              <a:t>Who? </a:t>
            </a:r>
            <a:r>
              <a:rPr lang="en" sz="4700"/>
              <a:t>John Hollinger</a:t>
            </a:r>
            <a:endParaRPr sz="4700"/>
          </a:p>
          <a:p>
            <a:pPr indent="0" lvl="0" marL="457200" rtl="0" algn="l">
              <a:lnSpc>
                <a:spcPct val="115000"/>
              </a:lnSpc>
              <a:spcBef>
                <a:spcPts val="0"/>
              </a:spcBef>
              <a:spcAft>
                <a:spcPts val="0"/>
              </a:spcAft>
              <a:buNone/>
            </a:pPr>
            <a:r>
              <a:rPr b="1" lang="en" sz="4700"/>
              <a:t>How?</a:t>
            </a:r>
            <a:r>
              <a:rPr lang="en" sz="4700"/>
              <a:t> The work is REAL </a:t>
            </a:r>
            <a:endParaRPr sz="4700"/>
          </a:p>
          <a:p>
            <a:pPr indent="0" lvl="0" marL="457200" rtl="0" algn="l">
              <a:lnSpc>
                <a:spcPct val="115000"/>
              </a:lnSpc>
              <a:spcBef>
                <a:spcPts val="0"/>
              </a:spcBef>
              <a:spcAft>
                <a:spcPts val="0"/>
              </a:spcAft>
              <a:buNone/>
            </a:pPr>
            <a:r>
              <a:rPr b="1" lang="en" sz="4700"/>
              <a:t>Summary </a:t>
            </a:r>
            <a:endParaRPr b="1" sz="4700"/>
          </a:p>
        </p:txBody>
      </p:sp>
      <p:pic>
        <p:nvPicPr>
          <p:cNvPr id="61" name="Google Shape;61;p14"/>
          <p:cNvPicPr preferRelativeResize="0"/>
          <p:nvPr/>
        </p:nvPicPr>
        <p:blipFill>
          <a:blip r:embed="rId3">
            <a:alphaModFix/>
          </a:blip>
          <a:stretch>
            <a:fillRect/>
          </a:stretch>
        </p:blipFill>
        <p:spPr>
          <a:xfrm>
            <a:off x="2606975" y="1364600"/>
            <a:ext cx="946250" cy="946250"/>
          </a:xfrm>
          <a:prstGeom prst="rect">
            <a:avLst/>
          </a:prstGeom>
          <a:noFill/>
          <a:ln>
            <a:noFill/>
          </a:ln>
        </p:spPr>
      </p:pic>
      <p:pic>
        <p:nvPicPr>
          <p:cNvPr id="62" name="Google Shape;62;p14"/>
          <p:cNvPicPr preferRelativeResize="0"/>
          <p:nvPr/>
        </p:nvPicPr>
        <p:blipFill>
          <a:blip r:embed="rId3">
            <a:alphaModFix/>
          </a:blip>
          <a:stretch>
            <a:fillRect/>
          </a:stretch>
        </p:blipFill>
        <p:spPr>
          <a:xfrm>
            <a:off x="3597575" y="1364600"/>
            <a:ext cx="946250" cy="946250"/>
          </a:xfrm>
          <a:prstGeom prst="rect">
            <a:avLst/>
          </a:prstGeom>
          <a:noFill/>
          <a:ln>
            <a:noFill/>
          </a:ln>
        </p:spPr>
      </p:pic>
      <p:pic>
        <p:nvPicPr>
          <p:cNvPr id="63" name="Google Shape;63;p14"/>
          <p:cNvPicPr preferRelativeResize="0"/>
          <p:nvPr/>
        </p:nvPicPr>
        <p:blipFill>
          <a:blip r:embed="rId3">
            <a:alphaModFix/>
          </a:blip>
          <a:stretch>
            <a:fillRect/>
          </a:stretch>
        </p:blipFill>
        <p:spPr>
          <a:xfrm>
            <a:off x="4588175" y="1364600"/>
            <a:ext cx="946250" cy="946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a:off x="0" y="0"/>
            <a:ext cx="5418450" cy="5143500"/>
          </a:xfrm>
          <a:prstGeom prst="rect">
            <a:avLst/>
          </a:prstGeom>
          <a:noFill/>
          <a:ln>
            <a:noFill/>
          </a:ln>
        </p:spPr>
      </p:pic>
      <p:pic>
        <p:nvPicPr>
          <p:cNvPr id="194" name="Google Shape;194;p32"/>
          <p:cNvPicPr preferRelativeResize="0"/>
          <p:nvPr/>
        </p:nvPicPr>
        <p:blipFill>
          <a:blip r:embed="rId4">
            <a:alphaModFix/>
          </a:blip>
          <a:stretch>
            <a:fillRect/>
          </a:stretch>
        </p:blipFill>
        <p:spPr>
          <a:xfrm>
            <a:off x="4799275" y="0"/>
            <a:ext cx="4497125" cy="5843226"/>
          </a:xfrm>
          <a:prstGeom prst="rect">
            <a:avLst/>
          </a:prstGeom>
          <a:noFill/>
          <a:ln>
            <a:noFill/>
          </a:ln>
        </p:spPr>
      </p:pic>
      <p:sp>
        <p:nvSpPr>
          <p:cNvPr id="195" name="Google Shape;195;p32"/>
          <p:cNvSpPr txBox="1"/>
          <p:nvPr/>
        </p:nvSpPr>
        <p:spPr>
          <a:xfrm>
            <a:off x="2279625" y="1868575"/>
            <a:ext cx="1952700" cy="5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rPr>
              <a:t>Hollinger</a:t>
            </a:r>
            <a:endParaRPr b="1" sz="2000">
              <a:solidFill>
                <a:schemeClr val="dk1"/>
              </a:solidFill>
            </a:endParaRPr>
          </a:p>
          <a:p>
            <a:pPr indent="0" lvl="0" marL="0" rtl="0" algn="ctr">
              <a:spcBef>
                <a:spcPts val="0"/>
              </a:spcBef>
              <a:spcAft>
                <a:spcPts val="0"/>
              </a:spcAft>
              <a:buNone/>
            </a:pPr>
            <a:r>
              <a:rPr b="1" lang="en" sz="2000">
                <a:solidFill>
                  <a:schemeClr val="dk1"/>
                </a:solidFill>
              </a:rPr>
              <a:t>2002-2018 </a:t>
            </a:r>
            <a:endParaRPr b="1" sz="2000">
              <a:solidFill>
                <a:schemeClr val="dk1"/>
              </a:solidFill>
            </a:endParaRPr>
          </a:p>
          <a:p>
            <a:pPr indent="0" lvl="0" marL="0" rtl="0" algn="ctr">
              <a:spcBef>
                <a:spcPts val="0"/>
              </a:spcBef>
              <a:spcAft>
                <a:spcPts val="0"/>
              </a:spcAft>
              <a:buNone/>
            </a:pPr>
            <a:r>
              <a:t/>
            </a:r>
            <a:endParaRPr/>
          </a:p>
        </p:txBody>
      </p:sp>
      <p:sp>
        <p:nvSpPr>
          <p:cNvPr id="196" name="Google Shape;196;p32"/>
          <p:cNvSpPr txBox="1"/>
          <p:nvPr/>
        </p:nvSpPr>
        <p:spPr>
          <a:xfrm>
            <a:off x="7344000" y="2171575"/>
            <a:ext cx="1800000" cy="5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rPr>
              <a:t>The 30 club</a:t>
            </a:r>
            <a:endParaRPr b="1" sz="20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0" y="0"/>
            <a:ext cx="9088325" cy="5143500"/>
          </a:xfrm>
          <a:prstGeom prst="rect">
            <a:avLst/>
          </a:prstGeom>
          <a:noFill/>
          <a:ln>
            <a:noFill/>
          </a:ln>
        </p:spPr>
      </p:pic>
      <p:pic>
        <p:nvPicPr>
          <p:cNvPr id="202" name="Google Shape;202;p33"/>
          <p:cNvPicPr preferRelativeResize="0"/>
          <p:nvPr/>
        </p:nvPicPr>
        <p:blipFill>
          <a:blip r:embed="rId4">
            <a:alphaModFix/>
          </a:blip>
          <a:stretch>
            <a:fillRect/>
          </a:stretch>
        </p:blipFill>
        <p:spPr>
          <a:xfrm>
            <a:off x="3702850" y="512475"/>
            <a:ext cx="483750" cy="760524"/>
          </a:xfrm>
          <a:prstGeom prst="rect">
            <a:avLst/>
          </a:prstGeom>
          <a:noFill/>
          <a:ln>
            <a:noFill/>
          </a:ln>
        </p:spPr>
      </p:pic>
      <p:pic>
        <p:nvPicPr>
          <p:cNvPr id="203" name="Google Shape;203;p33"/>
          <p:cNvPicPr preferRelativeResize="0"/>
          <p:nvPr/>
        </p:nvPicPr>
        <p:blipFill>
          <a:blip r:embed="rId4">
            <a:alphaModFix/>
          </a:blip>
          <a:stretch>
            <a:fillRect/>
          </a:stretch>
        </p:blipFill>
        <p:spPr>
          <a:xfrm>
            <a:off x="5407675" y="512475"/>
            <a:ext cx="483750" cy="760524"/>
          </a:xfrm>
          <a:prstGeom prst="rect">
            <a:avLst/>
          </a:prstGeom>
          <a:noFill/>
          <a:ln>
            <a:noFill/>
          </a:ln>
        </p:spPr>
      </p:pic>
      <p:pic>
        <p:nvPicPr>
          <p:cNvPr id="204" name="Google Shape;204;p33"/>
          <p:cNvPicPr preferRelativeResize="0"/>
          <p:nvPr/>
        </p:nvPicPr>
        <p:blipFill>
          <a:blip r:embed="rId4">
            <a:alphaModFix/>
          </a:blip>
          <a:stretch>
            <a:fillRect/>
          </a:stretch>
        </p:blipFill>
        <p:spPr>
          <a:xfrm>
            <a:off x="4302287" y="814500"/>
            <a:ext cx="483750" cy="760524"/>
          </a:xfrm>
          <a:prstGeom prst="rect">
            <a:avLst/>
          </a:prstGeom>
          <a:noFill/>
          <a:ln>
            <a:noFill/>
          </a:ln>
        </p:spPr>
      </p:pic>
      <p:pic>
        <p:nvPicPr>
          <p:cNvPr id="205" name="Google Shape;205;p33"/>
          <p:cNvPicPr preferRelativeResize="0"/>
          <p:nvPr/>
        </p:nvPicPr>
        <p:blipFill>
          <a:blip r:embed="rId4">
            <a:alphaModFix/>
          </a:blip>
          <a:stretch>
            <a:fillRect/>
          </a:stretch>
        </p:blipFill>
        <p:spPr>
          <a:xfrm>
            <a:off x="5784525" y="2965425"/>
            <a:ext cx="483750" cy="760524"/>
          </a:xfrm>
          <a:prstGeom prst="rect">
            <a:avLst/>
          </a:prstGeom>
          <a:noFill/>
          <a:ln>
            <a:noFill/>
          </a:ln>
        </p:spPr>
      </p:pic>
      <p:pic>
        <p:nvPicPr>
          <p:cNvPr id="206" name="Google Shape;206;p33"/>
          <p:cNvPicPr preferRelativeResize="0"/>
          <p:nvPr/>
        </p:nvPicPr>
        <p:blipFill>
          <a:blip r:embed="rId4">
            <a:alphaModFix/>
          </a:blip>
          <a:stretch>
            <a:fillRect/>
          </a:stretch>
        </p:blipFill>
        <p:spPr>
          <a:xfrm>
            <a:off x="3468050" y="3061700"/>
            <a:ext cx="483750" cy="760524"/>
          </a:xfrm>
          <a:prstGeom prst="rect">
            <a:avLst/>
          </a:prstGeom>
          <a:noFill/>
          <a:ln>
            <a:noFill/>
          </a:ln>
        </p:spPr>
      </p:pic>
      <p:pic>
        <p:nvPicPr>
          <p:cNvPr id="207" name="Google Shape;207;p33"/>
          <p:cNvPicPr preferRelativeResize="0"/>
          <p:nvPr/>
        </p:nvPicPr>
        <p:blipFill>
          <a:blip r:embed="rId4">
            <a:alphaModFix/>
          </a:blip>
          <a:stretch>
            <a:fillRect/>
          </a:stretch>
        </p:blipFill>
        <p:spPr>
          <a:xfrm>
            <a:off x="7414525" y="3136525"/>
            <a:ext cx="483750" cy="760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0" y="0"/>
            <a:ext cx="5915174" cy="3198100"/>
          </a:xfrm>
          <a:prstGeom prst="rect">
            <a:avLst/>
          </a:prstGeom>
          <a:noFill/>
          <a:ln>
            <a:noFill/>
          </a:ln>
        </p:spPr>
      </p:pic>
      <p:pic>
        <p:nvPicPr>
          <p:cNvPr id="213" name="Google Shape;213;p34"/>
          <p:cNvPicPr preferRelativeResize="0"/>
          <p:nvPr/>
        </p:nvPicPr>
        <p:blipFill>
          <a:blip r:embed="rId4">
            <a:alphaModFix/>
          </a:blip>
          <a:stretch>
            <a:fillRect/>
          </a:stretch>
        </p:blipFill>
        <p:spPr>
          <a:xfrm>
            <a:off x="3512825" y="2039400"/>
            <a:ext cx="5538876" cy="2994649"/>
          </a:xfrm>
          <a:prstGeom prst="rect">
            <a:avLst/>
          </a:prstGeom>
          <a:noFill/>
          <a:ln>
            <a:noFill/>
          </a:ln>
        </p:spPr>
      </p:pic>
      <p:cxnSp>
        <p:nvCxnSpPr>
          <p:cNvPr id="214" name="Google Shape;214;p34"/>
          <p:cNvCxnSpPr/>
          <p:nvPr/>
        </p:nvCxnSpPr>
        <p:spPr>
          <a:xfrm>
            <a:off x="2291950" y="4663625"/>
            <a:ext cx="1035000" cy="165000"/>
          </a:xfrm>
          <a:prstGeom prst="straightConnector1">
            <a:avLst/>
          </a:prstGeom>
          <a:noFill/>
          <a:ln cap="flat" cmpd="sng" w="1143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5"/>
          <p:cNvPicPr preferRelativeResize="0"/>
          <p:nvPr/>
        </p:nvPicPr>
        <p:blipFill>
          <a:blip r:embed="rId3">
            <a:alphaModFix/>
          </a:blip>
          <a:stretch>
            <a:fillRect/>
          </a:stretch>
        </p:blipFill>
        <p:spPr>
          <a:xfrm>
            <a:off x="2032750" y="-76200"/>
            <a:ext cx="5240775" cy="5219700"/>
          </a:xfrm>
          <a:prstGeom prst="rect">
            <a:avLst/>
          </a:prstGeom>
          <a:noFill/>
          <a:ln cap="flat" cmpd="sng" w="9525">
            <a:solidFill>
              <a:srgbClr val="000000"/>
            </a:solidFill>
            <a:prstDash val="solid"/>
            <a:round/>
            <a:headEnd len="sm" w="sm" type="none"/>
            <a:tailEnd len="sm" w="sm" type="none"/>
          </a:ln>
        </p:spPr>
      </p:pic>
      <p:sp>
        <p:nvSpPr>
          <p:cNvPr id="220" name="Google Shape;220;p35"/>
          <p:cNvSpPr txBox="1"/>
          <p:nvPr/>
        </p:nvSpPr>
        <p:spPr>
          <a:xfrm>
            <a:off x="555400" y="396025"/>
            <a:ext cx="18000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NBA API </a:t>
            </a:r>
            <a:endParaRPr/>
          </a:p>
        </p:txBody>
      </p:sp>
      <p:cxnSp>
        <p:nvCxnSpPr>
          <p:cNvPr id="221" name="Google Shape;221;p35"/>
          <p:cNvCxnSpPr/>
          <p:nvPr/>
        </p:nvCxnSpPr>
        <p:spPr>
          <a:xfrm flipH="1" rot="10800000">
            <a:off x="2771800" y="1596725"/>
            <a:ext cx="3583800" cy="15000"/>
          </a:xfrm>
          <a:prstGeom prst="straightConnector1">
            <a:avLst/>
          </a:prstGeom>
          <a:noFill/>
          <a:ln cap="flat" cmpd="sng" w="76200">
            <a:solidFill>
              <a:srgbClr val="000000"/>
            </a:solidFill>
            <a:prstDash val="solid"/>
            <a:round/>
            <a:headEnd len="med" w="med" type="none"/>
            <a:tailEnd len="med" w="med" type="none"/>
          </a:ln>
        </p:spPr>
      </p:cxnSp>
      <p:cxnSp>
        <p:nvCxnSpPr>
          <p:cNvPr id="222" name="Google Shape;222;p35"/>
          <p:cNvCxnSpPr/>
          <p:nvPr/>
        </p:nvCxnSpPr>
        <p:spPr>
          <a:xfrm flipH="1" rot="10800000">
            <a:off x="2771800" y="1869100"/>
            <a:ext cx="3583800" cy="15000"/>
          </a:xfrm>
          <a:prstGeom prst="straightConnector1">
            <a:avLst/>
          </a:prstGeom>
          <a:noFill/>
          <a:ln cap="flat" cmpd="sng" w="76200">
            <a:solidFill>
              <a:srgbClr val="000000"/>
            </a:solidFill>
            <a:prstDash val="solid"/>
            <a:round/>
            <a:headEnd len="med" w="med" type="none"/>
            <a:tailEnd len="med" w="med" type="none"/>
          </a:ln>
        </p:spPr>
      </p:cxnSp>
      <p:cxnSp>
        <p:nvCxnSpPr>
          <p:cNvPr id="223" name="Google Shape;223;p35"/>
          <p:cNvCxnSpPr/>
          <p:nvPr/>
        </p:nvCxnSpPr>
        <p:spPr>
          <a:xfrm flipH="1" rot="10800000">
            <a:off x="2861238" y="2065275"/>
            <a:ext cx="3583800" cy="15000"/>
          </a:xfrm>
          <a:prstGeom prst="straightConnector1">
            <a:avLst/>
          </a:prstGeom>
          <a:noFill/>
          <a:ln cap="flat" cmpd="sng" w="76200">
            <a:solidFill>
              <a:srgbClr val="000000"/>
            </a:solidFill>
            <a:prstDash val="solid"/>
            <a:round/>
            <a:headEnd len="med" w="med" type="none"/>
            <a:tailEnd len="med" w="med" type="none"/>
          </a:ln>
        </p:spPr>
      </p:cxnSp>
      <p:cxnSp>
        <p:nvCxnSpPr>
          <p:cNvPr id="224" name="Google Shape;224;p35"/>
          <p:cNvCxnSpPr/>
          <p:nvPr/>
        </p:nvCxnSpPr>
        <p:spPr>
          <a:xfrm flipH="1" rot="10800000">
            <a:off x="2998638" y="2564250"/>
            <a:ext cx="3583800" cy="15000"/>
          </a:xfrm>
          <a:prstGeom prst="straightConnector1">
            <a:avLst/>
          </a:prstGeom>
          <a:noFill/>
          <a:ln cap="flat" cmpd="sng" w="76200">
            <a:solidFill>
              <a:srgbClr val="000000"/>
            </a:solidFill>
            <a:prstDash val="solid"/>
            <a:round/>
            <a:headEnd len="med" w="med" type="none"/>
            <a:tailEnd len="med" w="med" type="none"/>
          </a:ln>
        </p:spPr>
      </p:cxnSp>
      <p:pic>
        <p:nvPicPr>
          <p:cNvPr id="225" name="Google Shape;225;p35"/>
          <p:cNvPicPr preferRelativeResize="0"/>
          <p:nvPr/>
        </p:nvPicPr>
        <p:blipFill>
          <a:blip r:embed="rId4">
            <a:alphaModFix/>
          </a:blip>
          <a:stretch>
            <a:fillRect/>
          </a:stretch>
        </p:blipFill>
        <p:spPr>
          <a:xfrm>
            <a:off x="4971900" y="3791500"/>
            <a:ext cx="4172100" cy="1352000"/>
          </a:xfrm>
          <a:prstGeom prst="rect">
            <a:avLst/>
          </a:prstGeom>
          <a:noFill/>
          <a:ln>
            <a:noFill/>
          </a:ln>
        </p:spPr>
      </p:pic>
      <p:pic>
        <p:nvPicPr>
          <p:cNvPr id="226" name="Google Shape;226;p35"/>
          <p:cNvPicPr preferRelativeResize="0"/>
          <p:nvPr/>
        </p:nvPicPr>
        <p:blipFill>
          <a:blip r:embed="rId5">
            <a:alphaModFix/>
          </a:blip>
          <a:stretch>
            <a:fillRect/>
          </a:stretch>
        </p:blipFill>
        <p:spPr>
          <a:xfrm>
            <a:off x="0" y="3063225"/>
            <a:ext cx="5021275" cy="208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nvSpPr>
        <p:spPr>
          <a:xfrm>
            <a:off x="250275" y="228600"/>
            <a:ext cx="8713500" cy="302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What’s a Simulation?!</a:t>
            </a:r>
            <a:endParaRPr b="1" sz="3000">
              <a:highlight>
                <a:srgbClr val="FFFFFF"/>
              </a:highlight>
            </a:endParaRPr>
          </a:p>
          <a:p>
            <a:pPr indent="0" lvl="0" marL="0" marR="0" rtl="0" algn="ctr">
              <a:lnSpc>
                <a:spcPct val="100000"/>
              </a:lnSpc>
              <a:spcBef>
                <a:spcPts val="0"/>
              </a:spcBef>
              <a:spcAft>
                <a:spcPts val="0"/>
              </a:spcAft>
              <a:buClr>
                <a:srgbClr val="000000"/>
              </a:buClr>
              <a:buSzPts val="3000"/>
              <a:buFont typeface="Arial"/>
              <a:buNone/>
            </a:pPr>
            <a:r>
              <a:t/>
            </a:r>
            <a:endParaRPr b="1" sz="1000">
              <a:highlight>
                <a:srgbClr val="FFFFFF"/>
              </a:highlight>
            </a:endParaRPr>
          </a:p>
          <a:p>
            <a:pPr indent="0" lvl="0" marL="0" marR="0" rtl="0" algn="l">
              <a:lnSpc>
                <a:spcPct val="100000"/>
              </a:lnSpc>
              <a:spcBef>
                <a:spcPts val="0"/>
              </a:spcBef>
              <a:spcAft>
                <a:spcPts val="0"/>
              </a:spcAft>
              <a:buNone/>
            </a:pPr>
            <a:r>
              <a:rPr lang="en" sz="2300">
                <a:solidFill>
                  <a:schemeClr val="dk1"/>
                </a:solidFill>
                <a:highlight>
                  <a:schemeClr val="lt1"/>
                </a:highlight>
              </a:rPr>
              <a:t>“Randomly sampling from a distribution” - by itself it actually doesn’t mean a lot.</a:t>
            </a:r>
            <a:endParaRPr sz="2300">
              <a:solidFill>
                <a:schemeClr val="dk1"/>
              </a:solidFill>
              <a:highlight>
                <a:schemeClr val="lt1"/>
              </a:highlight>
            </a:endParaRPr>
          </a:p>
          <a:p>
            <a:pPr indent="0" lvl="0" marL="0" marR="0" rtl="0" algn="l">
              <a:lnSpc>
                <a:spcPct val="100000"/>
              </a:lnSpc>
              <a:spcBef>
                <a:spcPts val="0"/>
              </a:spcBef>
              <a:spcAft>
                <a:spcPts val="0"/>
              </a:spcAft>
              <a:buNone/>
            </a:pPr>
            <a:r>
              <a:t/>
            </a:r>
            <a:endParaRPr sz="2300">
              <a:solidFill>
                <a:schemeClr val="dk1"/>
              </a:solidFill>
              <a:highlight>
                <a:schemeClr val="lt1"/>
              </a:highlight>
            </a:endParaRPr>
          </a:p>
          <a:p>
            <a:pPr indent="0" lvl="0" marL="0" marR="0" rtl="0" algn="l">
              <a:lnSpc>
                <a:spcPct val="100000"/>
              </a:lnSpc>
              <a:spcBef>
                <a:spcPts val="0"/>
              </a:spcBef>
              <a:spcAft>
                <a:spcPts val="0"/>
              </a:spcAft>
              <a:buNone/>
            </a:pPr>
            <a:r>
              <a:rPr b="1" lang="en" sz="2300">
                <a:solidFill>
                  <a:schemeClr val="dk1"/>
                </a:solidFill>
                <a:highlight>
                  <a:schemeClr val="lt1"/>
                </a:highlight>
              </a:rPr>
              <a:t>BUT</a:t>
            </a:r>
            <a:r>
              <a:rPr lang="en" sz="2300">
                <a:solidFill>
                  <a:schemeClr val="dk1"/>
                </a:solidFill>
                <a:highlight>
                  <a:schemeClr val="lt1"/>
                </a:highlight>
              </a:rPr>
              <a:t>, one team’s random distribution vs another in the same category, gives us some valuable insights - in our case we are doing points scored. </a:t>
            </a:r>
            <a:endParaRPr sz="2300">
              <a:solidFill>
                <a:schemeClr val="dk1"/>
              </a:solidFill>
              <a:highlight>
                <a:schemeClr val="lt1"/>
              </a:highlight>
            </a:endParaRPr>
          </a:p>
          <a:p>
            <a:pPr indent="0" lvl="0" marL="0" marR="0" rtl="0" algn="l">
              <a:lnSpc>
                <a:spcPct val="100000"/>
              </a:lnSpc>
              <a:spcBef>
                <a:spcPts val="0"/>
              </a:spcBef>
              <a:spcAft>
                <a:spcPts val="0"/>
              </a:spcAft>
              <a:buNone/>
            </a:pPr>
            <a:r>
              <a:t/>
            </a:r>
            <a:endParaRPr sz="2300">
              <a:solidFill>
                <a:schemeClr val="dk1"/>
              </a:solidFill>
              <a:highlight>
                <a:schemeClr val="lt1"/>
              </a:highlight>
            </a:endParaRPr>
          </a:p>
          <a:p>
            <a:pPr indent="0" lvl="0" marL="0" marR="0" rtl="0" algn="l">
              <a:lnSpc>
                <a:spcPct val="100000"/>
              </a:lnSpc>
              <a:spcBef>
                <a:spcPts val="0"/>
              </a:spcBef>
              <a:spcAft>
                <a:spcPts val="0"/>
              </a:spcAft>
              <a:buNone/>
            </a:pPr>
            <a:r>
              <a:t/>
            </a:r>
            <a:endParaRPr sz="23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p:txBody>
      </p:sp>
      <p:pic>
        <p:nvPicPr>
          <p:cNvPr id="232" name="Google Shape;232;p36"/>
          <p:cNvPicPr preferRelativeResize="0"/>
          <p:nvPr/>
        </p:nvPicPr>
        <p:blipFill>
          <a:blip r:embed="rId3">
            <a:alphaModFix/>
          </a:blip>
          <a:stretch>
            <a:fillRect/>
          </a:stretch>
        </p:blipFill>
        <p:spPr>
          <a:xfrm>
            <a:off x="0" y="3478975"/>
            <a:ext cx="9144000" cy="166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3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38"/>
          <p:cNvPicPr preferRelativeResize="0"/>
          <p:nvPr/>
        </p:nvPicPr>
        <p:blipFill>
          <a:blip r:embed="rId3">
            <a:alphaModFix/>
          </a:blip>
          <a:stretch>
            <a:fillRect/>
          </a:stretch>
        </p:blipFill>
        <p:spPr>
          <a:xfrm>
            <a:off x="1132000" y="0"/>
            <a:ext cx="7266825"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39"/>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153613" y="677250"/>
            <a:ext cx="8836776" cy="299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descr="Rudy Gobert joked about coronavirus just before testing positive ..." id="69" name="Google Shape;69;p15"/>
          <p:cNvPicPr preferRelativeResize="0"/>
          <p:nvPr/>
        </p:nvPicPr>
        <p:blipFill>
          <a:blip r:embed="rId4">
            <a:alphaModFix/>
          </a:blip>
          <a:stretch>
            <a:fillRect/>
          </a:stretch>
        </p:blipFill>
        <p:spPr>
          <a:xfrm>
            <a:off x="3988875" y="1429450"/>
            <a:ext cx="5155124" cy="3714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nvSpPr>
        <p:spPr>
          <a:xfrm>
            <a:off x="250275" y="76200"/>
            <a:ext cx="8713500" cy="470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highlight>
                  <a:srgbClr val="FFFFFF"/>
                </a:highlight>
              </a:rPr>
              <a:t>Summary</a:t>
            </a:r>
            <a:endParaRPr b="1" sz="500">
              <a:highlight>
                <a:srgbClr val="FFFFFF"/>
              </a:highlight>
            </a:endParaRPr>
          </a:p>
          <a:p>
            <a:pPr indent="0" lvl="0" marL="0" marR="0" rtl="0" algn="l">
              <a:lnSpc>
                <a:spcPct val="100000"/>
              </a:lnSpc>
              <a:spcBef>
                <a:spcPts val="0"/>
              </a:spcBef>
              <a:spcAft>
                <a:spcPts val="0"/>
              </a:spcAft>
              <a:buNone/>
            </a:pPr>
            <a:r>
              <a:t/>
            </a:r>
            <a:endParaRPr sz="2300">
              <a:solidFill>
                <a:schemeClr val="dk1"/>
              </a:solidFill>
              <a:highlight>
                <a:schemeClr val="lt1"/>
              </a:highlight>
            </a:endParaRPr>
          </a:p>
          <a:p>
            <a:pPr indent="0" lvl="0" marL="0" marR="0" rtl="0" algn="l">
              <a:lnSpc>
                <a:spcPct val="100000"/>
              </a:lnSpc>
              <a:spcBef>
                <a:spcPts val="0"/>
              </a:spcBef>
              <a:spcAft>
                <a:spcPts val="0"/>
              </a:spcAft>
              <a:buNone/>
            </a:pPr>
            <a:r>
              <a:rPr lang="en" sz="2500">
                <a:solidFill>
                  <a:schemeClr val="dk1"/>
                </a:solidFill>
                <a:highlight>
                  <a:schemeClr val="lt1"/>
                </a:highlight>
              </a:rPr>
              <a:t>MVP Prediction: Lebron (+1,000) &amp; Kawhi (+25,000) </a:t>
            </a:r>
            <a:endParaRPr sz="25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a:p>
            <a:pPr indent="0" lvl="0" marL="0" marR="0" rtl="0" algn="l">
              <a:lnSpc>
                <a:spcPct val="100000"/>
              </a:lnSpc>
              <a:spcBef>
                <a:spcPts val="0"/>
              </a:spcBef>
              <a:spcAft>
                <a:spcPts val="0"/>
              </a:spcAft>
              <a:buNone/>
            </a:pPr>
            <a:r>
              <a:rPr lang="en" sz="2500">
                <a:solidFill>
                  <a:schemeClr val="dk1"/>
                </a:solidFill>
                <a:highlight>
                  <a:schemeClr val="lt1"/>
                </a:highlight>
              </a:rPr>
              <a:t>Championship Prediction: Lakers (+240)</a:t>
            </a:r>
            <a:endParaRPr sz="25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a:p>
            <a:pPr indent="0" lvl="0" marL="0" marR="0" rtl="0" algn="l">
              <a:lnSpc>
                <a:spcPct val="100000"/>
              </a:lnSpc>
              <a:spcBef>
                <a:spcPts val="0"/>
              </a:spcBef>
              <a:spcAft>
                <a:spcPts val="0"/>
              </a:spcAft>
              <a:buNone/>
            </a:pPr>
            <a:r>
              <a:rPr b="1" lang="en" sz="2500">
                <a:solidFill>
                  <a:schemeClr val="dk1"/>
                </a:solidFill>
                <a:highlight>
                  <a:schemeClr val="lt1"/>
                </a:highlight>
              </a:rPr>
              <a:t>With more time: </a:t>
            </a:r>
            <a:endParaRPr b="1" sz="2500">
              <a:solidFill>
                <a:schemeClr val="dk1"/>
              </a:solidFill>
              <a:highlight>
                <a:schemeClr val="lt1"/>
              </a:highlight>
            </a:endParaRPr>
          </a:p>
          <a:p>
            <a:pPr indent="-387350" lvl="0" marL="457200" marR="0" rtl="0" algn="l">
              <a:lnSpc>
                <a:spcPct val="100000"/>
              </a:lnSpc>
              <a:spcBef>
                <a:spcPts val="0"/>
              </a:spcBef>
              <a:spcAft>
                <a:spcPts val="0"/>
              </a:spcAft>
              <a:buClr>
                <a:schemeClr val="dk1"/>
              </a:buClr>
              <a:buSzPts val="2500"/>
              <a:buChar char="-"/>
            </a:pPr>
            <a:r>
              <a:rPr lang="en" sz="2500">
                <a:solidFill>
                  <a:schemeClr val="dk1"/>
                </a:solidFill>
                <a:highlight>
                  <a:schemeClr val="lt1"/>
                </a:highlight>
              </a:rPr>
              <a:t>Pull more data </a:t>
            </a:r>
            <a:endParaRPr sz="2500">
              <a:solidFill>
                <a:schemeClr val="dk1"/>
              </a:solidFill>
              <a:highlight>
                <a:schemeClr val="lt1"/>
              </a:highlight>
            </a:endParaRPr>
          </a:p>
          <a:p>
            <a:pPr indent="-387350" lvl="0" marL="457200" marR="0" rtl="0" algn="l">
              <a:lnSpc>
                <a:spcPct val="100000"/>
              </a:lnSpc>
              <a:spcBef>
                <a:spcPts val="0"/>
              </a:spcBef>
              <a:spcAft>
                <a:spcPts val="0"/>
              </a:spcAft>
              <a:buClr>
                <a:schemeClr val="dk1"/>
              </a:buClr>
              <a:buSzPts val="2500"/>
              <a:buChar char="-"/>
            </a:pPr>
            <a:r>
              <a:rPr lang="en" sz="2500">
                <a:solidFill>
                  <a:schemeClr val="dk1"/>
                </a:solidFill>
                <a:highlight>
                  <a:schemeClr val="lt1"/>
                </a:highlight>
              </a:rPr>
              <a:t>More functions for advanced metrics </a:t>
            </a:r>
            <a:endParaRPr sz="2500">
              <a:solidFill>
                <a:schemeClr val="dk1"/>
              </a:solidFill>
              <a:highlight>
                <a:schemeClr val="lt1"/>
              </a:highlight>
            </a:endParaRPr>
          </a:p>
          <a:p>
            <a:pPr indent="-387350" lvl="0" marL="457200" marR="0" rtl="0" algn="l">
              <a:lnSpc>
                <a:spcPct val="100000"/>
              </a:lnSpc>
              <a:spcBef>
                <a:spcPts val="0"/>
              </a:spcBef>
              <a:spcAft>
                <a:spcPts val="0"/>
              </a:spcAft>
              <a:buClr>
                <a:schemeClr val="dk1"/>
              </a:buClr>
              <a:buSzPts val="2500"/>
              <a:buChar char="-"/>
            </a:pPr>
            <a:r>
              <a:rPr lang="en" sz="2500">
                <a:solidFill>
                  <a:schemeClr val="dk1"/>
                </a:solidFill>
                <a:highlight>
                  <a:schemeClr val="lt1"/>
                </a:highlight>
              </a:rPr>
              <a:t>More distribution comparison </a:t>
            </a:r>
            <a:endParaRPr sz="2500">
              <a:solidFill>
                <a:schemeClr val="dk1"/>
              </a:solidFill>
              <a:highlight>
                <a:schemeClr val="lt1"/>
              </a:highlight>
            </a:endParaRPr>
          </a:p>
          <a:p>
            <a:pPr indent="0" lvl="0" marL="0" marR="0" rtl="0" algn="l">
              <a:lnSpc>
                <a:spcPct val="100000"/>
              </a:lnSpc>
              <a:spcBef>
                <a:spcPts val="0"/>
              </a:spcBef>
              <a:spcAft>
                <a:spcPts val="0"/>
              </a:spcAft>
              <a:buNone/>
            </a:pPr>
            <a:r>
              <a:t/>
            </a:r>
            <a:endParaRPr sz="23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a:p>
            <a:pPr indent="0" lvl="0" marL="0" marR="0" rtl="0" algn="l">
              <a:lnSpc>
                <a:spcPct val="100000"/>
              </a:lnSpc>
              <a:spcBef>
                <a:spcPts val="0"/>
              </a:spcBef>
              <a:spcAft>
                <a:spcPts val="0"/>
              </a:spcAft>
              <a:buNone/>
            </a:pPr>
            <a:r>
              <a:t/>
            </a:r>
            <a:endParaRPr sz="2500">
              <a:solidFill>
                <a:schemeClr val="dk1"/>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2473525" y="1039975"/>
            <a:ext cx="508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0"/>
              <a:t>THANK YOU :) </a:t>
            </a:r>
            <a:endParaRPr b="1" sz="8000"/>
          </a:p>
          <a:p>
            <a:pPr indent="0" lvl="0" marL="0" rtl="0" algn="l">
              <a:spcBef>
                <a:spcPts val="0"/>
              </a:spcBef>
              <a:spcAft>
                <a:spcPts val="0"/>
              </a:spcAft>
              <a:buNone/>
            </a:pPr>
            <a:r>
              <a:rPr lang="en" sz="2000"/>
              <a:t>And hopefully you win some money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030250" y="0"/>
            <a:ext cx="5083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nvSpPr>
        <p:spPr>
          <a:xfrm>
            <a:off x="76200" y="219650"/>
            <a:ext cx="9054900" cy="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The NBA is now ready to return on July 30th in Orlando:</a:t>
            </a:r>
            <a:endParaRPr b="1" sz="2600"/>
          </a:p>
          <a:p>
            <a:pPr indent="0" lvl="0" marL="0" rtl="0" algn="l">
              <a:lnSpc>
                <a:spcPct val="115000"/>
              </a:lnSpc>
              <a:spcBef>
                <a:spcPts val="0"/>
              </a:spcBef>
              <a:spcAft>
                <a:spcPts val="0"/>
              </a:spcAft>
              <a:buNone/>
            </a:pPr>
            <a:r>
              <a:t/>
            </a:r>
            <a:endParaRPr sz="500">
              <a:solidFill>
                <a:schemeClr val="dk1"/>
              </a:solidFill>
            </a:endParaRPr>
          </a:p>
          <a:p>
            <a:pPr indent="0" lvl="0" marL="0" rtl="0" algn="l">
              <a:lnSpc>
                <a:spcPct val="115000"/>
              </a:lnSpc>
              <a:spcBef>
                <a:spcPts val="0"/>
              </a:spcBef>
              <a:spcAft>
                <a:spcPts val="0"/>
              </a:spcAft>
              <a:buNone/>
            </a:pPr>
            <a:r>
              <a:rPr lang="en" sz="2200">
                <a:solidFill>
                  <a:schemeClr val="dk1"/>
                </a:solidFill>
              </a:rPr>
              <a:t>All 22 qualified teams will play the remaining 8 regular season games, </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200">
                <a:solidFill>
                  <a:schemeClr val="dk1"/>
                </a:solidFill>
              </a:rPr>
              <a:t>and then begin the 16-teams playoff tournament.</a:t>
            </a:r>
            <a:endParaRPr b="1" sz="2200"/>
          </a:p>
        </p:txBody>
      </p:sp>
      <p:pic>
        <p:nvPicPr>
          <p:cNvPr id="80" name="Google Shape;80;p17"/>
          <p:cNvPicPr preferRelativeResize="0"/>
          <p:nvPr/>
        </p:nvPicPr>
        <p:blipFill>
          <a:blip r:embed="rId3">
            <a:alphaModFix/>
          </a:blip>
          <a:stretch>
            <a:fillRect/>
          </a:stretch>
        </p:blipFill>
        <p:spPr>
          <a:xfrm>
            <a:off x="4183400" y="2412375"/>
            <a:ext cx="4960600" cy="2731125"/>
          </a:xfrm>
          <a:prstGeom prst="rect">
            <a:avLst/>
          </a:prstGeom>
          <a:noFill/>
          <a:ln>
            <a:noFill/>
          </a:ln>
        </p:spPr>
      </p:pic>
      <p:pic>
        <p:nvPicPr>
          <p:cNvPr id="81" name="Google Shape;81;p17"/>
          <p:cNvPicPr preferRelativeResize="0"/>
          <p:nvPr/>
        </p:nvPicPr>
        <p:blipFill>
          <a:blip r:embed="rId4">
            <a:alphaModFix/>
          </a:blip>
          <a:stretch>
            <a:fillRect/>
          </a:stretch>
        </p:blipFill>
        <p:spPr>
          <a:xfrm>
            <a:off x="0" y="1743075"/>
            <a:ext cx="4183400" cy="235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181200" y="295375"/>
            <a:ext cx="8781600" cy="8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t>WHO CARES?</a:t>
            </a:r>
            <a:endParaRPr sz="4500"/>
          </a:p>
        </p:txBody>
      </p:sp>
      <p:pic>
        <p:nvPicPr>
          <p:cNvPr id="87" name="Google Shape;87;p18"/>
          <p:cNvPicPr preferRelativeResize="0"/>
          <p:nvPr/>
        </p:nvPicPr>
        <p:blipFill>
          <a:blip r:embed="rId3">
            <a:alphaModFix/>
          </a:blip>
          <a:stretch>
            <a:fillRect/>
          </a:stretch>
        </p:blipFill>
        <p:spPr>
          <a:xfrm>
            <a:off x="152400" y="1304875"/>
            <a:ext cx="2764673" cy="3686226"/>
          </a:xfrm>
          <a:prstGeom prst="rect">
            <a:avLst/>
          </a:prstGeom>
          <a:noFill/>
          <a:ln>
            <a:noFill/>
          </a:ln>
        </p:spPr>
      </p:pic>
      <p:pic>
        <p:nvPicPr>
          <p:cNvPr id="88" name="Google Shape;88;p18"/>
          <p:cNvPicPr preferRelativeResize="0"/>
          <p:nvPr/>
        </p:nvPicPr>
        <p:blipFill>
          <a:blip r:embed="rId4">
            <a:alphaModFix/>
          </a:blip>
          <a:stretch>
            <a:fillRect/>
          </a:stretch>
        </p:blipFill>
        <p:spPr>
          <a:xfrm>
            <a:off x="3069469" y="1304875"/>
            <a:ext cx="2764669" cy="3686226"/>
          </a:xfrm>
          <a:prstGeom prst="rect">
            <a:avLst/>
          </a:prstGeom>
          <a:noFill/>
          <a:ln>
            <a:noFill/>
          </a:ln>
        </p:spPr>
      </p:pic>
      <p:pic>
        <p:nvPicPr>
          <p:cNvPr id="89" name="Google Shape;89;p18"/>
          <p:cNvPicPr preferRelativeResize="0"/>
          <p:nvPr/>
        </p:nvPicPr>
        <p:blipFill>
          <a:blip r:embed="rId5">
            <a:alphaModFix/>
          </a:blip>
          <a:stretch>
            <a:fillRect/>
          </a:stretch>
        </p:blipFill>
        <p:spPr>
          <a:xfrm>
            <a:off x="5986550" y="1890850"/>
            <a:ext cx="3005051" cy="2731799"/>
          </a:xfrm>
          <a:prstGeom prst="rect">
            <a:avLst/>
          </a:prstGeom>
          <a:noFill/>
          <a:ln>
            <a:noFill/>
          </a:ln>
        </p:spPr>
      </p:pic>
      <p:sp>
        <p:nvSpPr>
          <p:cNvPr id="90" name="Google Shape;90;p18"/>
          <p:cNvSpPr txBox="1"/>
          <p:nvPr/>
        </p:nvSpPr>
        <p:spPr>
          <a:xfrm>
            <a:off x="6950725" y="4689825"/>
            <a:ext cx="21933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Roboto"/>
                <a:ea typeface="Roboto"/>
                <a:cs typeface="Roboto"/>
                <a:sym typeface="Roboto"/>
              </a:rPr>
              <a:t>twitter</a:t>
            </a:r>
            <a:r>
              <a:rPr b="1" lang="en">
                <a:highlight>
                  <a:srgbClr val="FFFFFF"/>
                </a:highlight>
                <a:latin typeface="Roboto"/>
                <a:ea typeface="Roboto"/>
                <a:cs typeface="Roboto"/>
                <a:sym typeface="Roboto"/>
              </a:rPr>
              <a:t>@JimmyVaccaro</a:t>
            </a:r>
            <a:endParaRPr b="1">
              <a:highlight>
                <a:srgbClr val="FFFFFF"/>
              </a:highlight>
            </a:endParaRPr>
          </a:p>
        </p:txBody>
      </p:sp>
      <p:pic>
        <p:nvPicPr>
          <p:cNvPr id="91" name="Google Shape;91;p18"/>
          <p:cNvPicPr preferRelativeResize="0"/>
          <p:nvPr/>
        </p:nvPicPr>
        <p:blipFill>
          <a:blip r:embed="rId6">
            <a:alphaModFix/>
          </a:blip>
          <a:stretch>
            <a:fillRect/>
          </a:stretch>
        </p:blipFill>
        <p:spPr>
          <a:xfrm>
            <a:off x="181200" y="1304875"/>
            <a:ext cx="5652950" cy="1483775"/>
          </a:xfrm>
          <a:prstGeom prst="rect">
            <a:avLst/>
          </a:prstGeom>
          <a:noFill/>
          <a:ln>
            <a:noFill/>
          </a:ln>
        </p:spPr>
      </p:pic>
      <p:pic>
        <p:nvPicPr>
          <p:cNvPr id="92" name="Google Shape;92;p18"/>
          <p:cNvPicPr preferRelativeResize="0"/>
          <p:nvPr/>
        </p:nvPicPr>
        <p:blipFill>
          <a:blip r:embed="rId7">
            <a:alphaModFix/>
          </a:blip>
          <a:stretch>
            <a:fillRect/>
          </a:stretch>
        </p:blipFill>
        <p:spPr>
          <a:xfrm>
            <a:off x="5986550" y="1304875"/>
            <a:ext cx="3081251" cy="148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5469" y="0"/>
            <a:ext cx="4621406" cy="5143499"/>
          </a:xfrm>
          <a:prstGeom prst="rect">
            <a:avLst/>
          </a:prstGeom>
          <a:noFill/>
          <a:ln>
            <a:noFill/>
          </a:ln>
        </p:spPr>
      </p:pic>
      <p:graphicFrame>
        <p:nvGraphicFramePr>
          <p:cNvPr id="98" name="Google Shape;98;p19"/>
          <p:cNvGraphicFramePr/>
          <p:nvPr/>
        </p:nvGraphicFramePr>
        <p:xfrm>
          <a:off x="4742950" y="92150"/>
          <a:ext cx="3000000" cy="3000000"/>
        </p:xfrm>
        <a:graphic>
          <a:graphicData uri="http://schemas.openxmlformats.org/drawingml/2006/table">
            <a:tbl>
              <a:tblPr>
                <a:noFill/>
                <a:tableStyleId>{5585B3C6-E379-4617-80F0-95B225E1345A}</a:tableStyleId>
              </a:tblPr>
              <a:tblGrid>
                <a:gridCol w="1414000"/>
                <a:gridCol w="1414000"/>
                <a:gridCol w="1414000"/>
              </a:tblGrid>
              <a:tr h="1010275">
                <a:tc>
                  <a:txBody>
                    <a:bodyPr/>
                    <a:lstStyle/>
                    <a:p>
                      <a:pPr indent="0" lvl="0" marL="0" rtl="0" algn="l">
                        <a:spcBef>
                          <a:spcPts val="0"/>
                        </a:spcBef>
                        <a:spcAft>
                          <a:spcPts val="0"/>
                        </a:spcAft>
                        <a:buNone/>
                      </a:pPr>
                      <a:r>
                        <a:rPr b="1" lang="en" sz="2500"/>
                        <a:t>Team: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To Bet</a:t>
                      </a:r>
                      <a:r>
                        <a:rPr b="1" lang="en" sz="2500">
                          <a:solidFill>
                            <a:schemeClr val="dk1"/>
                          </a:solidFill>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To Win:</a:t>
                      </a:r>
                      <a:endParaRPr/>
                    </a:p>
                  </a:txBody>
                  <a:tcPr marT="91425" marB="91425" marR="91425" marL="91425"/>
                </a:tc>
              </a:tr>
              <a:tr h="1010275">
                <a:tc>
                  <a:txBody>
                    <a:bodyPr/>
                    <a:lstStyle/>
                    <a:p>
                      <a:pPr indent="0" lvl="0" marL="0" rtl="0" algn="l">
                        <a:spcBef>
                          <a:spcPts val="0"/>
                        </a:spcBef>
                        <a:spcAft>
                          <a:spcPts val="0"/>
                        </a:spcAft>
                        <a:buNone/>
                      </a:pPr>
                      <a:r>
                        <a:rPr b="1" lang="en" sz="2500">
                          <a:solidFill>
                            <a:schemeClr val="dk1"/>
                          </a:solidFill>
                        </a:rPr>
                        <a:t>Lakers</a:t>
                      </a:r>
                      <a:endParaRPr b="1" sz="2500">
                        <a:solidFill>
                          <a:schemeClr val="dk1"/>
                        </a:solidFill>
                      </a:endParaRPr>
                    </a:p>
                    <a:p>
                      <a:pPr indent="0" lvl="0" marL="0" rtl="0" algn="l">
                        <a:spcBef>
                          <a:spcPts val="0"/>
                        </a:spcBef>
                        <a:spcAft>
                          <a:spcPts val="0"/>
                        </a:spcAft>
                        <a:buClr>
                          <a:schemeClr val="dk1"/>
                        </a:buClr>
                        <a:buSzPts val="1100"/>
                        <a:buFont typeface="Arial"/>
                        <a:buNone/>
                      </a:pPr>
                      <a:r>
                        <a:rPr b="1" lang="en" sz="2500">
                          <a:solidFill>
                            <a:schemeClr val="dk1"/>
                          </a:solidFill>
                        </a:rPr>
                        <a:t>+240</a:t>
                      </a:r>
                      <a:endParaRPr b="1"/>
                    </a:p>
                  </a:txBody>
                  <a:tcPr marT="91425" marB="91425" marR="91425" marL="91425"/>
                </a:tc>
                <a:tc>
                  <a:txBody>
                    <a:bodyPr/>
                    <a:lstStyle/>
                    <a:p>
                      <a:pPr indent="0" lvl="0" marL="0" rtl="0" algn="l">
                        <a:spcBef>
                          <a:spcPts val="0"/>
                        </a:spcBef>
                        <a:spcAft>
                          <a:spcPts val="0"/>
                        </a:spcAft>
                        <a:buNone/>
                      </a:pPr>
                      <a:r>
                        <a:rPr b="1" lang="en" sz="2500"/>
                        <a:t>$100</a:t>
                      </a:r>
                      <a:endParaRPr b="1" sz="2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$240</a:t>
                      </a:r>
                      <a:endParaRPr b="1" sz="2500">
                        <a:solidFill>
                          <a:schemeClr val="dk1"/>
                        </a:solidFill>
                      </a:endParaRPr>
                    </a:p>
                    <a:p>
                      <a:pPr indent="0" lvl="0" marL="0" rtl="0" algn="l">
                        <a:spcBef>
                          <a:spcPts val="0"/>
                        </a:spcBef>
                        <a:spcAft>
                          <a:spcPts val="0"/>
                        </a:spcAft>
                        <a:buClr>
                          <a:schemeClr val="dk1"/>
                        </a:buClr>
                        <a:buSzPts val="1100"/>
                        <a:buFont typeface="Arial"/>
                        <a:buNone/>
                      </a:pPr>
                      <a:r>
                        <a:t/>
                      </a:r>
                      <a:endParaRPr b="1" sz="2000">
                        <a:solidFill>
                          <a:schemeClr val="dk1"/>
                        </a:solidFill>
                      </a:endParaRPr>
                    </a:p>
                  </a:txBody>
                  <a:tcPr marT="91425" marB="91425" marR="91425" marL="91425"/>
                </a:tc>
              </a:tr>
              <a:tr h="1010275">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Bucks</a:t>
                      </a:r>
                      <a:endParaRPr b="1" sz="2500">
                        <a:solidFill>
                          <a:schemeClr val="dk1"/>
                        </a:solidFill>
                      </a:endParaRPr>
                    </a:p>
                    <a:p>
                      <a:pPr indent="0" lvl="0" marL="0" rtl="0" algn="l">
                        <a:spcBef>
                          <a:spcPts val="0"/>
                        </a:spcBef>
                        <a:spcAft>
                          <a:spcPts val="0"/>
                        </a:spcAft>
                        <a:buClr>
                          <a:schemeClr val="dk1"/>
                        </a:buClr>
                        <a:buSzPts val="1100"/>
                        <a:buFont typeface="Arial"/>
                        <a:buNone/>
                      </a:pPr>
                      <a:r>
                        <a:rPr b="1" lang="en" sz="2500">
                          <a:solidFill>
                            <a:schemeClr val="dk1"/>
                          </a:solidFill>
                        </a:rPr>
                        <a:t>+250</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$100</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2500">
                          <a:solidFill>
                            <a:schemeClr val="dk1"/>
                          </a:solidFill>
                        </a:rPr>
                        <a:t>$250</a:t>
                      </a:r>
                      <a:endParaRPr b="1"/>
                    </a:p>
                  </a:txBody>
                  <a:tcPr marT="91425" marB="91425" marR="91425" marL="91425">
                    <a:lnB cap="flat" cmpd="sng" w="9525">
                      <a:solidFill>
                        <a:srgbClr val="9E9E9E"/>
                      </a:solidFill>
                      <a:prstDash val="solid"/>
                      <a:round/>
                      <a:headEnd len="sm" w="sm" type="none"/>
                      <a:tailEnd len="sm" w="sm" type="none"/>
                    </a:lnB>
                  </a:tcPr>
                </a:tc>
              </a:tr>
              <a:tr h="1010275">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Rockets</a:t>
                      </a:r>
                      <a:endParaRPr sz="2500">
                        <a:solidFill>
                          <a:schemeClr val="dk1"/>
                        </a:solidFill>
                      </a:endParaRPr>
                    </a:p>
                    <a:p>
                      <a:pPr indent="0" lvl="0" marL="0" rtl="0" algn="l">
                        <a:spcBef>
                          <a:spcPts val="0"/>
                        </a:spcBef>
                        <a:spcAft>
                          <a:spcPts val="0"/>
                        </a:spcAft>
                        <a:buClr>
                          <a:schemeClr val="dk1"/>
                        </a:buClr>
                        <a:buSzPts val="1100"/>
                        <a:buFont typeface="Arial"/>
                        <a:buNone/>
                      </a:pPr>
                      <a:r>
                        <a:rPr lang="en" sz="2500">
                          <a:solidFill>
                            <a:schemeClr val="dk1"/>
                          </a:solidFill>
                        </a:rPr>
                        <a:t>+1300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$1,300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10275">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Pelicans</a:t>
                      </a:r>
                      <a:endParaRPr sz="2500">
                        <a:solidFill>
                          <a:schemeClr val="dk1"/>
                        </a:solidFill>
                      </a:endParaRPr>
                    </a:p>
                    <a:p>
                      <a:pPr indent="0" lvl="0" marL="0" rtl="0" algn="l">
                        <a:spcBef>
                          <a:spcPts val="0"/>
                        </a:spcBef>
                        <a:spcAft>
                          <a:spcPts val="0"/>
                        </a:spcAft>
                        <a:buClr>
                          <a:schemeClr val="dk1"/>
                        </a:buClr>
                        <a:buSzPts val="1100"/>
                        <a:buFont typeface="Arial"/>
                        <a:buNone/>
                      </a:pPr>
                      <a:r>
                        <a:rPr lang="en" sz="2500">
                          <a:solidFill>
                            <a:schemeClr val="dk1"/>
                          </a:solidFill>
                        </a:rPr>
                        <a:t>+12500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$100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2500">
                          <a:solidFill>
                            <a:schemeClr val="dk1"/>
                          </a:solidFill>
                        </a:rPr>
                        <a:t>$12,500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99" name="Google Shape;99;p19"/>
          <p:cNvSpPr txBox="1"/>
          <p:nvPr/>
        </p:nvSpPr>
        <p:spPr>
          <a:xfrm>
            <a:off x="7425900" y="4676100"/>
            <a:ext cx="17817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VegasInsider.com/nba/odds/futures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0" y="0"/>
            <a:ext cx="4859424" cy="5143500"/>
          </a:xfrm>
          <a:prstGeom prst="rect">
            <a:avLst/>
          </a:prstGeom>
          <a:noFill/>
          <a:ln>
            <a:noFill/>
          </a:ln>
        </p:spPr>
      </p:pic>
      <p:graphicFrame>
        <p:nvGraphicFramePr>
          <p:cNvPr id="105" name="Google Shape;105;p20"/>
          <p:cNvGraphicFramePr/>
          <p:nvPr/>
        </p:nvGraphicFramePr>
        <p:xfrm>
          <a:off x="4859425" y="92150"/>
          <a:ext cx="3000000" cy="3000000"/>
        </p:xfrm>
        <a:graphic>
          <a:graphicData uri="http://schemas.openxmlformats.org/drawingml/2006/table">
            <a:tbl>
              <a:tblPr>
                <a:noFill/>
                <a:tableStyleId>{5585B3C6-E379-4617-80F0-95B225E1345A}</a:tableStyleId>
              </a:tblPr>
              <a:tblGrid>
                <a:gridCol w="1375175"/>
                <a:gridCol w="1375175"/>
                <a:gridCol w="1375175"/>
              </a:tblGrid>
              <a:tr h="1123725">
                <a:tc>
                  <a:txBody>
                    <a:bodyPr/>
                    <a:lstStyle/>
                    <a:p>
                      <a:pPr indent="0" lvl="0" marL="0" rtl="0" algn="l">
                        <a:spcBef>
                          <a:spcPts val="0"/>
                        </a:spcBef>
                        <a:spcAft>
                          <a:spcPts val="0"/>
                        </a:spcAft>
                        <a:buNone/>
                      </a:pPr>
                      <a:r>
                        <a:rPr b="1" lang="en" sz="2500"/>
                        <a:t>MVP:  </a:t>
                      </a:r>
                      <a:endParaRPr b="1" sz="2500"/>
                    </a:p>
                    <a:p>
                      <a:pPr indent="0" lvl="0" marL="0" rtl="0" algn="l">
                        <a:spcBef>
                          <a:spcPts val="0"/>
                        </a:spcBef>
                        <a:spcAft>
                          <a:spcPts val="0"/>
                        </a:spcAft>
                        <a:buNone/>
                      </a:pPr>
                      <a:r>
                        <a:t/>
                      </a:r>
                      <a:endParaRPr b="1" sz="25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2500">
                          <a:solidFill>
                            <a:schemeClr val="dk1"/>
                          </a:solidFill>
                        </a:rPr>
                        <a:t>To Bet:</a:t>
                      </a:r>
                      <a:endParaRPr/>
                    </a:p>
                  </a:txBody>
                  <a:tcPr marT="91425" marB="91425" marR="91425" marL="91425"/>
                </a:tc>
                <a:tc>
                  <a:txBody>
                    <a:bodyPr/>
                    <a:lstStyle/>
                    <a:p>
                      <a:pPr indent="0" lvl="0" marL="0" rtl="0" algn="l">
                        <a:spcBef>
                          <a:spcPts val="0"/>
                        </a:spcBef>
                        <a:spcAft>
                          <a:spcPts val="0"/>
                        </a:spcAft>
                        <a:buNone/>
                      </a:pPr>
                      <a:r>
                        <a:rPr b="1" lang="en" sz="2500">
                          <a:solidFill>
                            <a:schemeClr val="dk1"/>
                          </a:solidFill>
                        </a:rPr>
                        <a:t>To Win:</a:t>
                      </a:r>
                      <a:endParaRPr/>
                    </a:p>
                  </a:txBody>
                  <a:tcPr marT="91425" marB="91425" marR="91425" marL="91425"/>
                </a:tc>
              </a:tr>
              <a:tr h="983425">
                <a:tc>
                  <a:txBody>
                    <a:bodyPr/>
                    <a:lstStyle/>
                    <a:p>
                      <a:pPr indent="0" lvl="0" marL="0" rtl="0" algn="l">
                        <a:spcBef>
                          <a:spcPts val="0"/>
                        </a:spcBef>
                        <a:spcAft>
                          <a:spcPts val="0"/>
                        </a:spcAft>
                        <a:buNone/>
                      </a:pPr>
                      <a:r>
                        <a:rPr b="1" lang="en" sz="2500">
                          <a:solidFill>
                            <a:schemeClr val="dk1"/>
                          </a:solidFill>
                        </a:rPr>
                        <a:t>Giannis</a:t>
                      </a:r>
                      <a:endParaRPr b="1" sz="2500">
                        <a:solidFill>
                          <a:schemeClr val="dk1"/>
                        </a:solidFill>
                      </a:endParaRPr>
                    </a:p>
                    <a:p>
                      <a:pPr indent="0" lvl="0" marL="0" rtl="0" algn="l">
                        <a:spcBef>
                          <a:spcPts val="0"/>
                        </a:spcBef>
                        <a:spcAft>
                          <a:spcPts val="0"/>
                        </a:spcAft>
                        <a:buNone/>
                      </a:pPr>
                      <a:r>
                        <a:rPr b="1" lang="en" sz="2500">
                          <a:solidFill>
                            <a:schemeClr val="dk1"/>
                          </a:solidFill>
                        </a:rPr>
                        <a:t>-2000</a:t>
                      </a:r>
                      <a:endParaRPr b="1"/>
                    </a:p>
                  </a:txBody>
                  <a:tcPr marT="91425" marB="91425" marR="91425" marL="91425"/>
                </a:tc>
                <a:tc>
                  <a:txBody>
                    <a:bodyPr/>
                    <a:lstStyle/>
                    <a:p>
                      <a:pPr indent="0" lvl="0" marL="0" rtl="0" algn="l">
                        <a:spcBef>
                          <a:spcPts val="0"/>
                        </a:spcBef>
                        <a:spcAft>
                          <a:spcPts val="0"/>
                        </a:spcAft>
                        <a:buNone/>
                      </a:pPr>
                      <a:r>
                        <a:rPr b="1" lang="en" sz="2500"/>
                        <a:t>$100</a:t>
                      </a:r>
                      <a:endParaRPr b="1" sz="2500"/>
                    </a:p>
                  </a:txBody>
                  <a:tcPr marT="91425" marB="91425" marR="91425" marL="91425"/>
                </a:tc>
                <a:tc>
                  <a:txBody>
                    <a:bodyPr/>
                    <a:lstStyle/>
                    <a:p>
                      <a:pPr indent="0" lvl="0" marL="0" rtl="0" algn="l">
                        <a:spcBef>
                          <a:spcPts val="0"/>
                        </a:spcBef>
                        <a:spcAft>
                          <a:spcPts val="0"/>
                        </a:spcAft>
                        <a:buNone/>
                      </a:pPr>
                      <a:r>
                        <a:rPr b="1" lang="en" sz="2500">
                          <a:solidFill>
                            <a:schemeClr val="dk1"/>
                          </a:solidFill>
                        </a:rPr>
                        <a:t>$5</a:t>
                      </a:r>
                      <a:endParaRPr b="1"/>
                    </a:p>
                  </a:txBody>
                  <a:tcPr marT="91425" marB="91425" marR="91425" marL="91425"/>
                </a:tc>
              </a:tr>
              <a:tr h="983425">
                <a:tc>
                  <a:txBody>
                    <a:bodyPr/>
                    <a:lstStyle/>
                    <a:p>
                      <a:pPr indent="0" lvl="0" marL="0" rtl="0" algn="l">
                        <a:spcBef>
                          <a:spcPts val="0"/>
                        </a:spcBef>
                        <a:spcAft>
                          <a:spcPts val="0"/>
                        </a:spcAft>
                        <a:buNone/>
                      </a:pPr>
                      <a:r>
                        <a:rPr b="1" lang="en" sz="2500">
                          <a:solidFill>
                            <a:schemeClr val="dk1"/>
                          </a:solidFill>
                        </a:rPr>
                        <a:t>Lebron</a:t>
                      </a:r>
                      <a:endParaRPr b="1" sz="2500">
                        <a:solidFill>
                          <a:schemeClr val="dk1"/>
                        </a:solidFill>
                      </a:endParaRPr>
                    </a:p>
                    <a:p>
                      <a:pPr indent="0" lvl="0" marL="0" rtl="0" algn="l">
                        <a:spcBef>
                          <a:spcPts val="0"/>
                        </a:spcBef>
                        <a:spcAft>
                          <a:spcPts val="0"/>
                        </a:spcAft>
                        <a:buNone/>
                      </a:pPr>
                      <a:r>
                        <a:rPr b="1" lang="en" sz="2500">
                          <a:solidFill>
                            <a:schemeClr val="dk1"/>
                          </a:solidFill>
                        </a:rPr>
                        <a:t>+1000</a:t>
                      </a:r>
                      <a:endParaRPr b="1"/>
                    </a:p>
                  </a:txBody>
                  <a:tcPr marT="91425" marB="91425" marR="91425" marL="91425"/>
                </a:tc>
                <a:tc>
                  <a:txBody>
                    <a:bodyPr/>
                    <a:lstStyle/>
                    <a:p>
                      <a:pPr indent="0" lvl="0" marL="0" rtl="0" algn="l">
                        <a:spcBef>
                          <a:spcPts val="0"/>
                        </a:spcBef>
                        <a:spcAft>
                          <a:spcPts val="0"/>
                        </a:spcAft>
                        <a:buNone/>
                      </a:pPr>
                      <a:r>
                        <a:rPr b="1" lang="en" sz="2500">
                          <a:solidFill>
                            <a:schemeClr val="dk1"/>
                          </a:solidFill>
                        </a:rPr>
                        <a:t>$100</a:t>
                      </a:r>
                      <a:endParaRPr b="1"/>
                    </a:p>
                  </a:txBody>
                  <a:tcPr marT="91425" marB="91425" marR="91425" marL="91425"/>
                </a:tc>
                <a:tc>
                  <a:txBody>
                    <a:bodyPr/>
                    <a:lstStyle/>
                    <a:p>
                      <a:pPr indent="0" lvl="0" marL="0" rtl="0" algn="l">
                        <a:spcBef>
                          <a:spcPts val="0"/>
                        </a:spcBef>
                        <a:spcAft>
                          <a:spcPts val="0"/>
                        </a:spcAft>
                        <a:buNone/>
                      </a:pPr>
                      <a:r>
                        <a:rPr b="1" lang="en" sz="2500">
                          <a:solidFill>
                            <a:schemeClr val="dk1"/>
                          </a:solidFill>
                        </a:rPr>
                        <a:t>$1,000</a:t>
                      </a:r>
                      <a:endParaRPr b="1"/>
                    </a:p>
                  </a:txBody>
                  <a:tcPr marT="91425" marB="91425" marR="91425" marL="91425"/>
                </a:tc>
              </a:tr>
              <a:tr h="983425">
                <a:tc>
                  <a:txBody>
                    <a:bodyPr/>
                    <a:lstStyle/>
                    <a:p>
                      <a:pPr indent="0" lvl="0" marL="0" rtl="0" algn="l">
                        <a:spcBef>
                          <a:spcPts val="0"/>
                        </a:spcBef>
                        <a:spcAft>
                          <a:spcPts val="0"/>
                        </a:spcAft>
                        <a:buNone/>
                      </a:pPr>
                      <a:r>
                        <a:rPr lang="en" sz="2500">
                          <a:solidFill>
                            <a:schemeClr val="dk1"/>
                          </a:solidFill>
                        </a:rPr>
                        <a:t>Luka</a:t>
                      </a:r>
                      <a:endParaRPr sz="2500">
                        <a:solidFill>
                          <a:schemeClr val="dk1"/>
                        </a:solidFill>
                      </a:endParaRPr>
                    </a:p>
                    <a:p>
                      <a:pPr indent="0" lvl="0" marL="0" rtl="0" algn="l">
                        <a:spcBef>
                          <a:spcPts val="0"/>
                        </a:spcBef>
                        <a:spcAft>
                          <a:spcPts val="0"/>
                        </a:spcAft>
                        <a:buNone/>
                      </a:pPr>
                      <a:r>
                        <a:rPr lang="en" sz="2500">
                          <a:solidFill>
                            <a:schemeClr val="dk1"/>
                          </a:solidFill>
                        </a:rPr>
                        <a:t>+2000</a:t>
                      </a:r>
                      <a:endParaRPr/>
                    </a:p>
                  </a:txBody>
                  <a:tcPr marT="91425" marB="91425" marR="91425" marL="91425"/>
                </a:tc>
                <a:tc>
                  <a:txBody>
                    <a:bodyPr/>
                    <a:lstStyle/>
                    <a:p>
                      <a:pPr indent="0" lvl="0" marL="0" rtl="0" algn="l">
                        <a:spcBef>
                          <a:spcPts val="0"/>
                        </a:spcBef>
                        <a:spcAft>
                          <a:spcPts val="0"/>
                        </a:spcAft>
                        <a:buNone/>
                      </a:pPr>
                      <a:r>
                        <a:rPr lang="en" sz="2500">
                          <a:solidFill>
                            <a:schemeClr val="dk1"/>
                          </a:solidFill>
                        </a:rPr>
                        <a:t>$100</a:t>
                      </a:r>
                      <a:endParaRPr/>
                    </a:p>
                  </a:txBody>
                  <a:tcPr marT="91425" marB="91425" marR="91425" marL="91425"/>
                </a:tc>
                <a:tc>
                  <a:txBody>
                    <a:bodyPr/>
                    <a:lstStyle/>
                    <a:p>
                      <a:pPr indent="0" lvl="0" marL="0" rtl="0" algn="l">
                        <a:spcBef>
                          <a:spcPts val="0"/>
                        </a:spcBef>
                        <a:spcAft>
                          <a:spcPts val="0"/>
                        </a:spcAft>
                        <a:buNone/>
                      </a:pPr>
                      <a:r>
                        <a:rPr lang="en" sz="2500">
                          <a:solidFill>
                            <a:schemeClr val="dk1"/>
                          </a:solidFill>
                        </a:rPr>
                        <a:t>$2,000</a:t>
                      </a:r>
                      <a:endParaRPr/>
                    </a:p>
                  </a:txBody>
                  <a:tcPr marT="91425" marB="91425" marR="91425" marL="91425"/>
                </a:tc>
              </a:tr>
              <a:tr h="983425">
                <a:tc>
                  <a:txBody>
                    <a:bodyPr/>
                    <a:lstStyle/>
                    <a:p>
                      <a:pPr indent="0" lvl="0" marL="0" rtl="0" algn="l">
                        <a:spcBef>
                          <a:spcPts val="0"/>
                        </a:spcBef>
                        <a:spcAft>
                          <a:spcPts val="0"/>
                        </a:spcAft>
                        <a:buNone/>
                      </a:pPr>
                      <a:r>
                        <a:rPr lang="en" sz="2500">
                          <a:solidFill>
                            <a:schemeClr val="dk1"/>
                          </a:solidFill>
                        </a:rPr>
                        <a:t>Kawhi</a:t>
                      </a:r>
                      <a:endParaRPr sz="2500">
                        <a:solidFill>
                          <a:schemeClr val="dk1"/>
                        </a:solidFill>
                      </a:endParaRPr>
                    </a:p>
                    <a:p>
                      <a:pPr indent="0" lvl="0" marL="0" rtl="0" algn="l">
                        <a:spcBef>
                          <a:spcPts val="0"/>
                        </a:spcBef>
                        <a:spcAft>
                          <a:spcPts val="0"/>
                        </a:spcAft>
                        <a:buNone/>
                      </a:pPr>
                      <a:r>
                        <a:rPr lang="en" sz="2500">
                          <a:solidFill>
                            <a:schemeClr val="dk1"/>
                          </a:solidFill>
                        </a:rPr>
                        <a:t>+25000</a:t>
                      </a:r>
                      <a:endParaRPr sz="2500">
                        <a:solidFill>
                          <a:schemeClr val="dk1"/>
                        </a:solidFill>
                      </a:endParaRPr>
                    </a:p>
                  </a:txBody>
                  <a:tcPr marT="91425" marB="91425" marR="91425" marL="91425"/>
                </a:tc>
                <a:tc>
                  <a:txBody>
                    <a:bodyPr/>
                    <a:lstStyle/>
                    <a:p>
                      <a:pPr indent="0" lvl="0" marL="0" rtl="0" algn="l">
                        <a:spcBef>
                          <a:spcPts val="0"/>
                        </a:spcBef>
                        <a:spcAft>
                          <a:spcPts val="0"/>
                        </a:spcAft>
                        <a:buNone/>
                      </a:pPr>
                      <a:r>
                        <a:rPr lang="en" sz="2500">
                          <a:solidFill>
                            <a:schemeClr val="dk1"/>
                          </a:solidFill>
                        </a:rPr>
                        <a:t>$100</a:t>
                      </a:r>
                      <a:endParaRPr/>
                    </a:p>
                  </a:txBody>
                  <a:tcPr marT="91425" marB="91425" marR="91425" marL="91425"/>
                </a:tc>
                <a:tc>
                  <a:txBody>
                    <a:bodyPr/>
                    <a:lstStyle/>
                    <a:p>
                      <a:pPr indent="0" lvl="0" marL="0" rtl="0" algn="l">
                        <a:spcBef>
                          <a:spcPts val="0"/>
                        </a:spcBef>
                        <a:spcAft>
                          <a:spcPts val="0"/>
                        </a:spcAft>
                        <a:buNone/>
                      </a:pPr>
                      <a:r>
                        <a:rPr lang="en" sz="2500">
                          <a:solidFill>
                            <a:schemeClr val="dk1"/>
                          </a:solidFill>
                        </a:rPr>
                        <a:t>$25,000</a:t>
                      </a:r>
                      <a:endParaRPr/>
                    </a:p>
                  </a:txBody>
                  <a:tcPr marT="91425" marB="91425" marR="91425" marL="91425"/>
                </a:tc>
              </a:tr>
            </a:tbl>
          </a:graphicData>
        </a:graphic>
      </p:graphicFrame>
      <p:sp>
        <p:nvSpPr>
          <p:cNvPr id="106" name="Google Shape;106;p20"/>
          <p:cNvSpPr txBox="1"/>
          <p:nvPr/>
        </p:nvSpPr>
        <p:spPr>
          <a:xfrm>
            <a:off x="7425900" y="4676100"/>
            <a:ext cx="17817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VegasInsider.com/nba/odds/futures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68950"/>
            <a:ext cx="8520600" cy="16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endParaRPr>
          </a:p>
          <a:p>
            <a:pPr indent="0" lvl="0" marL="0" rtl="0" algn="ctr">
              <a:spcBef>
                <a:spcPts val="0"/>
              </a:spcBef>
              <a:spcAft>
                <a:spcPts val="0"/>
              </a:spcAft>
              <a:buNone/>
            </a:pPr>
            <a:r>
              <a:rPr b="1" lang="en" sz="4500">
                <a:solidFill>
                  <a:schemeClr val="dk1"/>
                </a:solidFill>
              </a:rPr>
              <a:t>PREDICTIONS</a:t>
            </a:r>
            <a:endParaRPr b="1" sz="45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Clr>
                <a:schemeClr val="dk1"/>
              </a:buClr>
              <a:buSzPts val="1100"/>
              <a:buFont typeface="Arial"/>
              <a:buNone/>
            </a:pPr>
            <a:r>
              <a:rPr b="1" lang="en" sz="2600">
                <a:solidFill>
                  <a:schemeClr val="dk1"/>
                </a:solidFill>
              </a:rPr>
              <a:t>Who will win the 2020 NBA MVP?</a:t>
            </a:r>
            <a:endParaRPr b="1" sz="2600">
              <a:solidFill>
                <a:schemeClr val="dk1"/>
              </a:solidFill>
            </a:endParaRPr>
          </a:p>
          <a:p>
            <a:pPr indent="0" lvl="0" marL="0" rtl="0" algn="ctr">
              <a:spcBef>
                <a:spcPts val="0"/>
              </a:spcBef>
              <a:spcAft>
                <a:spcPts val="0"/>
              </a:spcAft>
              <a:buClr>
                <a:schemeClr val="dk1"/>
              </a:buClr>
              <a:buSzPts val="1100"/>
              <a:buFont typeface="Arial"/>
              <a:buNone/>
            </a:pPr>
            <a:r>
              <a:rPr lang="en" sz="2600">
                <a:solidFill>
                  <a:schemeClr val="dk1"/>
                </a:solidFill>
              </a:rPr>
              <a:t>(is Lebron James a decent bet?)</a:t>
            </a:r>
            <a:endParaRPr sz="2600">
              <a:solidFill>
                <a:schemeClr val="dk1"/>
              </a:solidFill>
            </a:endParaRPr>
          </a:p>
          <a:p>
            <a:pPr indent="0" lvl="0" marL="0" rtl="0" algn="ctr">
              <a:spcBef>
                <a:spcPts val="0"/>
              </a:spcBef>
              <a:spcAft>
                <a:spcPts val="0"/>
              </a:spcAft>
              <a:buNone/>
            </a:pPr>
            <a:r>
              <a:t/>
            </a:r>
            <a:endParaRPr b="1" sz="1000">
              <a:solidFill>
                <a:schemeClr val="dk1"/>
              </a:solidFill>
            </a:endParaRPr>
          </a:p>
          <a:p>
            <a:pPr indent="0" lvl="0" marL="0" rtl="0" algn="ctr">
              <a:spcBef>
                <a:spcPts val="0"/>
              </a:spcBef>
              <a:spcAft>
                <a:spcPts val="0"/>
              </a:spcAft>
              <a:buNone/>
            </a:pPr>
            <a:r>
              <a:rPr b="1" lang="en" sz="2600">
                <a:solidFill>
                  <a:schemeClr val="dk1"/>
                </a:solidFill>
              </a:rPr>
              <a:t>Which team will win the 2020 NBA championship?</a:t>
            </a:r>
            <a:endParaRPr b="1" sz="2600">
              <a:solidFill>
                <a:schemeClr val="dk1"/>
              </a:solidFill>
            </a:endParaRPr>
          </a:p>
          <a:p>
            <a:pPr indent="0" lvl="0" marL="0" rtl="0" algn="ctr">
              <a:spcBef>
                <a:spcPts val="0"/>
              </a:spcBef>
              <a:spcAft>
                <a:spcPts val="0"/>
              </a:spcAft>
              <a:buNone/>
            </a:pPr>
            <a:r>
              <a:rPr lang="en" sz="2600">
                <a:solidFill>
                  <a:schemeClr val="dk1"/>
                </a:solidFill>
              </a:rPr>
              <a:t>(who will win between Lakers &amp; Bucks)</a:t>
            </a:r>
            <a:endParaRPr sz="2600">
              <a:solidFill>
                <a:schemeClr val="dk1"/>
              </a:solidFill>
            </a:endParaRPr>
          </a:p>
          <a:p>
            <a:pPr indent="0" lvl="0" marL="0" rtl="0" algn="ctr">
              <a:spcBef>
                <a:spcPts val="0"/>
              </a:spcBef>
              <a:spcAft>
                <a:spcPts val="0"/>
              </a:spcAft>
              <a:buNone/>
            </a:pPr>
            <a:r>
              <a:rPr b="1" lang="en" sz="2600">
                <a:solidFill>
                  <a:schemeClr val="dk1"/>
                </a:solidFill>
              </a:rPr>
              <a:t> </a:t>
            </a:r>
            <a:r>
              <a:rPr lang="en" sz="2600">
                <a:solidFill>
                  <a:schemeClr val="dk1"/>
                </a:solidFill>
              </a:rPr>
              <a:t> </a:t>
            </a:r>
            <a:endParaRPr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ctr">
              <a:spcBef>
                <a:spcPts val="0"/>
              </a:spcBef>
              <a:spcAft>
                <a:spcPts val="0"/>
              </a:spcAft>
              <a:buNone/>
            </a:pPr>
            <a:r>
              <a:t/>
            </a:r>
            <a:endParaRPr b="1" sz="2800">
              <a:solidFill>
                <a:schemeClr val="dk1"/>
              </a:solidFill>
            </a:endParaRPr>
          </a:p>
          <a:p>
            <a:pPr indent="0" lvl="0" marL="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7780325" y="3703625"/>
            <a:ext cx="1363675" cy="136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