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1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44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6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7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8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20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0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9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jpeg"/><Relationship Id="rId4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1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tags/" TargetMode="Externa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20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Git’n Pro with HTML/CSS</a:t>
            </a:r>
          </a:p>
        </p:txBody>
      </p:sp>
      <p:sp>
        <p:nvSpPr>
          <p:cNvPr id="215" name="Tex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Month, day, year</a:t>
            </a:r>
          </a:p>
        </p:txBody>
      </p:sp>
      <p:sp>
        <p:nvSpPr>
          <p:cNvPr id="216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Collaborative Coding</a:t>
            </a:r>
          </a:p>
        </p:txBody>
      </p:sp>
      <p:pic>
        <p:nvPicPr>
          <p:cNvPr id="240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xtBox 16"/>
          <p:cNvSpPr txBox="1"/>
          <p:nvPr/>
        </p:nvSpPr>
        <p:spPr>
          <a:xfrm>
            <a:off x="152398" y="4953000"/>
            <a:ext cx="8882745" cy="123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he Team’s 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Team’s Task</a:t>
            </a:r>
          </a:p>
        </p:txBody>
      </p:sp>
      <p:sp>
        <p:nvSpPr>
          <p:cNvPr id="244" name="Task:  Make a list in HTML showing the three branches…"/>
          <p:cNvSpPr txBox="1"/>
          <p:nvPr/>
        </p:nvSpPr>
        <p:spPr>
          <a:xfrm>
            <a:off x="911982" y="1370330"/>
            <a:ext cx="756980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245" name="Programming Team:"/>
          <p:cNvSpPr txBox="1"/>
          <p:nvPr/>
        </p:nvSpPr>
        <p:spPr>
          <a:xfrm>
            <a:off x="3508028" y="3249929"/>
            <a:ext cx="212794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Programming Team:</a:t>
            </a:r>
          </a:p>
        </p:txBody>
      </p:sp>
      <p:pic>
        <p:nvPicPr>
          <p:cNvPr id="2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6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3949321" y="3960527"/>
            <a:ext cx="1219201" cy="1520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4"/>
            <a:ext cx="1239407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SpongeBob &amp; Kobe make their edits</a:t>
            </a:r>
          </a:p>
        </p:txBody>
      </p:sp>
      <p:pic>
        <p:nvPicPr>
          <p:cNvPr id="2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Box 9"/>
          <p:cNvSpPr txBox="1"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55" name="Straight Connector 1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TextBox 13"/>
          <p:cNvSpPr txBox="1"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extBox 15"/>
          <p:cNvSpPr txBox="1"/>
          <p:nvPr/>
        </p:nvSpPr>
        <p:spPr>
          <a:xfrm>
            <a:off x="3798365" y="2501526"/>
            <a:ext cx="245756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Version</a:t>
            </a:r>
          </a:p>
        </p:txBody>
      </p:sp>
      <p:sp>
        <p:nvSpPr>
          <p:cNvPr id="259" name="TextBox 18"/>
          <p:cNvSpPr txBox="1"/>
          <p:nvPr/>
        </p:nvSpPr>
        <p:spPr>
          <a:xfrm>
            <a:off x="4242351" y="5325404"/>
            <a:ext cx="17472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Version</a:t>
            </a:r>
          </a:p>
        </p:txBody>
      </p:sp>
      <p:pic>
        <p:nvPicPr>
          <p:cNvPr id="260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Different Sol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 Solutions</a:t>
            </a:r>
          </a:p>
        </p:txBody>
      </p:sp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816600" y="2786513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&lt;ul&gt;…"/>
          <p:cNvSpPr txBox="1"/>
          <p:nvPr/>
        </p:nvSpPr>
        <p:spPr>
          <a:xfrm>
            <a:off x="302382" y="1226223"/>
            <a:ext cx="276708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266" name="&lt;ul&gt;…"/>
          <p:cNvSpPr txBox="1"/>
          <p:nvPr/>
        </p:nvSpPr>
        <p:spPr>
          <a:xfrm>
            <a:off x="5655128" y="1124623"/>
            <a:ext cx="313599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sp>
        <p:nvSpPr>
          <p:cNvPr id="267" name="Different"/>
          <p:cNvSpPr/>
          <p:nvPr/>
        </p:nvSpPr>
        <p:spPr>
          <a:xfrm>
            <a:off x="3437496" y="1202093"/>
            <a:ext cx="1849604" cy="1399491"/>
          </a:xfrm>
          <a:prstGeom prst="leftRightArrow">
            <a:avLst>
              <a:gd name="adj1" fmla="val 32000"/>
              <a:gd name="adj2" fmla="val 39929"/>
            </a:avLst>
          </a:prstGeom>
          <a:solidFill>
            <a:srgbClr val="FF260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1"/>
            <a:r>
              <a:t>        Different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Resolution</a:t>
            </a:r>
          </a:p>
        </p:txBody>
      </p:sp>
      <p:pic>
        <p:nvPicPr>
          <p:cNvPr id="27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825500" y="4404279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“Let’s settle on this…”"/>
          <p:cNvSpPr txBox="1"/>
          <p:nvPr/>
        </p:nvSpPr>
        <p:spPr>
          <a:xfrm>
            <a:off x="5880476" y="2181569"/>
            <a:ext cx="319411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“Let’s settle on this…”</a:t>
            </a:r>
          </a:p>
        </p:txBody>
      </p:sp>
      <p:sp>
        <p:nvSpPr>
          <p:cNvPr id="273" name="&lt;ul&gt;…"/>
          <p:cNvSpPr txBox="1"/>
          <p:nvPr/>
        </p:nvSpPr>
        <p:spPr>
          <a:xfrm>
            <a:off x="5492749" y="2601688"/>
            <a:ext cx="3081448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74" name="&lt;ul&gt;…"/>
          <p:cNvSpPr txBox="1"/>
          <p:nvPr/>
        </p:nvSpPr>
        <p:spPr>
          <a:xfrm>
            <a:off x="2550282" y="1150023"/>
            <a:ext cx="276708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275" name="&lt;ul&gt;…"/>
          <p:cNvSpPr txBox="1"/>
          <p:nvPr/>
        </p:nvSpPr>
        <p:spPr>
          <a:xfrm>
            <a:off x="2365828" y="4452023"/>
            <a:ext cx="313599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sp>
        <p:nvSpPr>
          <p:cNvPr id="276" name="Line"/>
          <p:cNvSpPr/>
          <p:nvPr/>
        </p:nvSpPr>
        <p:spPr>
          <a:xfrm>
            <a:off x="4164508" y="2597322"/>
            <a:ext cx="1337313" cy="6417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 flipV="1">
            <a:off x="4163155" y="3555999"/>
            <a:ext cx="1338666" cy="5871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Kiss dude </a:t>
            </a:r>
          </a:p>
        </p:txBody>
      </p:sp>
      <p:pic>
        <p:nvPicPr>
          <p:cNvPr id="2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TextBox 15"/>
          <p:cNvSpPr txBox="1"/>
          <p:nvPr/>
        </p:nvSpPr>
        <p:spPr>
          <a:xfrm>
            <a:off x="2490478" y="2857358"/>
            <a:ext cx="4507223" cy="114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3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17"/>
          <p:cNvSpPr txBox="1"/>
          <p:nvPr/>
        </p:nvSpPr>
        <p:spPr>
          <a:xfrm>
            <a:off x="3665682" y="1199264"/>
            <a:ext cx="3668115" cy="178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286" name="&lt;list&gt;…"/>
          <p:cNvSpPr txBox="1"/>
          <p:nvPr/>
        </p:nvSpPr>
        <p:spPr>
          <a:xfrm>
            <a:off x="5389284" y="3715330"/>
            <a:ext cx="3502483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287" name="&lt;ul&gt;…"/>
          <p:cNvSpPr txBox="1"/>
          <p:nvPr/>
        </p:nvSpPr>
        <p:spPr>
          <a:xfrm>
            <a:off x="654049" y="3715330"/>
            <a:ext cx="3081448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88" name="Line"/>
          <p:cNvSpPr/>
          <p:nvPr/>
        </p:nvSpPr>
        <p:spPr>
          <a:xfrm>
            <a:off x="850900" y="43053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9" name="Line"/>
          <p:cNvSpPr/>
          <p:nvPr/>
        </p:nvSpPr>
        <p:spPr>
          <a:xfrm>
            <a:off x="977900" y="4660900"/>
            <a:ext cx="2787650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0" name="Line"/>
          <p:cNvSpPr/>
          <p:nvPr/>
        </p:nvSpPr>
        <p:spPr>
          <a:xfrm>
            <a:off x="1104900" y="5016500"/>
            <a:ext cx="2787650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>
            <a:off x="635000" y="3949700"/>
            <a:ext cx="709629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2" name="Line"/>
          <p:cNvSpPr/>
          <p:nvPr/>
        </p:nvSpPr>
        <p:spPr>
          <a:xfrm>
            <a:off x="673340" y="5372471"/>
            <a:ext cx="872898" cy="1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3" name="Arrow"/>
          <p:cNvSpPr/>
          <p:nvPr/>
        </p:nvSpPr>
        <p:spPr>
          <a:xfrm>
            <a:off x="4113272" y="3964250"/>
            <a:ext cx="1055291" cy="1270001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9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TextBox 21"/>
          <p:cNvSpPr txBox="1"/>
          <p:nvPr/>
        </p:nvSpPr>
        <p:spPr>
          <a:xfrm>
            <a:off x="2514600" y="2747662"/>
            <a:ext cx="6558644" cy="152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303" name="Smiley Face 22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300" name="Circle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Shape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Shape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7" name="Smiley Face 23"/>
          <p:cNvGrpSpPr/>
          <p:nvPr/>
        </p:nvGrpSpPr>
        <p:grpSpPr>
          <a:xfrm>
            <a:off x="806033" y="4685381"/>
            <a:ext cx="673934" cy="673933"/>
            <a:chOff x="0" y="0"/>
            <a:chExt cx="673932" cy="673932"/>
          </a:xfrm>
        </p:grpSpPr>
        <p:sp>
          <p:nvSpPr>
            <p:cNvPr id="304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  <p:sp>
        <p:nvSpPr>
          <p:cNvPr id="310" name="Content Placeholder 2"/>
          <p:cNvSpPr txBox="1"/>
          <p:nvPr/>
        </p:nvSpPr>
        <p:spPr>
          <a:xfrm>
            <a:off x="443344" y="914400"/>
            <a:ext cx="8229601" cy="617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TextBox 9"/>
          <p:cNvSpPr txBox="1"/>
          <p:nvPr/>
        </p:nvSpPr>
        <p:spPr>
          <a:xfrm>
            <a:off x="3550451" y="5778379"/>
            <a:ext cx="228599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sp>
        <p:nvSpPr>
          <p:cNvPr id="315" name="TextBox 13"/>
          <p:cNvSpPr txBox="1"/>
          <p:nvPr/>
        </p:nvSpPr>
        <p:spPr>
          <a:xfrm>
            <a:off x="582412" y="5784521"/>
            <a:ext cx="1480503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16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634999" y="41672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Coins"/>
          <p:cNvSpPr/>
          <p:nvPr/>
        </p:nvSpPr>
        <p:spPr>
          <a:xfrm>
            <a:off x="4077653" y="1232799"/>
            <a:ext cx="1268094" cy="127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18" name="Line"/>
          <p:cNvSpPr/>
          <p:nvPr/>
        </p:nvSpPr>
        <p:spPr>
          <a:xfrm flipH="1">
            <a:off x="2537403" y="3073867"/>
            <a:ext cx="1670178" cy="9567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9" name="Line"/>
          <p:cNvSpPr/>
          <p:nvPr/>
        </p:nvSpPr>
        <p:spPr>
          <a:xfrm>
            <a:off x="4570031" y="3062847"/>
            <a:ext cx="1" cy="9192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0" name="Personal branch"/>
          <p:cNvSpPr txBox="1"/>
          <p:nvPr/>
        </p:nvSpPr>
        <p:spPr>
          <a:xfrm>
            <a:off x="3873426" y="2621498"/>
            <a:ext cx="173023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Personal branch</a:t>
            </a:r>
          </a:p>
        </p:txBody>
      </p:sp>
      <p:sp>
        <p:nvSpPr>
          <p:cNvPr id="321" name="Master Branch"/>
          <p:cNvSpPr txBox="1"/>
          <p:nvPr/>
        </p:nvSpPr>
        <p:spPr>
          <a:xfrm>
            <a:off x="3935041" y="694554"/>
            <a:ext cx="15533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Master Branch</a:t>
            </a:r>
          </a:p>
        </p:txBody>
      </p:sp>
      <p:pic>
        <p:nvPicPr>
          <p:cNvPr id="32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2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TextBox 9"/>
          <p:cNvSpPr txBox="1"/>
          <p:nvPr/>
        </p:nvSpPr>
        <p:spPr>
          <a:xfrm>
            <a:off x="6264959" y="5778379"/>
            <a:ext cx="20315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sp>
        <p:nvSpPr>
          <p:cNvPr id="324" name="Line"/>
          <p:cNvSpPr/>
          <p:nvPr/>
        </p:nvSpPr>
        <p:spPr>
          <a:xfrm>
            <a:off x="5295899" y="3132376"/>
            <a:ext cx="1212608" cy="6041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5" name="‘Branch’ = personal copy"/>
          <p:cNvSpPr txBox="1"/>
          <p:nvPr/>
        </p:nvSpPr>
        <p:spPr>
          <a:xfrm>
            <a:off x="6144382" y="1718680"/>
            <a:ext cx="26347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8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team goes to work</a:t>
            </a:r>
          </a:p>
        </p:txBody>
      </p:sp>
      <p:pic>
        <p:nvPicPr>
          <p:cNvPr id="3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&lt;ul&gt;…"/>
          <p:cNvSpPr txBox="1"/>
          <p:nvPr/>
        </p:nvSpPr>
        <p:spPr>
          <a:xfrm>
            <a:off x="2956682" y="1162723"/>
            <a:ext cx="276708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pic>
        <p:nvPicPr>
          <p:cNvPr id="330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11199" y="36211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&lt;ul&gt;…"/>
          <p:cNvSpPr txBox="1"/>
          <p:nvPr/>
        </p:nvSpPr>
        <p:spPr>
          <a:xfrm>
            <a:off x="3020182" y="3668919"/>
            <a:ext cx="313599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 pushes first</a:t>
            </a:r>
          </a:p>
        </p:txBody>
      </p:sp>
      <p:sp>
        <p:nvSpPr>
          <p:cNvPr id="335" name="TextBox 15"/>
          <p:cNvSpPr txBox="1"/>
          <p:nvPr/>
        </p:nvSpPr>
        <p:spPr>
          <a:xfrm>
            <a:off x="2462634" y="1061591"/>
            <a:ext cx="14760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sp>
        <p:nvSpPr>
          <p:cNvPr id="336" name="TextBox 16"/>
          <p:cNvSpPr txBox="1"/>
          <p:nvPr/>
        </p:nvSpPr>
        <p:spPr>
          <a:xfrm>
            <a:off x="1934537" y="5820092"/>
            <a:ext cx="248345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pic>
        <p:nvPicPr>
          <p:cNvPr id="33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ctangle 27"/>
          <p:cNvSpPr txBox="1"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3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4" y="4931243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Curved Connector 33"/>
          <p:cNvSpPr/>
          <p:nvPr/>
        </p:nvSpPr>
        <p:spPr>
          <a:xfrm rot="16200000">
            <a:off x="1727856" y="3638426"/>
            <a:ext cx="2572937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1" name="TextBox 38"/>
          <p:cNvSpPr txBox="1"/>
          <p:nvPr/>
        </p:nvSpPr>
        <p:spPr>
          <a:xfrm>
            <a:off x="4307656" y="3077417"/>
            <a:ext cx="3833044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Kobe’s edits are rea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Kobe’s edits are ready</a:t>
            </a:r>
          </a:p>
        </p:txBody>
      </p:sp>
      <p:sp>
        <p:nvSpPr>
          <p:cNvPr id="344" name="Rule:  pull first, then push your changes"/>
          <p:cNvSpPr txBox="1"/>
          <p:nvPr/>
        </p:nvSpPr>
        <p:spPr>
          <a:xfrm>
            <a:off x="721482" y="1649729"/>
            <a:ext cx="83067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sp>
        <p:nvSpPr>
          <p:cNvPr id="345" name="Ok"/>
          <p:cNvSpPr txBox="1"/>
          <p:nvPr/>
        </p:nvSpPr>
        <p:spPr>
          <a:xfrm>
            <a:off x="3058282" y="3839835"/>
            <a:ext cx="6428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Ok</a:t>
            </a:r>
          </a:p>
        </p:txBody>
      </p:sp>
      <p:pic>
        <p:nvPicPr>
          <p:cNvPr id="346" name="Picture 41" descr="Picture 41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939799" y="3392041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pulls latest changes</a:t>
            </a:r>
          </a:p>
        </p:txBody>
      </p:sp>
      <p:sp>
        <p:nvSpPr>
          <p:cNvPr id="349" name="TextBox 15"/>
          <p:cNvSpPr txBox="1"/>
          <p:nvPr/>
        </p:nvSpPr>
        <p:spPr>
          <a:xfrm>
            <a:off x="2945234" y="1163191"/>
            <a:ext cx="14760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pic>
        <p:nvPicPr>
          <p:cNvPr id="35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2" y="157869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Rectangle 27"/>
          <p:cNvSpPr txBox="1"/>
          <p:nvPr/>
        </p:nvSpPr>
        <p:spPr>
          <a:xfrm>
            <a:off x="3175984" y="25243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52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9" y="4674356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Line"/>
          <p:cNvSpPr/>
          <p:nvPr/>
        </p:nvSpPr>
        <p:spPr>
          <a:xfrm>
            <a:off x="3543299" y="2686912"/>
            <a:ext cx="1" cy="14841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4" name="TextBox 16"/>
          <p:cNvSpPr txBox="1"/>
          <p:nvPr/>
        </p:nvSpPr>
        <p:spPr>
          <a:xfrm>
            <a:off x="2861959" y="5653018"/>
            <a:ext cx="170891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5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conflicts with master branch</a:t>
            </a:r>
          </a:p>
        </p:txBody>
      </p:sp>
      <p:sp>
        <p:nvSpPr>
          <p:cNvPr id="358" name="TextBox 15"/>
          <p:cNvSpPr txBox="1"/>
          <p:nvPr/>
        </p:nvSpPr>
        <p:spPr>
          <a:xfrm>
            <a:off x="2945234" y="1163191"/>
            <a:ext cx="1692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pic>
        <p:nvPicPr>
          <p:cNvPr id="35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2" y="157869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Rectangle 27"/>
          <p:cNvSpPr txBox="1"/>
          <p:nvPr/>
        </p:nvSpPr>
        <p:spPr>
          <a:xfrm>
            <a:off x="3175984" y="25243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61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9" y="4674356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Line"/>
          <p:cNvSpPr/>
          <p:nvPr/>
        </p:nvSpPr>
        <p:spPr>
          <a:xfrm>
            <a:off x="3543299" y="2686912"/>
            <a:ext cx="1" cy="14841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3" name="&lt;li&gt;Executive&lt;/li&gt;…"/>
          <p:cNvSpPr txBox="1"/>
          <p:nvPr/>
        </p:nvSpPr>
        <p:spPr>
          <a:xfrm>
            <a:off x="2549005" y="4236444"/>
            <a:ext cx="3817935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  <a:endParaRPr>
              <a:solidFill>
                <a:srgbClr val="FF2600"/>
              </a:solidFill>
            </a:endParaRP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4" name="Git sees a conflict."/>
          <p:cNvSpPr txBox="1"/>
          <p:nvPr/>
        </p:nvSpPr>
        <p:spPr>
          <a:xfrm>
            <a:off x="6322182" y="4888230"/>
            <a:ext cx="2041325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Kobe resol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Kobe resolves</a:t>
            </a:r>
          </a:p>
        </p:txBody>
      </p:sp>
      <p:sp>
        <p:nvSpPr>
          <p:cNvPr id="367" name="&lt;ul&gt;…"/>
          <p:cNvSpPr txBox="1"/>
          <p:nvPr/>
        </p:nvSpPr>
        <p:spPr>
          <a:xfrm>
            <a:off x="5378449" y="1776189"/>
            <a:ext cx="3081448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368" name="&lt;li&gt;Executive&lt;/li&gt;…"/>
          <p:cNvSpPr txBox="1"/>
          <p:nvPr/>
        </p:nvSpPr>
        <p:spPr>
          <a:xfrm>
            <a:off x="428105" y="1925044"/>
            <a:ext cx="3817935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  <a:endParaRPr>
              <a:solidFill>
                <a:srgbClr val="FF2600"/>
              </a:solidFill>
            </a:endParaRP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9" name="Line"/>
          <p:cNvSpPr/>
          <p:nvPr/>
        </p:nvSpPr>
        <p:spPr>
          <a:xfrm>
            <a:off x="2661882" y="2585306"/>
            <a:ext cx="3080820" cy="1620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0" name="Line"/>
          <p:cNvSpPr/>
          <p:nvPr/>
        </p:nvSpPr>
        <p:spPr>
          <a:xfrm flipV="1">
            <a:off x="2724720" y="3002619"/>
            <a:ext cx="3079682" cy="4017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1" name="Line"/>
          <p:cNvSpPr/>
          <p:nvPr/>
        </p:nvSpPr>
        <p:spPr>
          <a:xfrm flipV="1">
            <a:off x="2957958" y="2471513"/>
            <a:ext cx="2785536" cy="458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2" name="TextBox 16"/>
          <p:cNvSpPr txBox="1"/>
          <p:nvPr/>
        </p:nvSpPr>
        <p:spPr>
          <a:xfrm>
            <a:off x="6075059" y="4649718"/>
            <a:ext cx="170891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7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1" y="3671970"/>
            <a:ext cx="880836" cy="880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fixes and pushes</a:t>
            </a:r>
          </a:p>
        </p:txBody>
      </p:sp>
      <p:sp>
        <p:nvSpPr>
          <p:cNvPr id="376" name="TextBox 15"/>
          <p:cNvSpPr txBox="1"/>
          <p:nvPr/>
        </p:nvSpPr>
        <p:spPr>
          <a:xfrm>
            <a:off x="2462634" y="1061591"/>
            <a:ext cx="1692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377" name="TextBox 16"/>
          <p:cNvSpPr txBox="1"/>
          <p:nvPr/>
        </p:nvSpPr>
        <p:spPr>
          <a:xfrm>
            <a:off x="3173150" y="5912328"/>
            <a:ext cx="170891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7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Rectangle 27"/>
          <p:cNvSpPr txBox="1"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0" y="49662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Curved Connector 33"/>
          <p:cNvSpPr/>
          <p:nvPr/>
        </p:nvSpPr>
        <p:spPr>
          <a:xfrm rot="16200000">
            <a:off x="2779094" y="3838405"/>
            <a:ext cx="224303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2" name="TextBox 38"/>
          <p:cNvSpPr txBox="1"/>
          <p:nvPr/>
        </p:nvSpPr>
        <p:spPr>
          <a:xfrm>
            <a:off x="4307656" y="3077417"/>
            <a:ext cx="3833044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383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14288" y="4737856"/>
            <a:ext cx="1219201" cy="1520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7" y="14871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Rectangle 27"/>
          <p:cNvSpPr txBox="1"/>
          <p:nvPr/>
        </p:nvSpPr>
        <p:spPr>
          <a:xfrm>
            <a:off x="3810984" y="23846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6" name="&lt;ul&gt;…"/>
          <p:cNvSpPr txBox="1"/>
          <p:nvPr/>
        </p:nvSpPr>
        <p:spPr>
          <a:xfrm>
            <a:off x="5071523" y="4698021"/>
            <a:ext cx="2337121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&lt;ul&gt; </a:t>
            </a:r>
          </a:p>
          <a:p>
            <a:pPr/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Kiss Dude starts his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Kiss Dude starts his work</a:t>
            </a:r>
          </a:p>
        </p:txBody>
      </p:sp>
      <p:sp>
        <p:nvSpPr>
          <p:cNvPr id="389" name="Rule:  pull first, then push your changes"/>
          <p:cNvSpPr txBox="1"/>
          <p:nvPr/>
        </p:nvSpPr>
        <p:spPr>
          <a:xfrm>
            <a:off x="721482" y="1649730"/>
            <a:ext cx="8306729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pic>
        <p:nvPicPr>
          <p:cNvPr id="3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Rules R 4 suckers!!!"/>
          <p:cNvSpPr txBox="1"/>
          <p:nvPr/>
        </p:nvSpPr>
        <p:spPr>
          <a:xfrm>
            <a:off x="3058282" y="3839835"/>
            <a:ext cx="410285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 pushes</a:t>
            </a:r>
          </a:p>
        </p:txBody>
      </p:sp>
      <p:sp>
        <p:nvSpPr>
          <p:cNvPr id="394" name="TextBox 15"/>
          <p:cNvSpPr txBox="1"/>
          <p:nvPr/>
        </p:nvSpPr>
        <p:spPr>
          <a:xfrm>
            <a:off x="1141834" y="1112391"/>
            <a:ext cx="1692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395" name="TextBox 16"/>
          <p:cNvSpPr txBox="1"/>
          <p:nvPr/>
        </p:nvSpPr>
        <p:spPr>
          <a:xfrm>
            <a:off x="3173150" y="5912328"/>
            <a:ext cx="222985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pic>
        <p:nvPicPr>
          <p:cNvPr id="39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7" y="1567344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Rectangle 27"/>
          <p:cNvSpPr txBox="1"/>
          <p:nvPr/>
        </p:nvSpPr>
        <p:spPr>
          <a:xfrm>
            <a:off x="1372584" y="24735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9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Curved Connector 33"/>
          <p:cNvSpPr/>
          <p:nvPr/>
        </p:nvSpPr>
        <p:spPr>
          <a:xfrm rot="16200000">
            <a:off x="2779094" y="3838405"/>
            <a:ext cx="224303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0" name="TextBox 38"/>
          <p:cNvSpPr txBox="1"/>
          <p:nvPr/>
        </p:nvSpPr>
        <p:spPr>
          <a:xfrm>
            <a:off x="4307656" y="3077417"/>
            <a:ext cx="3833044" cy="11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</a:t>
            </a:r>
            <a:r>
              <a:t>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40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7" y="15379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ectangle 27"/>
          <p:cNvSpPr txBox="1"/>
          <p:nvPr/>
        </p:nvSpPr>
        <p:spPr>
          <a:xfrm>
            <a:off x="2604484" y="24481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40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&lt;list&gt;…"/>
          <p:cNvSpPr txBox="1"/>
          <p:nvPr/>
        </p:nvSpPr>
        <p:spPr>
          <a:xfrm>
            <a:off x="5236884" y="4262682"/>
            <a:ext cx="3502483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40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7" y="15379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Rectangle 27"/>
          <p:cNvSpPr txBox="1"/>
          <p:nvPr/>
        </p:nvSpPr>
        <p:spPr>
          <a:xfrm>
            <a:off x="3659263" y="2477621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If Kiss dude had made a pull firs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Kiss dude had made a pull first…</a:t>
            </a:r>
          </a:p>
        </p:txBody>
      </p:sp>
      <p:sp>
        <p:nvSpPr>
          <p:cNvPr id="409" name="&lt;list&gt;…"/>
          <p:cNvSpPr txBox="1"/>
          <p:nvPr/>
        </p:nvSpPr>
        <p:spPr>
          <a:xfrm>
            <a:off x="2982516" y="2108009"/>
            <a:ext cx="3594310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410" name="Conflict!"/>
          <p:cNvSpPr txBox="1"/>
          <p:nvPr/>
        </p:nvSpPr>
        <p:spPr>
          <a:xfrm>
            <a:off x="3630756" y="1175254"/>
            <a:ext cx="188248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2202" y="40021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overwritten work is discovered</a:t>
            </a:r>
          </a:p>
        </p:txBody>
      </p:sp>
      <p:pic>
        <p:nvPicPr>
          <p:cNvPr id="41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98" y="1915597"/>
            <a:ext cx="1741604" cy="14423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8" name="Smiley Face 22"/>
          <p:cNvGrpSpPr/>
          <p:nvPr/>
        </p:nvGrpSpPr>
        <p:grpSpPr>
          <a:xfrm>
            <a:off x="851792" y="2069297"/>
            <a:ext cx="720020" cy="720019"/>
            <a:chOff x="0" y="0"/>
            <a:chExt cx="720018" cy="720018"/>
          </a:xfrm>
        </p:grpSpPr>
        <p:sp>
          <p:nvSpPr>
            <p:cNvPr id="415" name="Circle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Shape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Shape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22" name="Smiley Face 23"/>
          <p:cNvGrpSpPr/>
          <p:nvPr/>
        </p:nvGrpSpPr>
        <p:grpSpPr>
          <a:xfrm>
            <a:off x="798636" y="4088481"/>
            <a:ext cx="673933" cy="673933"/>
            <a:chOff x="0" y="0"/>
            <a:chExt cx="673932" cy="673932"/>
          </a:xfrm>
        </p:grpSpPr>
        <p:sp>
          <p:nvSpPr>
            <p:cNvPr id="419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0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23" name="kissCanges.png" descr="kissCang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947" y="2004819"/>
            <a:ext cx="5470527" cy="3083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3455518"/>
            <a:ext cx="586919" cy="720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1"/>
          <p:cNvSpPr txBox="1"/>
          <p:nvPr>
            <p:ph type="title"/>
          </p:nvPr>
        </p:nvSpPr>
        <p:spPr>
          <a:xfrm>
            <a:off x="304799" y="-1"/>
            <a:ext cx="7046566" cy="653856"/>
          </a:xfrm>
          <a:prstGeom prst="rect">
            <a:avLst/>
          </a:prstGeom>
        </p:spPr>
        <p:txBody>
          <a:bodyPr/>
          <a:lstStyle/>
          <a:p>
            <a:pPr/>
            <a:r>
              <a:t>Roll Back</a:t>
            </a:r>
          </a:p>
        </p:txBody>
      </p:sp>
      <p:pic>
        <p:nvPicPr>
          <p:cNvPr id="4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TextBox 33"/>
          <p:cNvSpPr txBox="1"/>
          <p:nvPr/>
        </p:nvSpPr>
        <p:spPr>
          <a:xfrm>
            <a:off x="2462634" y="1061591"/>
            <a:ext cx="14759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 Branch</a:t>
            </a:r>
          </a:p>
        </p:txBody>
      </p:sp>
      <p:sp>
        <p:nvSpPr>
          <p:cNvPr id="430" name="TextBox 41"/>
          <p:cNvSpPr txBox="1"/>
          <p:nvPr/>
        </p:nvSpPr>
        <p:spPr>
          <a:xfrm>
            <a:off x="5336128" y="5807273"/>
            <a:ext cx="23188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43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Rectangle 46"/>
          <p:cNvSpPr txBox="1"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6" name="Rectangle 47"/>
          <p:cNvSpPr txBox="1"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7" name="Rectangle 48"/>
          <p:cNvSpPr txBox="1"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8" name="Rectangle 49"/>
          <p:cNvSpPr txBox="1"/>
          <p:nvPr/>
        </p:nvSpPr>
        <p:spPr>
          <a:xfrm>
            <a:off x="6386960" y="242277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7" name="Straight Arrow Connector 50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40" name="Straight Arrow Connector 51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Straight Arrow Connector 52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4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Multiply 54"/>
          <p:cNvSpPr/>
          <p:nvPr/>
        </p:nvSpPr>
        <p:spPr>
          <a:xfrm>
            <a:off x="6048780" y="5041853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4" name="Multiply 55"/>
          <p:cNvSpPr/>
          <p:nvPr/>
        </p:nvSpPr>
        <p:spPr>
          <a:xfrm>
            <a:off x="4888106" y="1682235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5" name="Curved Connector 58"/>
          <p:cNvSpPr/>
          <p:nvPr/>
        </p:nvSpPr>
        <p:spPr>
          <a:xfrm rot="16200000">
            <a:off x="4770275" y="1702523"/>
            <a:ext cx="817252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6" name="TextBox 59"/>
          <p:cNvSpPr txBox="1"/>
          <p:nvPr/>
        </p:nvSpPr>
        <p:spPr>
          <a:xfrm>
            <a:off x="5043130" y="3421307"/>
            <a:ext cx="3181288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45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extBox 21"/>
          <p:cNvSpPr txBox="1"/>
          <p:nvPr/>
        </p:nvSpPr>
        <p:spPr>
          <a:xfrm>
            <a:off x="2514600" y="2747662"/>
            <a:ext cx="6558644" cy="108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7" name="Smiley Face 9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454" name="Circle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Shape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Shape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1" name="Smiley Face 10"/>
          <p:cNvGrpSpPr/>
          <p:nvPr/>
        </p:nvGrpSpPr>
        <p:grpSpPr>
          <a:xfrm>
            <a:off x="912862" y="3018429"/>
            <a:ext cx="673933" cy="673933"/>
            <a:chOff x="0" y="0"/>
            <a:chExt cx="673932" cy="673932"/>
          </a:xfrm>
        </p:grpSpPr>
        <p:sp>
          <p:nvSpPr>
            <p:cNvPr id="458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5" name="Smiley Face 11"/>
          <p:cNvGrpSpPr/>
          <p:nvPr/>
        </p:nvGrpSpPr>
        <p:grpSpPr>
          <a:xfrm>
            <a:off x="769987" y="4685381"/>
            <a:ext cx="673933" cy="673933"/>
            <a:chOff x="0" y="0"/>
            <a:chExt cx="673932" cy="673932"/>
          </a:xfrm>
        </p:grpSpPr>
        <p:sp>
          <p:nvSpPr>
            <p:cNvPr id="462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Activity!</a:t>
            </a:r>
          </a:p>
        </p:txBody>
      </p:sp>
      <p:sp>
        <p:nvSpPr>
          <p:cNvPr id="468" name="Rectangle 1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9" name="TextBox 13"/>
          <p:cNvSpPr txBox="1"/>
          <p:nvPr/>
        </p:nvSpPr>
        <p:spPr>
          <a:xfrm>
            <a:off x="304800" y="914400"/>
            <a:ext cx="8686800" cy="241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0" name="TextBox 4"/>
          <p:cNvSpPr txBox="1"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So… What’s this GitHub?</a:t>
            </a:r>
          </a:p>
        </p:txBody>
      </p:sp>
      <p:sp>
        <p:nvSpPr>
          <p:cNvPr id="473" name="Rectangle 2"/>
          <p:cNvSpPr/>
          <p:nvPr/>
        </p:nvSpPr>
        <p:spPr>
          <a:xfrm>
            <a:off x="-1" y="990600"/>
            <a:ext cx="9149872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4" name="TextBox 3"/>
          <p:cNvSpPr txBox="1"/>
          <p:nvPr/>
        </p:nvSpPr>
        <p:spPr>
          <a:xfrm>
            <a:off x="304799" y="1219198"/>
            <a:ext cx="8610601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119" r="0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Pushing and Pulling to GitHub</a:t>
            </a:r>
          </a:p>
        </p:txBody>
      </p:sp>
      <p:sp>
        <p:nvSpPr>
          <p:cNvPr id="478" name="Rectangle 2"/>
          <p:cNvSpPr/>
          <p:nvPr/>
        </p:nvSpPr>
        <p:spPr>
          <a:xfrm>
            <a:off x="0" y="864931"/>
            <a:ext cx="9144000" cy="1520850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9" name="Straight Connector 3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3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Elbow Connector 13"/>
          <p:cNvSpPr/>
          <p:nvPr/>
        </p:nvSpPr>
        <p:spPr>
          <a:xfrm rot="5400000">
            <a:off x="1596342" y="2007502"/>
            <a:ext cx="873519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6" name="Rectangle 14"/>
          <p:cNvSpPr txBox="1"/>
          <p:nvPr/>
        </p:nvSpPr>
        <p:spPr>
          <a:xfrm>
            <a:off x="2418356" y="86775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7" name="Rectangle 15"/>
          <p:cNvSpPr txBox="1"/>
          <p:nvPr/>
        </p:nvSpPr>
        <p:spPr>
          <a:xfrm>
            <a:off x="3538132" y="86493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8" name="Rectangle 16"/>
          <p:cNvSpPr txBox="1"/>
          <p:nvPr/>
        </p:nvSpPr>
        <p:spPr>
          <a:xfrm>
            <a:off x="4618861" y="871893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9" name="Rectangle 17"/>
          <p:cNvSpPr txBox="1"/>
          <p:nvPr/>
        </p:nvSpPr>
        <p:spPr>
          <a:xfrm>
            <a:off x="5874048" y="871893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0" name="Elbow Connector 18"/>
          <p:cNvSpPr/>
          <p:nvPr/>
        </p:nvSpPr>
        <p:spPr>
          <a:xfrm flipV="1">
            <a:off x="1492185" y="2104038"/>
            <a:ext cx="2217511" cy="1238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1" name="TextBox 19"/>
          <p:cNvSpPr txBox="1"/>
          <p:nvPr/>
        </p:nvSpPr>
        <p:spPr>
          <a:xfrm>
            <a:off x="1563803" y="2546407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2" name="TextBox 20"/>
          <p:cNvSpPr txBox="1"/>
          <p:nvPr/>
        </p:nvSpPr>
        <p:spPr>
          <a:xfrm>
            <a:off x="2588153" y="2962181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3" name="Elbow Connector 21"/>
          <p:cNvSpPr/>
          <p:nvPr/>
        </p:nvSpPr>
        <p:spPr>
          <a:xfrm rot="5400000">
            <a:off x="843225" y="2749120"/>
            <a:ext cx="2379754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4" name="Elbow Connector 22"/>
          <p:cNvSpPr/>
          <p:nvPr/>
        </p:nvSpPr>
        <p:spPr>
          <a:xfrm flipV="1">
            <a:off x="1563803" y="2086393"/>
            <a:ext cx="3163641" cy="2602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TextBox 23"/>
          <p:cNvSpPr txBox="1"/>
          <p:nvPr/>
        </p:nvSpPr>
        <p:spPr>
          <a:xfrm>
            <a:off x="3523112" y="4784183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6" name="TextBox 24"/>
          <p:cNvSpPr txBox="1"/>
          <p:nvPr/>
        </p:nvSpPr>
        <p:spPr>
          <a:xfrm>
            <a:off x="1563803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7" name="Elbow Connector 25"/>
          <p:cNvSpPr/>
          <p:nvPr/>
        </p:nvSpPr>
        <p:spPr>
          <a:xfrm flipV="1" rot="10800000">
            <a:off x="1505873" y="2214935"/>
            <a:ext cx="3668449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8" name="TextBox 26"/>
          <p:cNvSpPr txBox="1"/>
          <p:nvPr/>
        </p:nvSpPr>
        <p:spPr>
          <a:xfrm>
            <a:off x="4137221" y="5325805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9" name="Elbow Connector 27"/>
          <p:cNvSpPr/>
          <p:nvPr/>
        </p:nvSpPr>
        <p:spPr>
          <a:xfrm flipV="1">
            <a:off x="1563804" y="2102029"/>
            <a:ext cx="4417248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0" name="TextBox 28"/>
          <p:cNvSpPr txBox="1"/>
          <p:nvPr/>
        </p:nvSpPr>
        <p:spPr>
          <a:xfrm>
            <a:off x="4861833" y="5744566"/>
            <a:ext cx="103273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501" name="TextBox 29"/>
          <p:cNvSpPr txBox="1"/>
          <p:nvPr/>
        </p:nvSpPr>
        <p:spPr>
          <a:xfrm>
            <a:off x="6571557" y="1442918"/>
            <a:ext cx="135863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50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1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Elbow Connector 38"/>
          <p:cNvSpPr/>
          <p:nvPr/>
        </p:nvSpPr>
        <p:spPr>
          <a:xfrm rot="5400000">
            <a:off x="2201118" y="2772716"/>
            <a:ext cx="2379754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5" name="TextBox 39"/>
          <p:cNvSpPr txBox="1"/>
          <p:nvPr/>
        </p:nvSpPr>
        <p:spPr>
          <a:xfrm>
            <a:off x="2921698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pic>
        <p:nvPicPr>
          <p:cNvPr id="506" name="Picture 40" descr="Picture 40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Git Demo!</a:t>
            </a:r>
          </a:p>
        </p:txBody>
      </p:sp>
      <p:pic>
        <p:nvPicPr>
          <p:cNvPr id="5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9" y="823409"/>
            <a:ext cx="8559801" cy="5397053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4" name="Content Placeholder 2"/>
          <p:cNvSpPr txBox="1"/>
          <p:nvPr/>
        </p:nvSpPr>
        <p:spPr>
          <a:xfrm>
            <a:off x="443344" y="914400"/>
            <a:ext cx="8229601" cy="641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7" name="Content Placeholder 2"/>
          <p:cNvSpPr txBox="1"/>
          <p:nvPr/>
        </p:nvSpPr>
        <p:spPr>
          <a:xfrm>
            <a:off x="443344" y="914400"/>
            <a:ext cx="8229601" cy="6113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224" name="Shape 70"/>
          <p:cNvSpPr txBox="1"/>
          <p:nvPr/>
        </p:nvSpPr>
        <p:spPr>
          <a:xfrm>
            <a:off x="196850" y="838200"/>
            <a:ext cx="8947150" cy="4494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b="0" sz="2000"/>
              <a:t>&lt;&lt;&lt;&lt;PROVIDE LINK HERE&gt;&gt;&gt;&gt;&gt;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br/>
            <a:r>
              <a:rPr b="0"/>
              <a:t>&lt;&lt;&lt;&lt;PROVIDE LINK HERE&gt;&gt;&gt;&gt;&gt;</a:t>
            </a:r>
            <a:endParaRPr sz="2400"/>
          </a:p>
          <a:p>
            <a:pPr defTabSz="685800">
              <a:spcBef>
                <a:spcPts val="5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  <a:endParaRPr sz="240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20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1" name="TextBox 5"/>
          <p:cNvSpPr txBox="1"/>
          <p:nvPr/>
        </p:nvSpPr>
        <p:spPr>
          <a:xfrm>
            <a:off x="304800" y="914400"/>
            <a:ext cx="8686800" cy="51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  <a:endParaRPr b="0"/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22" name="TextBox 6"/>
          <p:cNvSpPr txBox="1"/>
          <p:nvPr/>
        </p:nvSpPr>
        <p:spPr>
          <a:xfrm>
            <a:off x="2514600" y="124824"/>
            <a:ext cx="6477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Still a Bit Lost? Never Worry!</a:t>
            </a:r>
          </a:p>
        </p:txBody>
      </p:sp>
      <p:pic>
        <p:nvPicPr>
          <p:cNvPr id="5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6" cy="492442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6" name="TextBox 6"/>
          <p:cNvSpPr txBox="1"/>
          <p:nvPr/>
        </p:nvSpPr>
        <p:spPr>
          <a:xfrm>
            <a:off x="5257800" y="2514600"/>
            <a:ext cx="3733800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If You’re Still Lost… Here’s a (Free) Course</a:t>
            </a:r>
          </a:p>
        </p:txBody>
      </p:sp>
      <p:pic>
        <p:nvPicPr>
          <p:cNvPr id="5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0" name="Rectangle 5"/>
          <p:cNvSpPr txBox="1"/>
          <p:nvPr/>
        </p:nvSpPr>
        <p:spPr>
          <a:xfrm>
            <a:off x="2261618" y="5882663"/>
            <a:ext cx="448727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535" name="TextBox 4"/>
          <p:cNvSpPr txBox="1"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536" name="TextBox 5"/>
          <p:cNvSpPr txBox="1"/>
          <p:nvPr/>
        </p:nvSpPr>
        <p:spPr>
          <a:xfrm>
            <a:off x="2269218" y="2971800"/>
            <a:ext cx="5372101" cy="646321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537" name="TextBox 8"/>
          <p:cNvSpPr txBox="1"/>
          <p:nvPr/>
        </p:nvSpPr>
        <p:spPr>
          <a:xfrm>
            <a:off x="6993618" y="2971800"/>
            <a:ext cx="16764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538" name="TextBox 9"/>
          <p:cNvSpPr txBox="1"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539" name="TextBox 10"/>
          <p:cNvSpPr txBox="1"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540" name="TextBox 11"/>
          <p:cNvSpPr txBox="1"/>
          <p:nvPr/>
        </p:nvSpPr>
        <p:spPr>
          <a:xfrm>
            <a:off x="4148833" y="1420479"/>
            <a:ext cx="1134032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541" name="Straight Arrow Connector 12"/>
          <p:cNvCxnSpPr>
            <a:stCxn id="538" idx="0"/>
            <a:endCxn id="535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2" name="Straight Arrow Connector 13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Straight Arrow Connector 14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546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54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552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555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b="1" sz="1979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79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76"/>
          </a:p>
          <a:p>
            <a:pPr marL="254603" indent="-254603" defTabSz="678941">
              <a:spcBef>
                <a:spcPts val="5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76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558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227" name="Shape 70"/>
          <p:cNvSpPr txBox="1"/>
          <p:nvPr/>
        </p:nvSpPr>
        <p:spPr>
          <a:xfrm>
            <a:off x="304799" y="762000"/>
            <a:ext cx="8740776" cy="407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br/>
            <a:r>
              <a:rPr b="0"/>
              <a:t>&lt;&lt;&lt;&lt;&lt; LINK HERE&gt;&gt;&gt;&gt;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MW Class: Next Wednesday (&lt;&lt;&lt;&lt;DATE HERE&gt;&gt;&gt;&gt;)</a:t>
            </a:r>
            <a:endParaRPr sz="2100"/>
          </a:p>
          <a:p>
            <a:pPr lvl="1" indent="342900" defTabSz="685800">
              <a:spcBef>
                <a:spcPts val="500"/>
              </a:spcBef>
              <a:defRPr b="1" sz="19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TTH Class: Next Thursday (&lt;&lt;&lt;&lt;DATE HERE&gt;&gt;&gt;&gt;)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Curved Connector 6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 1"/>
          <p:cNvSpPr txBox="1"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56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extBox 7"/>
          <p:cNvSpPr txBox="1"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71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2" name="TextBox 3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TextBox 4"/>
          <p:cNvSpPr txBox="1"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76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5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587" name="Content Placeholder 2"/>
          <p:cNvSpPr txBox="1"/>
          <p:nvPr/>
        </p:nvSpPr>
        <p:spPr>
          <a:xfrm>
            <a:off x="457200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Content Placeholder 2"/>
          <p:cNvSpPr txBox="1"/>
          <p:nvPr/>
        </p:nvSpPr>
        <p:spPr>
          <a:xfrm>
            <a:off x="4743201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5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5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5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0" name="TextBox 4"/>
          <p:cNvSpPr txBox="1"/>
          <p:nvPr/>
        </p:nvSpPr>
        <p:spPr>
          <a:xfrm>
            <a:off x="4267200" y="4572000"/>
            <a:ext cx="4304070" cy="76999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6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6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610" name="Content Placeholder 2"/>
          <p:cNvSpPr txBox="1"/>
          <p:nvPr/>
        </p:nvSpPr>
        <p:spPr>
          <a:xfrm>
            <a:off x="457200" y="828114"/>
            <a:ext cx="8153400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614" name="Content Placeholder 2"/>
          <p:cNvSpPr txBox="1"/>
          <p:nvPr/>
        </p:nvSpPr>
        <p:spPr>
          <a:xfrm>
            <a:off x="457200" y="862015"/>
            <a:ext cx="8153400" cy="515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9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76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892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9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76"/>
          </a:p>
          <a:p>
            <a:pPr lvl="1" marL="479203" indent="-184309" defTabSz="589788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4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290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76"/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892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4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290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76"/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892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200"/>
              </a:spcBef>
              <a:defRPr b="1" sz="3354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617" name="Content Placeholder 2"/>
          <p:cNvSpPr txBox="1"/>
          <p:nvPr/>
        </p:nvSpPr>
        <p:spPr>
          <a:xfrm>
            <a:off x="457200" y="783752"/>
            <a:ext cx="8153400" cy="515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589788">
              <a:lnSpc>
                <a:spcPct val="80000"/>
              </a:lnSpc>
              <a:spcBef>
                <a:spcPts val="300"/>
              </a:spcBef>
              <a:defRPr b="1" sz="1548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20"/>
          </a:p>
          <a:p>
            <a:pPr defTabSz="589788">
              <a:lnSpc>
                <a:spcPct val="80000"/>
              </a:lnSpc>
              <a:spcBef>
                <a:spcPts val="400"/>
              </a:spcBef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548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20"/>
          </a:p>
          <a:p>
            <a:pPr defTabSz="589788">
              <a:lnSpc>
                <a:spcPct val="80000"/>
              </a:lnSpc>
              <a:spcBef>
                <a:spcPts val="400"/>
              </a:spcBef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548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400"/>
              </a:spcBef>
              <a:defRPr b="1" sz="1892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620" name="Content Placeholder 2"/>
          <p:cNvSpPr txBox="1"/>
          <p:nvPr/>
        </p:nvSpPr>
        <p:spPr>
          <a:xfrm>
            <a:off x="443344" y="1981200"/>
            <a:ext cx="8229601" cy="312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623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626" name="Rectangle 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7" name="TextBox 5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8" name="TextBox 4"/>
          <p:cNvSpPr txBox="1"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63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6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Rectangle 4"/>
          <p:cNvSpPr txBox="1"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232" name="Shape 70"/>
          <p:cNvSpPr txBox="1"/>
          <p:nvPr/>
        </p:nvSpPr>
        <p:spPr>
          <a:xfrm>
            <a:off x="98425" y="1066800"/>
            <a:ext cx="8947150" cy="33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itle 2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Still a Bit Confused?</a:t>
            </a:r>
          </a:p>
        </p:txBody>
      </p:sp>
      <p:sp>
        <p:nvSpPr>
          <p:cNvPr id="638" name="TextBox 3"/>
          <p:cNvSpPr txBox="1"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Remember! We’ve got video guides for key activities like that last one.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If you feel like you are EVER falling behind, use those online walkthroughs to help catch back up. They are made to be easy to understand.</a:t>
            </a:r>
          </a:p>
          <a:p>
            <a:pPr/>
          </a:p>
          <a:p>
            <a:pPr/>
            <a:r>
              <a:t>Still having trouble? Shoot your instructor or one of your TAs a message!</a:t>
            </a:r>
          </a:p>
          <a:p>
            <a:pPr/>
            <a:r>
              <a:t>We are here to help you out in whatever way we can! </a:t>
            </a:r>
          </a:p>
        </p:txBody>
      </p:sp>
      <p:pic>
        <p:nvPicPr>
          <p:cNvPr id="639" name="kMBinXTCrXI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235" name="Shape 70"/>
          <p:cNvSpPr txBox="1"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