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5" r:id="rId4"/>
    <p:sldId id="266" r:id="rId5"/>
    <p:sldId id="267" r:id="rId6"/>
    <p:sldId id="258" r:id="rId7"/>
    <p:sldId id="259" r:id="rId8"/>
    <p:sldId id="268" r:id="rId9"/>
    <p:sldId id="260" r:id="rId10"/>
    <p:sldId id="261" r:id="rId11"/>
    <p:sldId id="270" r:id="rId12"/>
    <p:sldId id="269" r:id="rId13"/>
    <p:sldId id="262" r:id="rId14"/>
    <p:sldId id="263" r:id="rId15"/>
    <p:sldId id="26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692" y="1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lei wang" userId="37cc2e0e92e0ac24" providerId="LiveId" clId="{D029F917-F569-4EF6-BA40-6BB834173E87}"/>
    <pc:docChg chg="undo custSel addSld modSld sldOrd">
      <pc:chgData name="yilei wang" userId="37cc2e0e92e0ac24" providerId="LiveId" clId="{D029F917-F569-4EF6-BA40-6BB834173E87}" dt="2018-06-06T16:02:00.907" v="761"/>
      <pc:docMkLst>
        <pc:docMk/>
      </pc:docMkLst>
      <pc:sldChg chg="addSp delSp modSp">
        <pc:chgData name="yilei wang" userId="37cc2e0e92e0ac24" providerId="LiveId" clId="{D029F917-F569-4EF6-BA40-6BB834173E87}" dt="2018-06-05T15:22:29.372" v="239" actId="478"/>
        <pc:sldMkLst>
          <pc:docMk/>
          <pc:sldMk cId="3274546484" sldId="257"/>
        </pc:sldMkLst>
        <pc:picChg chg="add del mod">
          <ac:chgData name="yilei wang" userId="37cc2e0e92e0ac24" providerId="LiveId" clId="{D029F917-F569-4EF6-BA40-6BB834173E87}" dt="2018-06-05T15:22:29.372" v="239" actId="478"/>
          <ac:picMkLst>
            <pc:docMk/>
            <pc:sldMk cId="3274546484" sldId="257"/>
            <ac:picMk id="2" creationId="{58A76E4B-9CFC-4840-8462-9766ACFECAFC}"/>
          </ac:picMkLst>
        </pc:picChg>
      </pc:sldChg>
      <pc:sldChg chg="addSp delSp modSp">
        <pc:chgData name="yilei wang" userId="37cc2e0e92e0ac24" providerId="LiveId" clId="{D029F917-F569-4EF6-BA40-6BB834173E87}" dt="2018-06-06T15:34:31.732" v="506" actId="6549"/>
        <pc:sldMkLst>
          <pc:docMk/>
          <pc:sldMk cId="3679346587" sldId="258"/>
        </pc:sldMkLst>
        <pc:spChg chg="mod">
          <ac:chgData name="yilei wang" userId="37cc2e0e92e0ac24" providerId="LiveId" clId="{D029F917-F569-4EF6-BA40-6BB834173E87}" dt="2018-06-06T15:34:31.732" v="506" actId="6549"/>
          <ac:spMkLst>
            <pc:docMk/>
            <pc:sldMk cId="3679346587" sldId="258"/>
            <ac:spMk id="6" creationId="{19F661B6-5ED9-423E-9188-CB8471D102B3}"/>
          </ac:spMkLst>
        </pc:spChg>
        <pc:picChg chg="add del mod">
          <ac:chgData name="yilei wang" userId="37cc2e0e92e0ac24" providerId="LiveId" clId="{D029F917-F569-4EF6-BA40-6BB834173E87}" dt="2018-06-05T15:45:59.662" v="446" actId="478"/>
          <ac:picMkLst>
            <pc:docMk/>
            <pc:sldMk cId="3679346587" sldId="258"/>
            <ac:picMk id="2" creationId="{1F01F574-6AC5-4960-BD89-3566D7999B61}"/>
          </ac:picMkLst>
        </pc:picChg>
        <pc:picChg chg="add del mod">
          <ac:chgData name="yilei wang" userId="37cc2e0e92e0ac24" providerId="LiveId" clId="{D029F917-F569-4EF6-BA40-6BB834173E87}" dt="2018-06-05T15:56:45.918" v="454" actId="1035"/>
          <ac:picMkLst>
            <pc:docMk/>
            <pc:sldMk cId="3679346587" sldId="258"/>
            <ac:picMk id="3" creationId="{59F25D1B-B1F5-44EA-AD12-FA7E9CE4C19F}"/>
          </ac:picMkLst>
        </pc:picChg>
      </pc:sldChg>
      <pc:sldChg chg="addSp modSp">
        <pc:chgData name="yilei wang" userId="37cc2e0e92e0ac24" providerId="LiveId" clId="{D029F917-F569-4EF6-BA40-6BB834173E87}" dt="2018-06-06T15:40:48.208" v="511" actId="1076"/>
        <pc:sldMkLst>
          <pc:docMk/>
          <pc:sldMk cId="4081602529" sldId="260"/>
        </pc:sldMkLst>
        <pc:picChg chg="add mod">
          <ac:chgData name="yilei wang" userId="37cc2e0e92e0ac24" providerId="LiveId" clId="{D029F917-F569-4EF6-BA40-6BB834173E87}" dt="2018-06-06T15:40:48.208" v="511" actId="1076"/>
          <ac:picMkLst>
            <pc:docMk/>
            <pc:sldMk cId="4081602529" sldId="260"/>
            <ac:picMk id="2" creationId="{639C214B-9B5F-4228-8AE3-F7D20D421DDC}"/>
          </ac:picMkLst>
        </pc:picChg>
      </pc:sldChg>
      <pc:sldChg chg="modSp">
        <pc:chgData name="yilei wang" userId="37cc2e0e92e0ac24" providerId="LiveId" clId="{D029F917-F569-4EF6-BA40-6BB834173E87}" dt="2018-06-06T15:48:12.101" v="581" actId="20577"/>
        <pc:sldMkLst>
          <pc:docMk/>
          <pc:sldMk cId="2222779851" sldId="261"/>
        </pc:sldMkLst>
        <pc:spChg chg="mod">
          <ac:chgData name="yilei wang" userId="37cc2e0e92e0ac24" providerId="LiveId" clId="{D029F917-F569-4EF6-BA40-6BB834173E87}" dt="2018-06-06T15:48:12.101" v="581" actId="20577"/>
          <ac:spMkLst>
            <pc:docMk/>
            <pc:sldMk cId="2222779851" sldId="261"/>
            <ac:spMk id="6" creationId="{19F661B6-5ED9-423E-9188-CB8471D102B3}"/>
          </ac:spMkLst>
        </pc:spChg>
      </pc:sldChg>
      <pc:sldChg chg="addSp modSp">
        <pc:chgData name="yilei wang" userId="37cc2e0e92e0ac24" providerId="LiveId" clId="{D029F917-F569-4EF6-BA40-6BB834173E87}" dt="2018-06-06T15:45:51.410" v="564"/>
        <pc:sldMkLst>
          <pc:docMk/>
          <pc:sldMk cId="3379556080" sldId="262"/>
        </pc:sldMkLst>
        <pc:spChg chg="mod">
          <ac:chgData name="yilei wang" userId="37cc2e0e92e0ac24" providerId="LiveId" clId="{D029F917-F569-4EF6-BA40-6BB834173E87}" dt="2018-06-06T15:45:13.817" v="549" actId="6549"/>
          <ac:spMkLst>
            <pc:docMk/>
            <pc:sldMk cId="3379556080" sldId="262"/>
            <ac:spMk id="6" creationId="{19F661B6-5ED9-423E-9188-CB8471D102B3}"/>
          </ac:spMkLst>
        </pc:spChg>
        <pc:spChg chg="add mod">
          <ac:chgData name="yilei wang" userId="37cc2e0e92e0ac24" providerId="LiveId" clId="{D029F917-F569-4EF6-BA40-6BB834173E87}" dt="2018-06-06T15:45:51.410" v="564"/>
          <ac:spMkLst>
            <pc:docMk/>
            <pc:sldMk cId="3379556080" sldId="262"/>
            <ac:spMk id="7" creationId="{2D58DDCD-F6CB-40AB-A289-73D49EFC85EF}"/>
          </ac:spMkLst>
        </pc:spChg>
        <pc:picChg chg="add mod">
          <ac:chgData name="yilei wang" userId="37cc2e0e92e0ac24" providerId="LiveId" clId="{D029F917-F569-4EF6-BA40-6BB834173E87}" dt="2018-06-06T15:45:07.394" v="538" actId="1076"/>
          <ac:picMkLst>
            <pc:docMk/>
            <pc:sldMk cId="3379556080" sldId="262"/>
            <ac:picMk id="2" creationId="{A5A7E27A-92D5-4BB7-B8B5-041B245A656F}"/>
          </ac:picMkLst>
        </pc:picChg>
      </pc:sldChg>
      <pc:sldChg chg="addSp modSp">
        <pc:chgData name="yilei wang" userId="37cc2e0e92e0ac24" providerId="LiveId" clId="{D029F917-F569-4EF6-BA40-6BB834173E87}" dt="2018-06-06T15:57:19.120" v="717" actId="1076"/>
        <pc:sldMkLst>
          <pc:docMk/>
          <pc:sldMk cId="2777865318" sldId="263"/>
        </pc:sldMkLst>
        <pc:spChg chg="mod">
          <ac:chgData name="yilei wang" userId="37cc2e0e92e0ac24" providerId="LiveId" clId="{D029F917-F569-4EF6-BA40-6BB834173E87}" dt="2018-06-06T15:55:11.573" v="708" actId="6549"/>
          <ac:spMkLst>
            <pc:docMk/>
            <pc:sldMk cId="2777865318" sldId="263"/>
            <ac:spMk id="6" creationId="{19F661B6-5ED9-423E-9188-CB8471D102B3}"/>
          </ac:spMkLst>
        </pc:spChg>
        <pc:picChg chg="add mod modCrop">
          <ac:chgData name="yilei wang" userId="37cc2e0e92e0ac24" providerId="LiveId" clId="{D029F917-F569-4EF6-BA40-6BB834173E87}" dt="2018-06-06T15:56:21.660" v="713" actId="1076"/>
          <ac:picMkLst>
            <pc:docMk/>
            <pc:sldMk cId="2777865318" sldId="263"/>
            <ac:picMk id="2" creationId="{CB306183-7706-4331-8C09-60E5804848FA}"/>
          </ac:picMkLst>
        </pc:picChg>
        <pc:picChg chg="add mod">
          <ac:chgData name="yilei wang" userId="37cc2e0e92e0ac24" providerId="LiveId" clId="{D029F917-F569-4EF6-BA40-6BB834173E87}" dt="2018-06-06T15:56:49.311" v="715" actId="1076"/>
          <ac:picMkLst>
            <pc:docMk/>
            <pc:sldMk cId="2777865318" sldId="263"/>
            <ac:picMk id="3" creationId="{D9EC14D7-DD0D-4184-8FE4-0C1A9C3B824A}"/>
          </ac:picMkLst>
        </pc:picChg>
        <pc:picChg chg="add mod">
          <ac:chgData name="yilei wang" userId="37cc2e0e92e0ac24" providerId="LiveId" clId="{D029F917-F569-4EF6-BA40-6BB834173E87}" dt="2018-06-06T15:57:19.120" v="717" actId="1076"/>
          <ac:picMkLst>
            <pc:docMk/>
            <pc:sldMk cId="2777865318" sldId="263"/>
            <ac:picMk id="4" creationId="{A81C175F-3ACF-4D14-B400-CAA4B8727679}"/>
          </ac:picMkLst>
        </pc:picChg>
      </pc:sldChg>
      <pc:sldChg chg="modSp">
        <pc:chgData name="yilei wang" userId="37cc2e0e92e0ac24" providerId="LiveId" clId="{D029F917-F569-4EF6-BA40-6BB834173E87}" dt="2018-05-27T13:54:49.592" v="174" actId="2711"/>
        <pc:sldMkLst>
          <pc:docMk/>
          <pc:sldMk cId="3444844739" sldId="264"/>
        </pc:sldMkLst>
        <pc:spChg chg="mod">
          <ac:chgData name="yilei wang" userId="37cc2e0e92e0ac24" providerId="LiveId" clId="{D029F917-F569-4EF6-BA40-6BB834173E87}" dt="2018-05-27T13:54:49.592" v="174" actId="2711"/>
          <ac:spMkLst>
            <pc:docMk/>
            <pc:sldMk cId="3444844739" sldId="264"/>
            <ac:spMk id="6" creationId="{19F661B6-5ED9-423E-9188-CB8471D102B3}"/>
          </ac:spMkLst>
        </pc:spChg>
      </pc:sldChg>
      <pc:sldChg chg="addSp delSp modSp add">
        <pc:chgData name="yilei wang" userId="37cc2e0e92e0ac24" providerId="LiveId" clId="{D029F917-F569-4EF6-BA40-6BB834173E87}" dt="2018-06-05T15:28:43.496" v="308" actId="1035"/>
        <pc:sldMkLst>
          <pc:docMk/>
          <pc:sldMk cId="3573189343" sldId="265"/>
        </pc:sldMkLst>
        <pc:spChg chg="add mod">
          <ac:chgData name="yilei wang" userId="37cc2e0e92e0ac24" providerId="LiveId" clId="{D029F917-F569-4EF6-BA40-6BB834173E87}" dt="2018-06-05T15:25:26.838" v="246" actId="404"/>
          <ac:spMkLst>
            <pc:docMk/>
            <pc:sldMk cId="3573189343" sldId="265"/>
            <ac:spMk id="2" creationId="{0F924D6C-5C1B-4F85-B15D-AC1B688088E9}"/>
          </ac:spMkLst>
        </pc:spChg>
        <pc:spChg chg="mod">
          <ac:chgData name="yilei wang" userId="37cc2e0e92e0ac24" providerId="LiveId" clId="{D029F917-F569-4EF6-BA40-6BB834173E87}" dt="2018-06-05T15:10:44.099" v="182" actId="1076"/>
          <ac:spMkLst>
            <pc:docMk/>
            <pc:sldMk cId="3573189343" sldId="265"/>
            <ac:spMk id="5" creationId="{EDB04720-1763-4B0B-84E0-4939B05496D3}"/>
          </ac:spMkLst>
        </pc:spChg>
        <pc:spChg chg="del">
          <ac:chgData name="yilei wang" userId="37cc2e0e92e0ac24" providerId="LiveId" clId="{D029F917-F569-4EF6-BA40-6BB834173E87}" dt="2018-06-05T15:10:46.751" v="183" actId="478"/>
          <ac:spMkLst>
            <pc:docMk/>
            <pc:sldMk cId="3573189343" sldId="265"/>
            <ac:spMk id="6" creationId="{19F661B6-5ED9-423E-9188-CB8471D102B3}"/>
          </ac:spMkLst>
        </pc:spChg>
        <pc:spChg chg="add mod">
          <ac:chgData name="yilei wang" userId="37cc2e0e92e0ac24" providerId="LiveId" clId="{D029F917-F569-4EF6-BA40-6BB834173E87}" dt="2018-06-05T15:25:41.892" v="251" actId="404"/>
          <ac:spMkLst>
            <pc:docMk/>
            <pc:sldMk cId="3573189343" sldId="265"/>
            <ac:spMk id="7" creationId="{75CC6507-00DD-4E15-BE44-4FF35038EF6D}"/>
          </ac:spMkLst>
        </pc:spChg>
        <pc:spChg chg="add mod">
          <ac:chgData name="yilei wang" userId="37cc2e0e92e0ac24" providerId="LiveId" clId="{D029F917-F569-4EF6-BA40-6BB834173E87}" dt="2018-06-05T15:28:43.496" v="308" actId="1035"/>
          <ac:spMkLst>
            <pc:docMk/>
            <pc:sldMk cId="3573189343" sldId="265"/>
            <ac:spMk id="8" creationId="{831AB14F-85B2-44F9-A134-9A75AE94BCA2}"/>
          </ac:spMkLst>
        </pc:spChg>
        <pc:picChg chg="add mod">
          <ac:chgData name="yilei wang" userId="37cc2e0e92e0ac24" providerId="LiveId" clId="{D029F917-F569-4EF6-BA40-6BB834173E87}" dt="2018-06-05T15:25:50.739" v="252" actId="1076"/>
          <ac:picMkLst>
            <pc:docMk/>
            <pc:sldMk cId="3573189343" sldId="265"/>
            <ac:picMk id="4" creationId="{240CED3D-083D-4A3E-9EDA-C280E14074B8}"/>
          </ac:picMkLst>
        </pc:picChg>
      </pc:sldChg>
      <pc:sldChg chg="addSp delSp modSp add">
        <pc:chgData name="yilei wang" userId="37cc2e0e92e0ac24" providerId="LiveId" clId="{D029F917-F569-4EF6-BA40-6BB834173E87}" dt="2018-06-05T15:35:34.896" v="353" actId="2711"/>
        <pc:sldMkLst>
          <pc:docMk/>
          <pc:sldMk cId="887732635" sldId="266"/>
        </pc:sldMkLst>
        <pc:spChg chg="del">
          <ac:chgData name="yilei wang" userId="37cc2e0e92e0ac24" providerId="LiveId" clId="{D029F917-F569-4EF6-BA40-6BB834173E87}" dt="2018-06-05T15:26:50.668" v="254" actId="478"/>
          <ac:spMkLst>
            <pc:docMk/>
            <pc:sldMk cId="887732635" sldId="266"/>
            <ac:spMk id="2" creationId="{0F924D6C-5C1B-4F85-B15D-AC1B688088E9}"/>
          </ac:spMkLst>
        </pc:spChg>
        <pc:spChg chg="del">
          <ac:chgData name="yilei wang" userId="37cc2e0e92e0ac24" providerId="LiveId" clId="{D029F917-F569-4EF6-BA40-6BB834173E87}" dt="2018-06-05T15:26:50.668" v="254" actId="478"/>
          <ac:spMkLst>
            <pc:docMk/>
            <pc:sldMk cId="887732635" sldId="266"/>
            <ac:spMk id="7" creationId="{75CC6507-00DD-4E15-BE44-4FF35038EF6D}"/>
          </ac:spMkLst>
        </pc:spChg>
        <pc:spChg chg="mod">
          <ac:chgData name="yilei wang" userId="37cc2e0e92e0ac24" providerId="LiveId" clId="{D029F917-F569-4EF6-BA40-6BB834173E87}" dt="2018-06-05T15:32:48.321" v="323" actId="1076"/>
          <ac:spMkLst>
            <pc:docMk/>
            <pc:sldMk cId="887732635" sldId="266"/>
            <ac:spMk id="8" creationId="{831AB14F-85B2-44F9-A134-9A75AE94BCA2}"/>
          </ac:spMkLst>
        </pc:spChg>
        <pc:spChg chg="add mod">
          <ac:chgData name="yilei wang" userId="37cc2e0e92e0ac24" providerId="LiveId" clId="{D029F917-F569-4EF6-BA40-6BB834173E87}" dt="2018-06-05T15:35:34.896" v="353" actId="2711"/>
          <ac:spMkLst>
            <pc:docMk/>
            <pc:sldMk cId="887732635" sldId="266"/>
            <ac:spMk id="9" creationId="{FBCECFD3-E781-453D-A818-2097207C134E}"/>
          </ac:spMkLst>
        </pc:spChg>
        <pc:spChg chg="add del mod">
          <ac:chgData name="yilei wang" userId="37cc2e0e92e0ac24" providerId="LiveId" clId="{D029F917-F569-4EF6-BA40-6BB834173E87}" dt="2018-06-05T15:27:58.908" v="273" actId="2711"/>
          <ac:spMkLst>
            <pc:docMk/>
            <pc:sldMk cId="887732635" sldId="266"/>
            <ac:spMk id="10" creationId="{D435D08F-2F97-429A-ADD1-72F98F8FD6FA}"/>
          </ac:spMkLst>
        </pc:spChg>
        <pc:picChg chg="add del mod">
          <ac:chgData name="yilei wang" userId="37cc2e0e92e0ac24" providerId="LiveId" clId="{D029F917-F569-4EF6-BA40-6BB834173E87}" dt="2018-06-05T15:26:58.278" v="258" actId="2711"/>
          <ac:picMkLst>
            <pc:docMk/>
            <pc:sldMk cId="887732635" sldId="266"/>
            <ac:picMk id="3" creationId="{81DEA5E5-F557-43CB-951B-0D870C563524}"/>
          </ac:picMkLst>
        </pc:picChg>
        <pc:picChg chg="add del">
          <ac:chgData name="yilei wang" userId="37cc2e0e92e0ac24" providerId="LiveId" clId="{D029F917-F569-4EF6-BA40-6BB834173E87}" dt="2018-06-05T15:32:47.624" v="322" actId="478"/>
          <ac:picMkLst>
            <pc:docMk/>
            <pc:sldMk cId="887732635" sldId="266"/>
            <ac:picMk id="4" creationId="{240CED3D-083D-4A3E-9EDA-C280E14074B8}"/>
          </ac:picMkLst>
        </pc:picChg>
        <pc:picChg chg="add del">
          <ac:chgData name="yilei wang" userId="37cc2e0e92e0ac24" providerId="LiveId" clId="{D029F917-F569-4EF6-BA40-6BB834173E87}" dt="2018-06-05T15:27:03.504" v="260" actId="2711"/>
          <ac:picMkLst>
            <pc:docMk/>
            <pc:sldMk cId="887732635" sldId="266"/>
            <ac:picMk id="6" creationId="{B0205E9A-A9A0-424B-9561-F7A08FF75015}"/>
          </ac:picMkLst>
        </pc:picChg>
        <pc:picChg chg="add del mod">
          <ac:chgData name="yilei wang" userId="37cc2e0e92e0ac24" providerId="LiveId" clId="{D029F917-F569-4EF6-BA40-6BB834173E87}" dt="2018-06-05T15:32:47.232" v="321" actId="2711"/>
          <ac:picMkLst>
            <pc:docMk/>
            <pc:sldMk cId="887732635" sldId="266"/>
            <ac:picMk id="11" creationId="{540F8E37-D10C-4B32-A013-5FF797162D72}"/>
          </ac:picMkLst>
        </pc:picChg>
      </pc:sldChg>
      <pc:sldChg chg="addSp delSp modSp add">
        <pc:chgData name="yilei wang" userId="37cc2e0e92e0ac24" providerId="LiveId" clId="{D029F917-F569-4EF6-BA40-6BB834173E87}" dt="2018-06-05T15:34:47.900" v="352" actId="1035"/>
        <pc:sldMkLst>
          <pc:docMk/>
          <pc:sldMk cId="2012669246" sldId="267"/>
        </pc:sldMkLst>
        <pc:spChg chg="del mod">
          <ac:chgData name="yilei wang" userId="37cc2e0e92e0ac24" providerId="LiveId" clId="{D029F917-F569-4EF6-BA40-6BB834173E87}" dt="2018-06-05T15:32:57.994" v="329" actId="478"/>
          <ac:spMkLst>
            <pc:docMk/>
            <pc:sldMk cId="2012669246" sldId="267"/>
            <ac:spMk id="8" creationId="{831AB14F-85B2-44F9-A134-9A75AE94BCA2}"/>
          </ac:spMkLst>
        </pc:spChg>
        <pc:spChg chg="del mod">
          <ac:chgData name="yilei wang" userId="37cc2e0e92e0ac24" providerId="LiveId" clId="{D029F917-F569-4EF6-BA40-6BB834173E87}" dt="2018-06-05T15:32:54.857" v="326" actId="478"/>
          <ac:spMkLst>
            <pc:docMk/>
            <pc:sldMk cId="2012669246" sldId="267"/>
            <ac:spMk id="9" creationId="{FBCECFD3-E781-453D-A818-2097207C134E}"/>
          </ac:spMkLst>
        </pc:spChg>
        <pc:spChg chg="add mod">
          <ac:chgData name="yilei wang" userId="37cc2e0e92e0ac24" providerId="LiveId" clId="{D029F917-F569-4EF6-BA40-6BB834173E87}" dt="2018-06-05T15:34:47.900" v="352" actId="1035"/>
          <ac:spMkLst>
            <pc:docMk/>
            <pc:sldMk cId="2012669246" sldId="267"/>
            <ac:spMk id="10" creationId="{CAAB3FA7-4F85-472B-B40E-FDA6D9B776F2}"/>
          </ac:spMkLst>
        </pc:spChg>
        <pc:picChg chg="add mod">
          <ac:chgData name="yilei wang" userId="37cc2e0e92e0ac24" providerId="LiveId" clId="{D029F917-F569-4EF6-BA40-6BB834173E87}" dt="2018-06-05T15:33:12.269" v="335" actId="1076"/>
          <ac:picMkLst>
            <pc:docMk/>
            <pc:sldMk cId="2012669246" sldId="267"/>
            <ac:picMk id="2" creationId="{713D5274-B371-4BE6-B9AD-FB0246800B39}"/>
          </ac:picMkLst>
        </pc:picChg>
        <pc:picChg chg="add mod">
          <ac:chgData name="yilei wang" userId="37cc2e0e92e0ac24" providerId="LiveId" clId="{D029F917-F569-4EF6-BA40-6BB834173E87}" dt="2018-06-05T15:34:29.515" v="342" actId="1076"/>
          <ac:picMkLst>
            <pc:docMk/>
            <pc:sldMk cId="2012669246" sldId="267"/>
            <ac:picMk id="3" creationId="{EDEC289C-1EA9-4C7F-B25C-B708BFC71D29}"/>
          </ac:picMkLst>
        </pc:picChg>
        <pc:picChg chg="del">
          <ac:chgData name="yilei wang" userId="37cc2e0e92e0ac24" providerId="LiveId" clId="{D029F917-F569-4EF6-BA40-6BB834173E87}" dt="2018-06-05T15:32:55.797" v="327" actId="478"/>
          <ac:picMkLst>
            <pc:docMk/>
            <pc:sldMk cId="2012669246" sldId="267"/>
            <ac:picMk id="4" creationId="{240CED3D-083D-4A3E-9EDA-C280E14074B8}"/>
          </ac:picMkLst>
        </pc:picChg>
        <pc:picChg chg="add mod">
          <ac:chgData name="yilei wang" userId="37cc2e0e92e0ac24" providerId="LiveId" clId="{D029F917-F569-4EF6-BA40-6BB834173E87}" dt="2018-06-05T15:33:47.714" v="337" actId="688"/>
          <ac:picMkLst>
            <pc:docMk/>
            <pc:sldMk cId="2012669246" sldId="267"/>
            <ac:picMk id="7" creationId="{6F4E94CE-1098-492C-8A2C-91DBB4808E72}"/>
          </ac:picMkLst>
        </pc:picChg>
      </pc:sldChg>
      <pc:sldChg chg="addSp delSp modSp add">
        <pc:chgData name="yilei wang" userId="37cc2e0e92e0ac24" providerId="LiveId" clId="{D029F917-F569-4EF6-BA40-6BB834173E87}" dt="2018-06-05T16:06:08.842" v="479" actId="1035"/>
        <pc:sldMkLst>
          <pc:docMk/>
          <pc:sldMk cId="2055495473" sldId="268"/>
        </pc:sldMkLst>
        <pc:spChg chg="mod">
          <ac:chgData name="yilei wang" userId="37cc2e0e92e0ac24" providerId="LiveId" clId="{D029F917-F569-4EF6-BA40-6BB834173E87}" dt="2018-06-05T15:43:22.779" v="439" actId="20577"/>
          <ac:spMkLst>
            <pc:docMk/>
            <pc:sldMk cId="2055495473" sldId="268"/>
            <ac:spMk id="6" creationId="{19F661B6-5ED9-423E-9188-CB8471D102B3}"/>
          </ac:spMkLst>
        </pc:spChg>
        <pc:picChg chg="add del mod modCrop">
          <ac:chgData name="yilei wang" userId="37cc2e0e92e0ac24" providerId="LiveId" clId="{D029F917-F569-4EF6-BA40-6BB834173E87}" dt="2018-06-05T16:03:38.394" v="474" actId="478"/>
          <ac:picMkLst>
            <pc:docMk/>
            <pc:sldMk cId="2055495473" sldId="268"/>
            <ac:picMk id="2" creationId="{0B3FC759-2389-4F46-A684-AABDDB04571F}"/>
          </ac:picMkLst>
        </pc:picChg>
        <pc:picChg chg="add del mod">
          <ac:chgData name="yilei wang" userId="37cc2e0e92e0ac24" providerId="LiveId" clId="{D029F917-F569-4EF6-BA40-6BB834173E87}" dt="2018-06-05T16:02:31.314" v="457" actId="478"/>
          <ac:picMkLst>
            <pc:docMk/>
            <pc:sldMk cId="2055495473" sldId="268"/>
            <ac:picMk id="3" creationId="{BB373000-8155-4DEE-A50B-BA3355DBBEF5}"/>
          </ac:picMkLst>
        </pc:picChg>
        <pc:picChg chg="add mod modCrop">
          <ac:chgData name="yilei wang" userId="37cc2e0e92e0ac24" providerId="LiveId" clId="{D029F917-F569-4EF6-BA40-6BB834173E87}" dt="2018-06-05T16:03:20.674" v="472" actId="1076"/>
          <ac:picMkLst>
            <pc:docMk/>
            <pc:sldMk cId="2055495473" sldId="268"/>
            <ac:picMk id="4" creationId="{0330635A-108B-44E8-B9FB-4FC044D9EEC0}"/>
          </ac:picMkLst>
        </pc:picChg>
        <pc:picChg chg="add mod">
          <ac:chgData name="yilei wang" userId="37cc2e0e92e0ac24" providerId="LiveId" clId="{D029F917-F569-4EF6-BA40-6BB834173E87}" dt="2018-06-05T16:06:08.842" v="479" actId="1035"/>
          <ac:picMkLst>
            <pc:docMk/>
            <pc:sldMk cId="2055495473" sldId="268"/>
            <ac:picMk id="7" creationId="{2F2D73A8-F4FA-411E-88C0-8CEFD52C0723}"/>
          </ac:picMkLst>
        </pc:picChg>
        <pc:picChg chg="add mod">
          <ac:chgData name="yilei wang" userId="37cc2e0e92e0ac24" providerId="LiveId" clId="{D029F917-F569-4EF6-BA40-6BB834173E87}" dt="2018-06-05T16:06:06.284" v="478" actId="1076"/>
          <ac:picMkLst>
            <pc:docMk/>
            <pc:sldMk cId="2055495473" sldId="268"/>
            <ac:picMk id="8" creationId="{8AB5AB3B-EA8A-4CAB-AC38-A8FD7F175EFD}"/>
          </ac:picMkLst>
        </pc:picChg>
      </pc:sldChg>
      <pc:sldChg chg="addSp delSp modSp add ord">
        <pc:chgData name="yilei wang" userId="37cc2e0e92e0ac24" providerId="LiveId" clId="{D029F917-F569-4EF6-BA40-6BB834173E87}" dt="2018-06-06T15:53:45.581" v="673"/>
        <pc:sldMkLst>
          <pc:docMk/>
          <pc:sldMk cId="2520753653" sldId="269"/>
        </pc:sldMkLst>
        <pc:spChg chg="add mod">
          <ac:chgData name="yilei wang" userId="37cc2e0e92e0ac24" providerId="LiveId" clId="{D029F917-F569-4EF6-BA40-6BB834173E87}" dt="2018-06-06T15:53:45.581" v="673"/>
          <ac:spMkLst>
            <pc:docMk/>
            <pc:sldMk cId="2520753653" sldId="269"/>
            <ac:spMk id="3" creationId="{01E57D4E-C71D-4C16-B82A-063FBB3CE777}"/>
          </ac:spMkLst>
        </pc:spChg>
        <pc:spChg chg="del">
          <ac:chgData name="yilei wang" userId="37cc2e0e92e0ac24" providerId="LiveId" clId="{D029F917-F569-4EF6-BA40-6BB834173E87}" dt="2018-06-06T15:48:22.480" v="583" actId="478"/>
          <ac:spMkLst>
            <pc:docMk/>
            <pc:sldMk cId="2520753653" sldId="269"/>
            <ac:spMk id="6" creationId="{19F661B6-5ED9-423E-9188-CB8471D102B3}"/>
          </ac:spMkLst>
        </pc:spChg>
        <pc:spChg chg="del">
          <ac:chgData name="yilei wang" userId="37cc2e0e92e0ac24" providerId="LiveId" clId="{D029F917-F569-4EF6-BA40-6BB834173E87}" dt="2018-06-06T15:48:26.274" v="585" actId="478"/>
          <ac:spMkLst>
            <pc:docMk/>
            <pc:sldMk cId="2520753653" sldId="269"/>
            <ac:spMk id="7" creationId="{2D58DDCD-F6CB-40AB-A289-73D49EFC85EF}"/>
          </ac:spMkLst>
        </pc:spChg>
        <pc:picChg chg="del">
          <ac:chgData name="yilei wang" userId="37cc2e0e92e0ac24" providerId="LiveId" clId="{D029F917-F569-4EF6-BA40-6BB834173E87}" dt="2018-06-06T15:48:24.139" v="584" actId="478"/>
          <ac:picMkLst>
            <pc:docMk/>
            <pc:sldMk cId="2520753653" sldId="269"/>
            <ac:picMk id="2" creationId="{A5A7E27A-92D5-4BB7-B8B5-041B245A656F}"/>
          </ac:picMkLst>
        </pc:picChg>
      </pc:sldChg>
      <pc:sldChg chg="addSp modSp add">
        <pc:chgData name="yilei wang" userId="37cc2e0e92e0ac24" providerId="LiveId" clId="{D029F917-F569-4EF6-BA40-6BB834173E87}" dt="2018-06-06T16:02:00.907" v="761"/>
        <pc:sldMkLst>
          <pc:docMk/>
          <pc:sldMk cId="473984852" sldId="270"/>
        </pc:sldMkLst>
        <pc:spChg chg="mod">
          <ac:chgData name="yilei wang" userId="37cc2e0e92e0ac24" providerId="LiveId" clId="{D029F917-F569-4EF6-BA40-6BB834173E87}" dt="2018-06-06T16:02:00.907" v="761"/>
          <ac:spMkLst>
            <pc:docMk/>
            <pc:sldMk cId="473984852" sldId="270"/>
            <ac:spMk id="6" creationId="{19F661B6-5ED9-423E-9188-CB8471D102B3}"/>
          </ac:spMkLst>
        </pc:spChg>
        <pc:picChg chg="add mod">
          <ac:chgData name="yilei wang" userId="37cc2e0e92e0ac24" providerId="LiveId" clId="{D029F917-F569-4EF6-BA40-6BB834173E87}" dt="2018-06-06T16:01:42.464" v="748" actId="1076"/>
          <ac:picMkLst>
            <pc:docMk/>
            <pc:sldMk cId="473984852" sldId="270"/>
            <ac:picMk id="2" creationId="{4874AE1F-FCDC-473F-B357-0ECCF1B88E87}"/>
          </ac:picMkLst>
        </pc:picChg>
        <pc:picChg chg="add mod">
          <ac:chgData name="yilei wang" userId="37cc2e0e92e0ac24" providerId="LiveId" clId="{D029F917-F569-4EF6-BA40-6BB834173E87}" dt="2018-06-06T16:01:51.798" v="760" actId="1076"/>
          <ac:picMkLst>
            <pc:docMk/>
            <pc:sldMk cId="473984852" sldId="270"/>
            <ac:picMk id="3" creationId="{4A18A2F1-1357-4BF1-A129-C3430BFC0E4E}"/>
          </ac:picMkLst>
        </pc:picChg>
      </pc:sldChg>
    </pc:docChg>
  </pc:docChgLst>
  <pc:docChgLst>
    <pc:chgData name="wang yilei" userId="37cc2e0e92e0ac24" providerId="LiveId" clId="{B46505D4-A44D-4E51-89C7-FC6E2607B51F}"/>
    <pc:docChg chg="modSld">
      <pc:chgData name="wang yilei" userId="37cc2e0e92e0ac24" providerId="LiveId" clId="{B46505D4-A44D-4E51-89C7-FC6E2607B51F}" dt="2018-06-04T12:02:01.807" v="13"/>
      <pc:docMkLst>
        <pc:docMk/>
      </pc:docMkLst>
      <pc:sldChg chg="modSp modNotesTx">
        <pc:chgData name="wang yilei" userId="37cc2e0e92e0ac24" providerId="LiveId" clId="{B46505D4-A44D-4E51-89C7-FC6E2607B51F}" dt="2018-06-04T11:58:58.052" v="10" actId="20577"/>
        <pc:sldMkLst>
          <pc:docMk/>
          <pc:sldMk cId="3379556080" sldId="262"/>
        </pc:sldMkLst>
        <pc:spChg chg="mod">
          <ac:chgData name="wang yilei" userId="37cc2e0e92e0ac24" providerId="LiveId" clId="{B46505D4-A44D-4E51-89C7-FC6E2607B51F}" dt="2018-06-04T11:58:48.632" v="8" actId="20577"/>
          <ac:spMkLst>
            <pc:docMk/>
            <pc:sldMk cId="3379556080" sldId="262"/>
            <ac:spMk id="6" creationId="{19F661B6-5ED9-423E-9188-CB8471D102B3}"/>
          </ac:spMkLst>
        </pc:spChg>
      </pc:sldChg>
      <pc:sldChg chg="modSp">
        <pc:chgData name="wang yilei" userId="37cc2e0e92e0ac24" providerId="LiveId" clId="{B46505D4-A44D-4E51-89C7-FC6E2607B51F}" dt="2018-06-04T12:02:01.807" v="13"/>
        <pc:sldMkLst>
          <pc:docMk/>
          <pc:sldMk cId="3444844739" sldId="264"/>
        </pc:sldMkLst>
        <pc:spChg chg="mod">
          <ac:chgData name="wang yilei" userId="37cc2e0e92e0ac24" providerId="LiveId" clId="{B46505D4-A44D-4E51-89C7-FC6E2607B51F}" dt="2018-06-04T12:02:01.807" v="13"/>
          <ac:spMkLst>
            <pc:docMk/>
            <pc:sldMk cId="3444844739" sldId="264"/>
            <ac:spMk id="6" creationId="{19F661B6-5ED9-423E-9188-CB8471D102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199B1-0911-4A72-9445-57ACD5C85C01}" type="datetimeFigureOut">
              <a:rPr lang="zh-CN" altLang="en-US" smtClean="0"/>
              <a:t>2018/6/6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66861-A765-4F3C-B8A8-5AABAD0AAADB}" type="slidenum">
              <a:rPr lang="zh-CN" altLang="en-US" smtClean="0"/>
              <a:t>‹#›</a:t>
            </a:fld>
            <a:endParaRPr lang="zh-CN" altLang="en-US"/>
          </a:p>
        </p:txBody>
      </p:sp>
    </p:spTree>
    <p:extLst>
      <p:ext uri="{BB962C8B-B14F-4D97-AF65-F5344CB8AC3E}">
        <p14:creationId xmlns:p14="http://schemas.microsoft.com/office/powerpoint/2010/main" val="179558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词向量介绍</a:t>
            </a:r>
          </a:p>
        </p:txBody>
      </p:sp>
      <p:sp>
        <p:nvSpPr>
          <p:cNvPr id="4" name="灯片编号占位符 3"/>
          <p:cNvSpPr>
            <a:spLocks noGrp="1"/>
          </p:cNvSpPr>
          <p:nvPr>
            <p:ph type="sldNum" sz="quarter" idx="10"/>
          </p:nvPr>
        </p:nvSpPr>
        <p:spPr/>
        <p:txBody>
          <a:bodyPr/>
          <a:lstStyle/>
          <a:p>
            <a:fld id="{17966861-A765-4F3C-B8A8-5AABAD0AAADB}" type="slidenum">
              <a:rPr lang="zh-CN" altLang="en-US" smtClean="0"/>
              <a:t>12</a:t>
            </a:fld>
            <a:endParaRPr lang="zh-CN" altLang="en-US"/>
          </a:p>
        </p:txBody>
      </p:sp>
    </p:spTree>
    <p:extLst>
      <p:ext uri="{BB962C8B-B14F-4D97-AF65-F5344CB8AC3E}">
        <p14:creationId xmlns:p14="http://schemas.microsoft.com/office/powerpoint/2010/main" val="2306163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词向量介绍</a:t>
            </a:r>
          </a:p>
        </p:txBody>
      </p:sp>
      <p:sp>
        <p:nvSpPr>
          <p:cNvPr id="4" name="灯片编号占位符 3"/>
          <p:cNvSpPr>
            <a:spLocks noGrp="1"/>
          </p:cNvSpPr>
          <p:nvPr>
            <p:ph type="sldNum" sz="quarter" idx="10"/>
          </p:nvPr>
        </p:nvSpPr>
        <p:spPr/>
        <p:txBody>
          <a:bodyPr/>
          <a:lstStyle/>
          <a:p>
            <a:fld id="{17966861-A765-4F3C-B8A8-5AABAD0AAADB}" type="slidenum">
              <a:rPr lang="zh-CN" altLang="en-US" smtClean="0"/>
              <a:t>13</a:t>
            </a:fld>
            <a:endParaRPr lang="zh-CN" altLang="en-US"/>
          </a:p>
        </p:txBody>
      </p:sp>
    </p:spTree>
    <p:extLst>
      <p:ext uri="{BB962C8B-B14F-4D97-AF65-F5344CB8AC3E}">
        <p14:creationId xmlns:p14="http://schemas.microsoft.com/office/powerpoint/2010/main" val="3030124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54C18-A8E9-4CBE-B77B-2A373EB532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2290716-76A2-4AFF-B508-D9DAD9E92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6BAB2F7-21E1-4E35-93E3-E91A09E2E2E8}"/>
              </a:ext>
            </a:extLst>
          </p:cNvPr>
          <p:cNvSpPr>
            <a:spLocks noGrp="1"/>
          </p:cNvSpPr>
          <p:nvPr>
            <p:ph type="dt" sz="half" idx="10"/>
          </p:nvPr>
        </p:nvSpPr>
        <p:spPr/>
        <p:txBody>
          <a:bodyPr/>
          <a:lstStyle/>
          <a:p>
            <a:fld id="{DEA0FF69-78BC-47F2-A25F-B0DBC70AF88F}" type="datetimeFigureOut">
              <a:rPr lang="zh-CN" altLang="en-US" smtClean="0"/>
              <a:t>2018/6/6</a:t>
            </a:fld>
            <a:endParaRPr lang="zh-CN" altLang="en-US"/>
          </a:p>
        </p:txBody>
      </p:sp>
      <p:sp>
        <p:nvSpPr>
          <p:cNvPr id="5" name="页脚占位符 4">
            <a:extLst>
              <a:ext uri="{FF2B5EF4-FFF2-40B4-BE49-F238E27FC236}">
                <a16:creationId xmlns:a16="http://schemas.microsoft.com/office/drawing/2014/main" id="{E21519AC-DE04-464E-8863-8625FC456A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931B4F-C9D1-4438-A8D6-56ABCD8C1EE5}"/>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208127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C4A20-9FBF-4724-B0D9-5CAD647416E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49FE446-02A7-4C15-939E-ED9F23AE419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2FB3D6-F447-4592-97E4-8C7472C04DF8}"/>
              </a:ext>
            </a:extLst>
          </p:cNvPr>
          <p:cNvSpPr>
            <a:spLocks noGrp="1"/>
          </p:cNvSpPr>
          <p:nvPr>
            <p:ph type="dt" sz="half" idx="10"/>
          </p:nvPr>
        </p:nvSpPr>
        <p:spPr/>
        <p:txBody>
          <a:bodyPr/>
          <a:lstStyle/>
          <a:p>
            <a:fld id="{DEA0FF69-78BC-47F2-A25F-B0DBC70AF88F}" type="datetimeFigureOut">
              <a:rPr lang="zh-CN" altLang="en-US" smtClean="0"/>
              <a:t>2018/6/6</a:t>
            </a:fld>
            <a:endParaRPr lang="zh-CN" altLang="en-US"/>
          </a:p>
        </p:txBody>
      </p:sp>
      <p:sp>
        <p:nvSpPr>
          <p:cNvPr id="5" name="页脚占位符 4">
            <a:extLst>
              <a:ext uri="{FF2B5EF4-FFF2-40B4-BE49-F238E27FC236}">
                <a16:creationId xmlns:a16="http://schemas.microsoft.com/office/drawing/2014/main" id="{87ADCC0C-225B-4FEA-BDD5-9FE0F059AF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49B50B-6CC5-4C7B-9D5D-CA163DEAE4C3}"/>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39936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222332-A11B-45B7-9FC1-CE341F4A5E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E786C1A-75E1-4517-B402-289896174CA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4AF10A7-223B-49CF-BD52-C166EAE97A53}"/>
              </a:ext>
            </a:extLst>
          </p:cNvPr>
          <p:cNvSpPr>
            <a:spLocks noGrp="1"/>
          </p:cNvSpPr>
          <p:nvPr>
            <p:ph type="dt" sz="half" idx="10"/>
          </p:nvPr>
        </p:nvSpPr>
        <p:spPr/>
        <p:txBody>
          <a:bodyPr/>
          <a:lstStyle/>
          <a:p>
            <a:fld id="{DEA0FF69-78BC-47F2-A25F-B0DBC70AF88F}" type="datetimeFigureOut">
              <a:rPr lang="zh-CN" altLang="en-US" smtClean="0"/>
              <a:t>2018/6/6</a:t>
            </a:fld>
            <a:endParaRPr lang="zh-CN" altLang="en-US"/>
          </a:p>
        </p:txBody>
      </p:sp>
      <p:sp>
        <p:nvSpPr>
          <p:cNvPr id="5" name="页脚占位符 4">
            <a:extLst>
              <a:ext uri="{FF2B5EF4-FFF2-40B4-BE49-F238E27FC236}">
                <a16:creationId xmlns:a16="http://schemas.microsoft.com/office/drawing/2014/main" id="{E2F8898A-F196-41FB-9C86-CC2C2ED0F6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1E3408-E516-4870-B336-7540FDBFA658}"/>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3291959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35787-831D-4702-B7C7-45C4F4E48EA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260FF2B-09FB-4D2D-B110-93BAC827286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54CCBD4-C2AA-488C-BCC3-29B983630E9C}"/>
              </a:ext>
            </a:extLst>
          </p:cNvPr>
          <p:cNvSpPr>
            <a:spLocks noGrp="1"/>
          </p:cNvSpPr>
          <p:nvPr>
            <p:ph type="dt" sz="half" idx="10"/>
          </p:nvPr>
        </p:nvSpPr>
        <p:spPr/>
        <p:txBody>
          <a:bodyPr/>
          <a:lstStyle/>
          <a:p>
            <a:fld id="{DEA0FF69-78BC-47F2-A25F-B0DBC70AF88F}" type="datetimeFigureOut">
              <a:rPr lang="zh-CN" altLang="en-US" smtClean="0"/>
              <a:t>2018/6/6</a:t>
            </a:fld>
            <a:endParaRPr lang="zh-CN" altLang="en-US"/>
          </a:p>
        </p:txBody>
      </p:sp>
      <p:sp>
        <p:nvSpPr>
          <p:cNvPr id="5" name="页脚占位符 4">
            <a:extLst>
              <a:ext uri="{FF2B5EF4-FFF2-40B4-BE49-F238E27FC236}">
                <a16:creationId xmlns:a16="http://schemas.microsoft.com/office/drawing/2014/main" id="{5DCA41A6-C3B8-48E9-AD26-7FF6581115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C9C4CF-9921-4673-A695-E00F9084D190}"/>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1792169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4C3F9-3914-42CB-B8EE-8D361FBFBAF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A2A3167-ACF9-4662-BCFF-5F9DF52AE8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35EE644-B397-4E9A-9A44-7829B97607B8}"/>
              </a:ext>
            </a:extLst>
          </p:cNvPr>
          <p:cNvSpPr>
            <a:spLocks noGrp="1"/>
          </p:cNvSpPr>
          <p:nvPr>
            <p:ph type="dt" sz="half" idx="10"/>
          </p:nvPr>
        </p:nvSpPr>
        <p:spPr/>
        <p:txBody>
          <a:bodyPr/>
          <a:lstStyle/>
          <a:p>
            <a:fld id="{DEA0FF69-78BC-47F2-A25F-B0DBC70AF88F}" type="datetimeFigureOut">
              <a:rPr lang="zh-CN" altLang="en-US" smtClean="0"/>
              <a:t>2018/6/6</a:t>
            </a:fld>
            <a:endParaRPr lang="zh-CN" altLang="en-US"/>
          </a:p>
        </p:txBody>
      </p:sp>
      <p:sp>
        <p:nvSpPr>
          <p:cNvPr id="5" name="页脚占位符 4">
            <a:extLst>
              <a:ext uri="{FF2B5EF4-FFF2-40B4-BE49-F238E27FC236}">
                <a16:creationId xmlns:a16="http://schemas.microsoft.com/office/drawing/2014/main" id="{CE713FA0-0E4B-4179-AB5F-CB916E3EF7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046285-CCC1-48DC-895B-63608BB64E71}"/>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213213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DF44E-5DCB-4EFD-9DA5-08F9711D11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28C0F3-D5B4-4D97-BAA4-EF0E65C8427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A2074DE-86A2-4A88-94DA-BD898959E9E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D3390AB-FF4F-4476-9811-B62C3633D930}"/>
              </a:ext>
            </a:extLst>
          </p:cNvPr>
          <p:cNvSpPr>
            <a:spLocks noGrp="1"/>
          </p:cNvSpPr>
          <p:nvPr>
            <p:ph type="dt" sz="half" idx="10"/>
          </p:nvPr>
        </p:nvSpPr>
        <p:spPr/>
        <p:txBody>
          <a:bodyPr/>
          <a:lstStyle/>
          <a:p>
            <a:fld id="{DEA0FF69-78BC-47F2-A25F-B0DBC70AF88F}" type="datetimeFigureOut">
              <a:rPr lang="zh-CN" altLang="en-US" smtClean="0"/>
              <a:t>2018/6/6</a:t>
            </a:fld>
            <a:endParaRPr lang="zh-CN" altLang="en-US"/>
          </a:p>
        </p:txBody>
      </p:sp>
      <p:sp>
        <p:nvSpPr>
          <p:cNvPr id="6" name="页脚占位符 5">
            <a:extLst>
              <a:ext uri="{FF2B5EF4-FFF2-40B4-BE49-F238E27FC236}">
                <a16:creationId xmlns:a16="http://schemas.microsoft.com/office/drawing/2014/main" id="{7C4483BE-A20E-460D-8B63-F3EC977EE3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855AFD-B0C8-4D83-B428-1D84C8CB3886}"/>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1581163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3A446-C28A-497E-BB27-D0B58A8DD1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20AA98B-0CB0-4739-982A-141C9350C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32C13F0-E8A3-497A-9FF0-F69678659A7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7A20B43-E694-4793-9796-EC48FC5A9E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751A2A5-0CBF-4D77-9D11-35E159D3B1E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E7D2ED9-17BE-4B4C-885F-F59D7EDE79DA}"/>
              </a:ext>
            </a:extLst>
          </p:cNvPr>
          <p:cNvSpPr>
            <a:spLocks noGrp="1"/>
          </p:cNvSpPr>
          <p:nvPr>
            <p:ph type="dt" sz="half" idx="10"/>
          </p:nvPr>
        </p:nvSpPr>
        <p:spPr/>
        <p:txBody>
          <a:bodyPr/>
          <a:lstStyle/>
          <a:p>
            <a:fld id="{DEA0FF69-78BC-47F2-A25F-B0DBC70AF88F}" type="datetimeFigureOut">
              <a:rPr lang="zh-CN" altLang="en-US" smtClean="0"/>
              <a:t>2018/6/6</a:t>
            </a:fld>
            <a:endParaRPr lang="zh-CN" altLang="en-US"/>
          </a:p>
        </p:txBody>
      </p:sp>
      <p:sp>
        <p:nvSpPr>
          <p:cNvPr id="8" name="页脚占位符 7">
            <a:extLst>
              <a:ext uri="{FF2B5EF4-FFF2-40B4-BE49-F238E27FC236}">
                <a16:creationId xmlns:a16="http://schemas.microsoft.com/office/drawing/2014/main" id="{6AC76027-BE75-4DD0-AFA9-1FFB44EAB4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BD59E3E-705A-45A5-8F1B-CF31D0BB0120}"/>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361869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AF515-4AE4-43AA-B63F-A5D859B3412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E015E4-A23E-47AA-A63E-A064A825EBFF}"/>
              </a:ext>
            </a:extLst>
          </p:cNvPr>
          <p:cNvSpPr>
            <a:spLocks noGrp="1"/>
          </p:cNvSpPr>
          <p:nvPr>
            <p:ph type="dt" sz="half" idx="10"/>
          </p:nvPr>
        </p:nvSpPr>
        <p:spPr/>
        <p:txBody>
          <a:bodyPr/>
          <a:lstStyle/>
          <a:p>
            <a:fld id="{DEA0FF69-78BC-47F2-A25F-B0DBC70AF88F}" type="datetimeFigureOut">
              <a:rPr lang="zh-CN" altLang="en-US" smtClean="0"/>
              <a:t>2018/6/6</a:t>
            </a:fld>
            <a:endParaRPr lang="zh-CN" altLang="en-US"/>
          </a:p>
        </p:txBody>
      </p:sp>
      <p:sp>
        <p:nvSpPr>
          <p:cNvPr id="4" name="页脚占位符 3">
            <a:extLst>
              <a:ext uri="{FF2B5EF4-FFF2-40B4-BE49-F238E27FC236}">
                <a16:creationId xmlns:a16="http://schemas.microsoft.com/office/drawing/2014/main" id="{29F27153-E30C-415C-A0BD-6424380D7F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4299B66-DFA1-41ED-86CB-1EC5814EFF64}"/>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3098553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06FAC31-ABFA-4C39-9A01-1A03C0539E4A}"/>
              </a:ext>
            </a:extLst>
          </p:cNvPr>
          <p:cNvSpPr>
            <a:spLocks noGrp="1"/>
          </p:cNvSpPr>
          <p:nvPr>
            <p:ph type="dt" sz="half" idx="10"/>
          </p:nvPr>
        </p:nvSpPr>
        <p:spPr/>
        <p:txBody>
          <a:bodyPr/>
          <a:lstStyle/>
          <a:p>
            <a:fld id="{DEA0FF69-78BC-47F2-A25F-B0DBC70AF88F}" type="datetimeFigureOut">
              <a:rPr lang="zh-CN" altLang="en-US" smtClean="0"/>
              <a:t>2018/6/6</a:t>
            </a:fld>
            <a:endParaRPr lang="zh-CN" altLang="en-US"/>
          </a:p>
        </p:txBody>
      </p:sp>
      <p:sp>
        <p:nvSpPr>
          <p:cNvPr id="3" name="页脚占位符 2">
            <a:extLst>
              <a:ext uri="{FF2B5EF4-FFF2-40B4-BE49-F238E27FC236}">
                <a16:creationId xmlns:a16="http://schemas.microsoft.com/office/drawing/2014/main" id="{169D9052-45E6-4667-A847-26102F6163C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12674B9-0CA3-4876-A871-75446E0EAC4C}"/>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866195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3EB72-16EB-4A27-8450-991C1164D6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90C685-C128-4163-882B-BDA996A2D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33E9AC6-DC03-4C05-8081-F29D8ECEA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F973018-61F0-4EC3-B6F0-58E2D9F4A6F0}"/>
              </a:ext>
            </a:extLst>
          </p:cNvPr>
          <p:cNvSpPr>
            <a:spLocks noGrp="1"/>
          </p:cNvSpPr>
          <p:nvPr>
            <p:ph type="dt" sz="half" idx="10"/>
          </p:nvPr>
        </p:nvSpPr>
        <p:spPr/>
        <p:txBody>
          <a:bodyPr/>
          <a:lstStyle/>
          <a:p>
            <a:fld id="{DEA0FF69-78BC-47F2-A25F-B0DBC70AF88F}" type="datetimeFigureOut">
              <a:rPr lang="zh-CN" altLang="en-US" smtClean="0"/>
              <a:t>2018/6/6</a:t>
            </a:fld>
            <a:endParaRPr lang="zh-CN" altLang="en-US"/>
          </a:p>
        </p:txBody>
      </p:sp>
      <p:sp>
        <p:nvSpPr>
          <p:cNvPr id="6" name="页脚占位符 5">
            <a:extLst>
              <a:ext uri="{FF2B5EF4-FFF2-40B4-BE49-F238E27FC236}">
                <a16:creationId xmlns:a16="http://schemas.microsoft.com/office/drawing/2014/main" id="{D4A98AC7-3411-4D22-A1D2-44143D4B19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930F70-1CE2-4CF3-8058-B78B950E9A80}"/>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191385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259D8-E1FA-4081-B94D-8E70813912F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802DA6-F4E1-43F5-A1D8-4374F4E631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EA0AE87-C451-4709-8D29-C48417E93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8BF1FF7-54C6-4067-9597-7F790736D3B6}"/>
              </a:ext>
            </a:extLst>
          </p:cNvPr>
          <p:cNvSpPr>
            <a:spLocks noGrp="1"/>
          </p:cNvSpPr>
          <p:nvPr>
            <p:ph type="dt" sz="half" idx="10"/>
          </p:nvPr>
        </p:nvSpPr>
        <p:spPr/>
        <p:txBody>
          <a:bodyPr/>
          <a:lstStyle/>
          <a:p>
            <a:fld id="{DEA0FF69-78BC-47F2-A25F-B0DBC70AF88F}" type="datetimeFigureOut">
              <a:rPr lang="zh-CN" altLang="en-US" smtClean="0"/>
              <a:t>2018/6/6</a:t>
            </a:fld>
            <a:endParaRPr lang="zh-CN" altLang="en-US"/>
          </a:p>
        </p:txBody>
      </p:sp>
      <p:sp>
        <p:nvSpPr>
          <p:cNvPr id="6" name="页脚占位符 5">
            <a:extLst>
              <a:ext uri="{FF2B5EF4-FFF2-40B4-BE49-F238E27FC236}">
                <a16:creationId xmlns:a16="http://schemas.microsoft.com/office/drawing/2014/main" id="{BFCD1A0F-F3EB-403B-B391-793655F661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66BFE5-DFA6-4B8B-B522-7EBE403A1BE2}"/>
              </a:ext>
            </a:extLst>
          </p:cNvPr>
          <p:cNvSpPr>
            <a:spLocks noGrp="1"/>
          </p:cNvSpPr>
          <p:nvPr>
            <p:ph type="sldNum" sz="quarter" idx="12"/>
          </p:nvPr>
        </p:nvSpPr>
        <p:spPr/>
        <p:txBody>
          <a:body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38618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B4F939-68EA-426A-8302-F42B7D97AB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894225E-8216-4C65-8360-B00E46E64A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5CA23A-D837-4183-BD0D-34EB659805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0FF69-78BC-47F2-A25F-B0DBC70AF88F}" type="datetimeFigureOut">
              <a:rPr lang="zh-CN" altLang="en-US" smtClean="0"/>
              <a:t>2018/6/6</a:t>
            </a:fld>
            <a:endParaRPr lang="zh-CN" altLang="en-US"/>
          </a:p>
        </p:txBody>
      </p:sp>
      <p:sp>
        <p:nvSpPr>
          <p:cNvPr id="5" name="页脚占位符 4">
            <a:extLst>
              <a:ext uri="{FF2B5EF4-FFF2-40B4-BE49-F238E27FC236}">
                <a16:creationId xmlns:a16="http://schemas.microsoft.com/office/drawing/2014/main" id="{1D619013-878F-4391-88A9-3A7E04DD80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C2621C7-8E91-42ED-B07F-9CFE036C7A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4F21DC-E42C-45A1-8AA5-56D44B9F09BB}" type="slidenum">
              <a:rPr lang="zh-CN" altLang="en-US" smtClean="0"/>
              <a:t>‹#›</a:t>
            </a:fld>
            <a:endParaRPr lang="zh-CN" altLang="en-US"/>
          </a:p>
        </p:txBody>
      </p:sp>
    </p:spTree>
    <p:extLst>
      <p:ext uri="{BB962C8B-B14F-4D97-AF65-F5344CB8AC3E}">
        <p14:creationId xmlns:p14="http://schemas.microsoft.com/office/powerpoint/2010/main" val="1377440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云形 3">
            <a:extLst>
              <a:ext uri="{FF2B5EF4-FFF2-40B4-BE49-F238E27FC236}">
                <a16:creationId xmlns:a16="http://schemas.microsoft.com/office/drawing/2014/main" id="{63910EE1-AD6B-4896-9355-AC15CFB45F10}"/>
              </a:ext>
            </a:extLst>
          </p:cNvPr>
          <p:cNvSpPr/>
          <p:nvPr/>
        </p:nvSpPr>
        <p:spPr>
          <a:xfrm>
            <a:off x="191873" y="309955"/>
            <a:ext cx="1767253" cy="923193"/>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PDF</a:t>
            </a:r>
            <a:r>
              <a:rPr lang="zh-CN" altLang="en-US" dirty="0">
                <a:latin typeface="微软雅黑" panose="020B0503020204020204" pitchFamily="34" charset="-122"/>
                <a:ea typeface="微软雅黑" panose="020B0503020204020204" pitchFamily="34" charset="-122"/>
              </a:rPr>
              <a:t>报告</a:t>
            </a:r>
          </a:p>
        </p:txBody>
      </p:sp>
      <p:sp>
        <p:nvSpPr>
          <p:cNvPr id="5" name="云形 4">
            <a:extLst>
              <a:ext uri="{FF2B5EF4-FFF2-40B4-BE49-F238E27FC236}">
                <a16:creationId xmlns:a16="http://schemas.microsoft.com/office/drawing/2014/main" id="{5276726F-8BF4-418E-82FA-B8669151961E}"/>
              </a:ext>
            </a:extLst>
          </p:cNvPr>
          <p:cNvSpPr/>
          <p:nvPr/>
        </p:nvSpPr>
        <p:spPr>
          <a:xfrm>
            <a:off x="3782066" y="309954"/>
            <a:ext cx="1767253" cy="923193"/>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TXT</a:t>
            </a:r>
            <a:r>
              <a:rPr lang="zh-CN" altLang="en-US" dirty="0">
                <a:latin typeface="微软雅黑" panose="020B0503020204020204" pitchFamily="34" charset="-122"/>
                <a:ea typeface="微软雅黑" panose="020B0503020204020204" pitchFamily="34" charset="-122"/>
              </a:rPr>
              <a:t>文件</a:t>
            </a:r>
          </a:p>
        </p:txBody>
      </p:sp>
      <p:cxnSp>
        <p:nvCxnSpPr>
          <p:cNvPr id="7" name="直接箭头连接符 6">
            <a:extLst>
              <a:ext uri="{FF2B5EF4-FFF2-40B4-BE49-F238E27FC236}">
                <a16:creationId xmlns:a16="http://schemas.microsoft.com/office/drawing/2014/main" id="{BD636905-3B56-4889-84CE-341CD5566E84}"/>
              </a:ext>
            </a:extLst>
          </p:cNvPr>
          <p:cNvCxnSpPr>
            <a:stCxn id="4" idx="0"/>
            <a:endCxn id="5" idx="2"/>
          </p:cNvCxnSpPr>
          <p:nvPr/>
        </p:nvCxnSpPr>
        <p:spPr>
          <a:xfrm flipV="1">
            <a:off x="1957653" y="771551"/>
            <a:ext cx="182989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1F188DE9-D0C7-46C6-8F7C-D7377E6E38D5}"/>
              </a:ext>
            </a:extLst>
          </p:cNvPr>
          <p:cNvSpPr txBox="1"/>
          <p:nvPr/>
        </p:nvSpPr>
        <p:spPr>
          <a:xfrm>
            <a:off x="2215335" y="402218"/>
            <a:ext cx="1367682"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ABBYY</a:t>
            </a:r>
            <a:r>
              <a:rPr lang="zh-CN" altLang="en-US" dirty="0">
                <a:latin typeface="微软雅黑" panose="020B0503020204020204" pitchFamily="34" charset="-122"/>
                <a:ea typeface="微软雅黑" panose="020B0503020204020204" pitchFamily="34" charset="-122"/>
              </a:rPr>
              <a:t>软件</a:t>
            </a:r>
          </a:p>
        </p:txBody>
      </p:sp>
      <p:sp>
        <p:nvSpPr>
          <p:cNvPr id="9" name="矩形 8">
            <a:extLst>
              <a:ext uri="{FF2B5EF4-FFF2-40B4-BE49-F238E27FC236}">
                <a16:creationId xmlns:a16="http://schemas.microsoft.com/office/drawing/2014/main" id="{692381B0-1095-495C-97B7-7CBE1270BB5B}"/>
              </a:ext>
            </a:extLst>
          </p:cNvPr>
          <p:cNvSpPr/>
          <p:nvPr/>
        </p:nvSpPr>
        <p:spPr>
          <a:xfrm>
            <a:off x="3782066" y="2006872"/>
            <a:ext cx="1767253" cy="923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清理后的文件</a:t>
            </a:r>
          </a:p>
        </p:txBody>
      </p:sp>
      <p:cxnSp>
        <p:nvCxnSpPr>
          <p:cNvPr id="11" name="直接箭头连接符 10">
            <a:extLst>
              <a:ext uri="{FF2B5EF4-FFF2-40B4-BE49-F238E27FC236}">
                <a16:creationId xmlns:a16="http://schemas.microsoft.com/office/drawing/2014/main" id="{9F51DE62-F7D2-4E30-85BB-C13A074D9419}"/>
              </a:ext>
            </a:extLst>
          </p:cNvPr>
          <p:cNvCxnSpPr>
            <a:stCxn id="5" idx="1"/>
            <a:endCxn id="9" idx="0"/>
          </p:cNvCxnSpPr>
          <p:nvPr/>
        </p:nvCxnSpPr>
        <p:spPr>
          <a:xfrm>
            <a:off x="4665693" y="1232164"/>
            <a:ext cx="0" cy="7747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矩形 12">
            <a:extLst>
              <a:ext uri="{FF2B5EF4-FFF2-40B4-BE49-F238E27FC236}">
                <a16:creationId xmlns:a16="http://schemas.microsoft.com/office/drawing/2014/main" id="{50895B39-A9EA-4637-9EA1-E802BEB85F6E}"/>
              </a:ext>
            </a:extLst>
          </p:cNvPr>
          <p:cNvSpPr/>
          <p:nvPr/>
        </p:nvSpPr>
        <p:spPr>
          <a:xfrm>
            <a:off x="3782066" y="3924127"/>
            <a:ext cx="1767253" cy="923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分词后的文件</a:t>
            </a:r>
          </a:p>
        </p:txBody>
      </p:sp>
      <p:sp>
        <p:nvSpPr>
          <p:cNvPr id="28" name="矩形: 圆角 27">
            <a:extLst>
              <a:ext uri="{FF2B5EF4-FFF2-40B4-BE49-F238E27FC236}">
                <a16:creationId xmlns:a16="http://schemas.microsoft.com/office/drawing/2014/main" id="{09BF60C6-B23D-4B0F-95E7-7CFDA638505D}"/>
              </a:ext>
            </a:extLst>
          </p:cNvPr>
          <p:cNvSpPr/>
          <p:nvPr/>
        </p:nvSpPr>
        <p:spPr>
          <a:xfrm>
            <a:off x="5971351" y="1048510"/>
            <a:ext cx="1767251" cy="8440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清理逻辑</a:t>
            </a:r>
          </a:p>
        </p:txBody>
      </p:sp>
      <p:cxnSp>
        <p:nvCxnSpPr>
          <p:cNvPr id="30" name="直接箭头连接符 29">
            <a:extLst>
              <a:ext uri="{FF2B5EF4-FFF2-40B4-BE49-F238E27FC236}">
                <a16:creationId xmlns:a16="http://schemas.microsoft.com/office/drawing/2014/main" id="{16D1C187-3139-4A2A-810A-76F5CF2E8C87}"/>
              </a:ext>
            </a:extLst>
          </p:cNvPr>
          <p:cNvCxnSpPr>
            <a:cxnSpLocks/>
            <a:stCxn id="28" idx="1"/>
          </p:cNvCxnSpPr>
          <p:nvPr/>
        </p:nvCxnSpPr>
        <p:spPr>
          <a:xfrm flipH="1">
            <a:off x="4815068" y="1470541"/>
            <a:ext cx="115628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35" name="矩形: 圆角 34">
            <a:extLst>
              <a:ext uri="{FF2B5EF4-FFF2-40B4-BE49-F238E27FC236}">
                <a16:creationId xmlns:a16="http://schemas.microsoft.com/office/drawing/2014/main" id="{3695C99A-E92C-4D99-AC33-F83B2BC3D5BE}"/>
              </a:ext>
            </a:extLst>
          </p:cNvPr>
          <p:cNvSpPr/>
          <p:nvPr/>
        </p:nvSpPr>
        <p:spPr>
          <a:xfrm>
            <a:off x="797467" y="2468468"/>
            <a:ext cx="1767251" cy="8440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latin typeface="微软雅黑" panose="020B0503020204020204" pitchFamily="34" charset="-122"/>
                <a:ea typeface="微软雅黑" panose="020B0503020204020204" pitchFamily="34" charset="-122"/>
              </a:rPr>
              <a:t>HanLP</a:t>
            </a:r>
            <a:r>
              <a:rPr lang="zh-CN" altLang="en-US" dirty="0">
                <a:latin typeface="微软雅黑" panose="020B0503020204020204" pitchFamily="34" charset="-122"/>
                <a:ea typeface="微软雅黑" panose="020B0503020204020204" pitchFamily="34" charset="-122"/>
              </a:rPr>
              <a:t>分词包</a:t>
            </a:r>
          </a:p>
        </p:txBody>
      </p:sp>
      <p:sp>
        <p:nvSpPr>
          <p:cNvPr id="36" name="矩形: 圆角 35">
            <a:extLst>
              <a:ext uri="{FF2B5EF4-FFF2-40B4-BE49-F238E27FC236}">
                <a16:creationId xmlns:a16="http://schemas.microsoft.com/office/drawing/2014/main" id="{C9E1BE47-AE63-408F-A738-2BA846C98AF3}"/>
              </a:ext>
            </a:extLst>
          </p:cNvPr>
          <p:cNvSpPr/>
          <p:nvPr/>
        </p:nvSpPr>
        <p:spPr>
          <a:xfrm>
            <a:off x="797468" y="3703788"/>
            <a:ext cx="1767251" cy="8440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短语提取</a:t>
            </a:r>
          </a:p>
        </p:txBody>
      </p:sp>
      <p:sp>
        <p:nvSpPr>
          <p:cNvPr id="37" name="加号 36">
            <a:extLst>
              <a:ext uri="{FF2B5EF4-FFF2-40B4-BE49-F238E27FC236}">
                <a16:creationId xmlns:a16="http://schemas.microsoft.com/office/drawing/2014/main" id="{B74A8365-1713-416E-A37F-237923690701}"/>
              </a:ext>
            </a:extLst>
          </p:cNvPr>
          <p:cNvSpPr/>
          <p:nvPr/>
        </p:nvSpPr>
        <p:spPr>
          <a:xfrm>
            <a:off x="1513454" y="3322689"/>
            <a:ext cx="335280" cy="354329"/>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cxnSp>
        <p:nvCxnSpPr>
          <p:cNvPr id="39" name="直接箭头连接符 38">
            <a:extLst>
              <a:ext uri="{FF2B5EF4-FFF2-40B4-BE49-F238E27FC236}">
                <a16:creationId xmlns:a16="http://schemas.microsoft.com/office/drawing/2014/main" id="{ED91A232-3446-4F93-B262-EF322BDE264E}"/>
              </a:ext>
            </a:extLst>
          </p:cNvPr>
          <p:cNvCxnSpPr>
            <a:stCxn id="9" idx="2"/>
            <a:endCxn id="13" idx="0"/>
          </p:cNvCxnSpPr>
          <p:nvPr/>
        </p:nvCxnSpPr>
        <p:spPr>
          <a:xfrm>
            <a:off x="4665693" y="2930065"/>
            <a:ext cx="0" cy="994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5" name="组合 44">
            <a:extLst>
              <a:ext uri="{FF2B5EF4-FFF2-40B4-BE49-F238E27FC236}">
                <a16:creationId xmlns:a16="http://schemas.microsoft.com/office/drawing/2014/main" id="{D6BD3628-F45C-4613-BBC9-CE03CD9ABB21}"/>
              </a:ext>
            </a:extLst>
          </p:cNvPr>
          <p:cNvGrpSpPr/>
          <p:nvPr/>
        </p:nvGrpSpPr>
        <p:grpSpPr>
          <a:xfrm>
            <a:off x="2564718" y="2890499"/>
            <a:ext cx="554016" cy="1235320"/>
            <a:chOff x="2564718" y="2890499"/>
            <a:chExt cx="554016" cy="1235320"/>
          </a:xfrm>
        </p:grpSpPr>
        <p:cxnSp>
          <p:nvCxnSpPr>
            <p:cNvPr id="41" name="连接符: 肘形 40">
              <a:extLst>
                <a:ext uri="{FF2B5EF4-FFF2-40B4-BE49-F238E27FC236}">
                  <a16:creationId xmlns:a16="http://schemas.microsoft.com/office/drawing/2014/main" id="{AA68DD0B-9DE8-497F-9BC4-046221FE0E57}"/>
                </a:ext>
              </a:extLst>
            </p:cNvPr>
            <p:cNvCxnSpPr>
              <a:stCxn id="35" idx="3"/>
            </p:cNvCxnSpPr>
            <p:nvPr/>
          </p:nvCxnSpPr>
          <p:spPr>
            <a:xfrm>
              <a:off x="2564718" y="2890499"/>
              <a:ext cx="554016" cy="786519"/>
            </a:xfrm>
            <a:prstGeom prst="bentConnector2">
              <a:avLst/>
            </a:prstGeom>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F9F7FF62-7927-48AB-8373-320C091EEAFA}"/>
                </a:ext>
              </a:extLst>
            </p:cNvPr>
            <p:cNvCxnSpPr>
              <a:cxnSpLocks/>
              <a:stCxn id="36" idx="3"/>
            </p:cNvCxnSpPr>
            <p:nvPr/>
          </p:nvCxnSpPr>
          <p:spPr>
            <a:xfrm flipV="1">
              <a:off x="2564719" y="3499853"/>
              <a:ext cx="554015" cy="625966"/>
            </a:xfrm>
            <a:prstGeom prst="bentConnector2">
              <a:avLst/>
            </a:prstGeom>
          </p:spPr>
          <p:style>
            <a:lnRef idx="1">
              <a:schemeClr val="dk1"/>
            </a:lnRef>
            <a:fillRef idx="0">
              <a:schemeClr val="dk1"/>
            </a:fillRef>
            <a:effectRef idx="0">
              <a:schemeClr val="dk1"/>
            </a:effectRef>
            <a:fontRef idx="minor">
              <a:schemeClr val="tx1"/>
            </a:fontRef>
          </p:style>
        </p:cxnSp>
      </p:grpSp>
      <p:cxnSp>
        <p:nvCxnSpPr>
          <p:cNvPr id="47" name="直接箭头连接符 46">
            <a:extLst>
              <a:ext uri="{FF2B5EF4-FFF2-40B4-BE49-F238E27FC236}">
                <a16:creationId xmlns:a16="http://schemas.microsoft.com/office/drawing/2014/main" id="{CE44133F-A721-4464-A70D-95E4C86DB453}"/>
              </a:ext>
            </a:extLst>
          </p:cNvPr>
          <p:cNvCxnSpPr/>
          <p:nvPr/>
        </p:nvCxnSpPr>
        <p:spPr>
          <a:xfrm>
            <a:off x="3118734" y="3499853"/>
            <a:ext cx="1422400"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51" name="矩形 50">
            <a:extLst>
              <a:ext uri="{FF2B5EF4-FFF2-40B4-BE49-F238E27FC236}">
                <a16:creationId xmlns:a16="http://schemas.microsoft.com/office/drawing/2014/main" id="{524B7D21-D4B9-4AA4-B0EA-DE2B1B6FE5B1}"/>
              </a:ext>
            </a:extLst>
          </p:cNvPr>
          <p:cNvSpPr/>
          <p:nvPr/>
        </p:nvSpPr>
        <p:spPr>
          <a:xfrm>
            <a:off x="3782064" y="5499133"/>
            <a:ext cx="1767253" cy="923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过滤后的文件</a:t>
            </a:r>
          </a:p>
        </p:txBody>
      </p:sp>
      <p:sp>
        <p:nvSpPr>
          <p:cNvPr id="52" name="矩形: 圆角 51">
            <a:extLst>
              <a:ext uri="{FF2B5EF4-FFF2-40B4-BE49-F238E27FC236}">
                <a16:creationId xmlns:a16="http://schemas.microsoft.com/office/drawing/2014/main" id="{9FEC76AB-B17B-484A-8AB5-BDE5CF3F58CB}"/>
              </a:ext>
            </a:extLst>
          </p:cNvPr>
          <p:cNvSpPr/>
          <p:nvPr/>
        </p:nvSpPr>
        <p:spPr>
          <a:xfrm>
            <a:off x="797466" y="4859384"/>
            <a:ext cx="1767251" cy="8440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过滤逻辑</a:t>
            </a:r>
          </a:p>
        </p:txBody>
      </p:sp>
      <p:cxnSp>
        <p:nvCxnSpPr>
          <p:cNvPr id="54" name="直接箭头连接符 53">
            <a:extLst>
              <a:ext uri="{FF2B5EF4-FFF2-40B4-BE49-F238E27FC236}">
                <a16:creationId xmlns:a16="http://schemas.microsoft.com/office/drawing/2014/main" id="{B67EDD91-D08B-44C0-9D5C-A894C7118D85}"/>
              </a:ext>
            </a:extLst>
          </p:cNvPr>
          <p:cNvCxnSpPr>
            <a:stCxn id="13" idx="2"/>
            <a:endCxn id="51" idx="0"/>
          </p:cNvCxnSpPr>
          <p:nvPr/>
        </p:nvCxnSpPr>
        <p:spPr>
          <a:xfrm flipH="1">
            <a:off x="4665691" y="4847320"/>
            <a:ext cx="2" cy="651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a:extLst>
              <a:ext uri="{FF2B5EF4-FFF2-40B4-BE49-F238E27FC236}">
                <a16:creationId xmlns:a16="http://schemas.microsoft.com/office/drawing/2014/main" id="{526F67D2-9147-47A1-82CB-A3A2DFB8DDD4}"/>
              </a:ext>
            </a:extLst>
          </p:cNvPr>
          <p:cNvCxnSpPr>
            <a:stCxn id="52" idx="3"/>
          </p:cNvCxnSpPr>
          <p:nvPr/>
        </p:nvCxnSpPr>
        <p:spPr>
          <a:xfrm flipV="1">
            <a:off x="2564717" y="5266480"/>
            <a:ext cx="1891536" cy="1493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平行四边形 59">
            <a:extLst>
              <a:ext uri="{FF2B5EF4-FFF2-40B4-BE49-F238E27FC236}">
                <a16:creationId xmlns:a16="http://schemas.microsoft.com/office/drawing/2014/main" id="{6B1F3EA5-2DEE-44F5-A3B6-6FD380F58F43}"/>
              </a:ext>
            </a:extLst>
          </p:cNvPr>
          <p:cNvSpPr/>
          <p:nvPr/>
        </p:nvSpPr>
        <p:spPr>
          <a:xfrm>
            <a:off x="7096277" y="2738168"/>
            <a:ext cx="1856923" cy="923194"/>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TF-IDF</a:t>
            </a:r>
            <a:endParaRPr lang="zh-CN" altLang="en-US" dirty="0">
              <a:latin typeface="微软雅黑" panose="020B0503020204020204" pitchFamily="34" charset="-122"/>
              <a:ea typeface="微软雅黑" panose="020B0503020204020204" pitchFamily="34" charset="-122"/>
            </a:endParaRPr>
          </a:p>
        </p:txBody>
      </p:sp>
      <p:sp>
        <p:nvSpPr>
          <p:cNvPr id="61" name="平行四边形 60">
            <a:extLst>
              <a:ext uri="{FF2B5EF4-FFF2-40B4-BE49-F238E27FC236}">
                <a16:creationId xmlns:a16="http://schemas.microsoft.com/office/drawing/2014/main" id="{AD3054CE-2A00-433A-AD5B-A8F68A2A54B3}"/>
              </a:ext>
            </a:extLst>
          </p:cNvPr>
          <p:cNvSpPr/>
          <p:nvPr/>
        </p:nvSpPr>
        <p:spPr>
          <a:xfrm>
            <a:off x="6881958" y="4168283"/>
            <a:ext cx="1856923" cy="947727"/>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Word2Vec</a:t>
            </a:r>
            <a:endParaRPr lang="zh-CN" altLang="en-US" dirty="0">
              <a:latin typeface="微软雅黑" panose="020B0503020204020204" pitchFamily="34" charset="-122"/>
              <a:ea typeface="微软雅黑" panose="020B0503020204020204" pitchFamily="34" charset="-122"/>
            </a:endParaRPr>
          </a:p>
        </p:txBody>
      </p:sp>
      <p:sp>
        <p:nvSpPr>
          <p:cNvPr id="62" name="平行四边形 61">
            <a:extLst>
              <a:ext uri="{FF2B5EF4-FFF2-40B4-BE49-F238E27FC236}">
                <a16:creationId xmlns:a16="http://schemas.microsoft.com/office/drawing/2014/main" id="{BC6B5DDA-5FCC-42A1-B00D-B4854B11CB4B}"/>
              </a:ext>
            </a:extLst>
          </p:cNvPr>
          <p:cNvSpPr/>
          <p:nvPr/>
        </p:nvSpPr>
        <p:spPr>
          <a:xfrm>
            <a:off x="8856697" y="4168283"/>
            <a:ext cx="1856922" cy="947727"/>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latin typeface="微软雅黑" panose="020B0503020204020204" pitchFamily="34" charset="-122"/>
                <a:ea typeface="微软雅黑" panose="020B0503020204020204" pitchFamily="34" charset="-122"/>
              </a:rPr>
              <a:t>Kmeans</a:t>
            </a:r>
            <a:endParaRPr lang="zh-CN" altLang="en-US" dirty="0">
              <a:latin typeface="微软雅黑" panose="020B0503020204020204" pitchFamily="34" charset="-122"/>
              <a:ea typeface="微软雅黑" panose="020B0503020204020204" pitchFamily="34" charset="-122"/>
            </a:endParaRPr>
          </a:p>
        </p:txBody>
      </p:sp>
      <p:cxnSp>
        <p:nvCxnSpPr>
          <p:cNvPr id="64" name="连接符: 肘形 63">
            <a:extLst>
              <a:ext uri="{FF2B5EF4-FFF2-40B4-BE49-F238E27FC236}">
                <a16:creationId xmlns:a16="http://schemas.microsoft.com/office/drawing/2014/main" id="{BAB45541-9CDD-40C6-9FA0-877451764651}"/>
              </a:ext>
            </a:extLst>
          </p:cNvPr>
          <p:cNvCxnSpPr>
            <a:stCxn id="51" idx="3"/>
          </p:cNvCxnSpPr>
          <p:nvPr/>
        </p:nvCxnSpPr>
        <p:spPr>
          <a:xfrm flipV="1">
            <a:off x="5549317" y="4125819"/>
            <a:ext cx="663334" cy="1834911"/>
          </a:xfrm>
          <a:prstGeom prst="bentConnector2">
            <a:avLst/>
          </a:prstGeom>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155CEF4A-1CE6-496A-85A6-6205DD93E5EE}"/>
              </a:ext>
            </a:extLst>
          </p:cNvPr>
          <p:cNvCxnSpPr>
            <a:cxnSpLocks/>
          </p:cNvCxnSpPr>
          <p:nvPr/>
        </p:nvCxnSpPr>
        <p:spPr>
          <a:xfrm>
            <a:off x="6212074" y="4131825"/>
            <a:ext cx="3369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连接符: 肘形 70">
            <a:extLst>
              <a:ext uri="{FF2B5EF4-FFF2-40B4-BE49-F238E27FC236}">
                <a16:creationId xmlns:a16="http://schemas.microsoft.com/office/drawing/2014/main" id="{02C224F7-2F5C-4877-A715-49A5813DC6D5}"/>
              </a:ext>
            </a:extLst>
          </p:cNvPr>
          <p:cNvCxnSpPr>
            <a:cxnSpLocks/>
            <a:endCxn id="60" idx="5"/>
          </p:cNvCxnSpPr>
          <p:nvPr/>
        </p:nvCxnSpPr>
        <p:spPr>
          <a:xfrm rot="5400000" flipH="1" flipV="1">
            <a:off x="6417311" y="3331458"/>
            <a:ext cx="926058" cy="66267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3" name="连接符: 肘形 72">
            <a:extLst>
              <a:ext uri="{FF2B5EF4-FFF2-40B4-BE49-F238E27FC236}">
                <a16:creationId xmlns:a16="http://schemas.microsoft.com/office/drawing/2014/main" id="{5FD74FAC-C42A-4E25-8893-5E7D247281EC}"/>
              </a:ext>
            </a:extLst>
          </p:cNvPr>
          <p:cNvCxnSpPr>
            <a:cxnSpLocks/>
            <a:endCxn id="61" idx="5"/>
          </p:cNvCxnSpPr>
          <p:nvPr/>
        </p:nvCxnSpPr>
        <p:spPr>
          <a:xfrm rot="16200000" flipH="1">
            <a:off x="6522555" y="4164278"/>
            <a:ext cx="504316" cy="45142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接箭头连接符 74">
            <a:extLst>
              <a:ext uri="{FF2B5EF4-FFF2-40B4-BE49-F238E27FC236}">
                <a16:creationId xmlns:a16="http://schemas.microsoft.com/office/drawing/2014/main" id="{AE0CB50B-7378-4C2E-9C78-5AA5366AF4EB}"/>
              </a:ext>
            </a:extLst>
          </p:cNvPr>
          <p:cNvCxnSpPr>
            <a:cxnSpLocks/>
            <a:stCxn id="61" idx="2"/>
            <a:endCxn id="62" idx="5"/>
          </p:cNvCxnSpPr>
          <p:nvPr/>
        </p:nvCxnSpPr>
        <p:spPr>
          <a:xfrm>
            <a:off x="8620415" y="4642147"/>
            <a:ext cx="3547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云形 90">
            <a:extLst>
              <a:ext uri="{FF2B5EF4-FFF2-40B4-BE49-F238E27FC236}">
                <a16:creationId xmlns:a16="http://schemas.microsoft.com/office/drawing/2014/main" id="{1D0A622D-506E-4A78-871F-0A3C88463933}"/>
              </a:ext>
            </a:extLst>
          </p:cNvPr>
          <p:cNvSpPr/>
          <p:nvPr/>
        </p:nvSpPr>
        <p:spPr>
          <a:xfrm>
            <a:off x="8901531" y="5622931"/>
            <a:ext cx="1767253" cy="923193"/>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词语聚类结果</a:t>
            </a:r>
          </a:p>
        </p:txBody>
      </p:sp>
      <p:cxnSp>
        <p:nvCxnSpPr>
          <p:cNvPr id="93" name="直接箭头连接符 92">
            <a:extLst>
              <a:ext uri="{FF2B5EF4-FFF2-40B4-BE49-F238E27FC236}">
                <a16:creationId xmlns:a16="http://schemas.microsoft.com/office/drawing/2014/main" id="{87022BD1-9736-4D21-8D2E-F50A19E69D4B}"/>
              </a:ext>
            </a:extLst>
          </p:cNvPr>
          <p:cNvCxnSpPr>
            <a:stCxn id="62" idx="4"/>
            <a:endCxn id="91" idx="3"/>
          </p:cNvCxnSpPr>
          <p:nvPr/>
        </p:nvCxnSpPr>
        <p:spPr>
          <a:xfrm>
            <a:off x="9785158" y="5116010"/>
            <a:ext cx="0" cy="559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矩形 33">
            <a:extLst>
              <a:ext uri="{FF2B5EF4-FFF2-40B4-BE49-F238E27FC236}">
                <a16:creationId xmlns:a16="http://schemas.microsoft.com/office/drawing/2014/main" id="{EEF9DFB9-1789-4FB3-820B-5EC35DBA5D2B}"/>
              </a:ext>
            </a:extLst>
          </p:cNvPr>
          <p:cNvSpPr/>
          <p:nvPr/>
        </p:nvSpPr>
        <p:spPr>
          <a:xfrm>
            <a:off x="10148777" y="2780595"/>
            <a:ext cx="1767253" cy="923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命名好的词语类别</a:t>
            </a:r>
          </a:p>
        </p:txBody>
      </p:sp>
      <p:cxnSp>
        <p:nvCxnSpPr>
          <p:cNvPr id="6" name="连接符: 肘形 5">
            <a:extLst>
              <a:ext uri="{FF2B5EF4-FFF2-40B4-BE49-F238E27FC236}">
                <a16:creationId xmlns:a16="http://schemas.microsoft.com/office/drawing/2014/main" id="{DA8C0467-0341-48F5-8310-936FB877A799}"/>
              </a:ext>
            </a:extLst>
          </p:cNvPr>
          <p:cNvCxnSpPr>
            <a:stCxn id="91" idx="0"/>
            <a:endCxn id="34" idx="2"/>
          </p:cNvCxnSpPr>
          <p:nvPr/>
        </p:nvCxnSpPr>
        <p:spPr>
          <a:xfrm flipV="1">
            <a:off x="10667311" y="3703788"/>
            <a:ext cx="365093" cy="238074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 name="连接符: 肘形 14">
            <a:extLst>
              <a:ext uri="{FF2B5EF4-FFF2-40B4-BE49-F238E27FC236}">
                <a16:creationId xmlns:a16="http://schemas.microsoft.com/office/drawing/2014/main" id="{44FC98BE-5A59-433A-82ED-0BF01E9CA1F1}"/>
              </a:ext>
            </a:extLst>
          </p:cNvPr>
          <p:cNvCxnSpPr>
            <a:stCxn id="60" idx="0"/>
          </p:cNvCxnSpPr>
          <p:nvPr/>
        </p:nvCxnSpPr>
        <p:spPr>
          <a:xfrm rot="5400000" flipH="1" flipV="1">
            <a:off x="8397389" y="1720846"/>
            <a:ext cx="644673" cy="1389972"/>
          </a:xfrm>
          <a:prstGeom prst="bentConnector2">
            <a:avLst/>
          </a:prstGeom>
        </p:spPr>
        <p:style>
          <a:lnRef idx="1">
            <a:schemeClr val="dk1"/>
          </a:lnRef>
          <a:fillRef idx="0">
            <a:schemeClr val="dk1"/>
          </a:fillRef>
          <a:effectRef idx="0">
            <a:schemeClr val="dk1"/>
          </a:effectRef>
          <a:fontRef idx="minor">
            <a:schemeClr val="tx1"/>
          </a:fontRef>
        </p:style>
      </p:cxnSp>
      <p:cxnSp>
        <p:nvCxnSpPr>
          <p:cNvPr id="17" name="连接符: 肘形 16">
            <a:extLst>
              <a:ext uri="{FF2B5EF4-FFF2-40B4-BE49-F238E27FC236}">
                <a16:creationId xmlns:a16="http://schemas.microsoft.com/office/drawing/2014/main" id="{57715EAA-00AC-48E2-9364-C922B4ECDC68}"/>
              </a:ext>
            </a:extLst>
          </p:cNvPr>
          <p:cNvCxnSpPr>
            <a:cxnSpLocks/>
            <a:stCxn id="34" idx="0"/>
          </p:cNvCxnSpPr>
          <p:nvPr/>
        </p:nvCxnSpPr>
        <p:spPr>
          <a:xfrm rot="16200000" flipV="1">
            <a:off x="9880008" y="1628199"/>
            <a:ext cx="687100" cy="1617692"/>
          </a:xfrm>
          <a:prstGeom prst="bentConnector2">
            <a:avLst/>
          </a:prstGeom>
        </p:spPr>
        <p:style>
          <a:lnRef idx="1">
            <a:schemeClr val="dk1"/>
          </a:lnRef>
          <a:fillRef idx="0">
            <a:schemeClr val="dk1"/>
          </a:fillRef>
          <a:effectRef idx="0">
            <a:schemeClr val="dk1"/>
          </a:effectRef>
          <a:fontRef idx="minor">
            <a:schemeClr val="tx1"/>
          </a:fontRef>
        </p:style>
      </p:cxnSp>
      <p:sp>
        <p:nvSpPr>
          <p:cNvPr id="19" name="椭圆 18">
            <a:extLst>
              <a:ext uri="{FF2B5EF4-FFF2-40B4-BE49-F238E27FC236}">
                <a16:creationId xmlns:a16="http://schemas.microsoft.com/office/drawing/2014/main" id="{E27D33EC-46C6-4D19-B226-9CE5C0CB4FE3}"/>
              </a:ext>
            </a:extLst>
          </p:cNvPr>
          <p:cNvSpPr/>
          <p:nvPr/>
        </p:nvSpPr>
        <p:spPr>
          <a:xfrm>
            <a:off x="8797789" y="848226"/>
            <a:ext cx="1617692" cy="6223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主题分布</a:t>
            </a:r>
          </a:p>
        </p:txBody>
      </p:sp>
      <p:cxnSp>
        <p:nvCxnSpPr>
          <p:cNvPr id="21" name="直接箭头连接符 20">
            <a:extLst>
              <a:ext uri="{FF2B5EF4-FFF2-40B4-BE49-F238E27FC236}">
                <a16:creationId xmlns:a16="http://schemas.microsoft.com/office/drawing/2014/main" id="{58184C4E-C704-40EB-AF20-109536AA3BD0}"/>
              </a:ext>
            </a:extLst>
          </p:cNvPr>
          <p:cNvCxnSpPr>
            <a:cxnSpLocks/>
          </p:cNvCxnSpPr>
          <p:nvPr/>
        </p:nvCxnSpPr>
        <p:spPr>
          <a:xfrm flipV="1">
            <a:off x="9666793" y="1470541"/>
            <a:ext cx="0" cy="6229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5786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502891" y="547433"/>
            <a:ext cx="1370889" cy="523220"/>
          </a:xfrm>
          <a:prstGeom prst="rect">
            <a:avLst/>
          </a:prstGeom>
        </p:spPr>
        <p:txBody>
          <a:bodyPr wrap="none">
            <a:spAutoFit/>
          </a:bodyPr>
          <a:lstStyle/>
          <a:p>
            <a:pPr algn="ctr"/>
            <a:r>
              <a:rPr lang="en-US" altLang="zh-CN" sz="2800" b="1" dirty="0">
                <a:latin typeface="微软雅黑" panose="020B0503020204020204" pitchFamily="34" charset="-122"/>
                <a:ea typeface="微软雅黑" panose="020B0503020204020204" pitchFamily="34" charset="-122"/>
              </a:rPr>
              <a:t>TF-IDF</a:t>
            </a:r>
            <a:endParaRPr lang="zh-CN" altLang="en-US" sz="2800"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19F661B6-5ED9-423E-9188-CB8471D102B3}"/>
                  </a:ext>
                </a:extLst>
              </p:cNvPr>
              <p:cNvSpPr txBox="1"/>
              <p:nvPr/>
            </p:nvSpPr>
            <p:spPr>
              <a:xfrm>
                <a:off x="448823" y="1202929"/>
                <a:ext cx="10475089" cy="517584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在进行关键词提取时，我们不仅应该考虑到到此出现的次数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词频</a:t>
                </a:r>
                <a:r>
                  <a:rPr lang="en-US" altLang="zh-CN" dirty="0">
                    <a:latin typeface="微软雅黑" panose="020B0503020204020204" pitchFamily="34" charset="-122"/>
                    <a:ea typeface="微软雅黑" panose="020B0503020204020204" pitchFamily="34" charset="-122"/>
                  </a:rPr>
                  <a:t>:Term Frequency)</a:t>
                </a:r>
                <a:r>
                  <a:rPr lang="zh-CN" altLang="en-US" dirty="0">
                    <a:latin typeface="微软雅黑" panose="020B0503020204020204" pitchFamily="34" charset="-122"/>
                    <a:ea typeface="微软雅黑" panose="020B0503020204020204" pitchFamily="34" charset="-122"/>
                  </a:rPr>
                  <a:t>，同时也要考虑单词的重要性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逆文档频率</a:t>
                </a:r>
                <a:r>
                  <a:rPr lang="en-US" altLang="zh-CN" dirty="0">
                    <a:latin typeface="微软雅黑" panose="020B0503020204020204" pitchFamily="34" charset="-122"/>
                    <a:ea typeface="微软雅黑" panose="020B0503020204020204" pitchFamily="34" charset="-122"/>
                  </a:rPr>
                  <a:t>:Inverse Document Frequency)</a:t>
                </a: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通过计算每个词的</a:t>
                </a:r>
                <a:r>
                  <a:rPr lang="en-US" altLang="zh-CN" dirty="0">
                    <a:latin typeface="微软雅黑" panose="020B0503020204020204" pitchFamily="34" charset="-122"/>
                    <a:ea typeface="微软雅黑" panose="020B0503020204020204" pitchFamily="34" charset="-122"/>
                  </a:rPr>
                  <a:t>TF-IDF</a:t>
                </a:r>
                <a:r>
                  <a:rPr lang="zh-CN" altLang="en-US" dirty="0">
                    <a:latin typeface="微软雅黑" panose="020B0503020204020204" pitchFamily="34" charset="-122"/>
                    <a:ea typeface="微软雅黑" panose="020B0503020204020204" pitchFamily="34" charset="-122"/>
                  </a:rPr>
                  <a:t>值，来得到该文档中相对重要的词，其中过滤掉了停用词</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zh-CN" altLang="zh-CN" i="1">
                          <a:latin typeface="Cambria Math" panose="02040503050406030204" pitchFamily="18" charset="0"/>
                          <a:ea typeface="微软雅黑" panose="020B0503020204020204" pitchFamily="34" charset="-122"/>
                        </a:rPr>
                        <m:t>𝑇𝐹</m:t>
                      </m:r>
                      <m:r>
                        <a:rPr lang="en-US" altLang="zh-CN" i="1">
                          <a:latin typeface="Cambria Math" panose="02040503050406030204" pitchFamily="18" charset="0"/>
                          <a:ea typeface="微软雅黑" panose="020B0503020204020204" pitchFamily="34" charset="-122"/>
                        </a:rPr>
                        <m:t>-</m:t>
                      </m:r>
                      <m:r>
                        <a:rPr lang="zh-CN" altLang="zh-CN" i="1">
                          <a:latin typeface="Cambria Math" panose="02040503050406030204" pitchFamily="18" charset="0"/>
                          <a:ea typeface="微软雅黑" panose="020B0503020204020204" pitchFamily="34" charset="-122"/>
                        </a:rPr>
                        <m:t>𝐼𝐷𝐹</m:t>
                      </m:r>
                      <m:r>
                        <a:rPr lang="zh-CN" altLang="zh-CN" i="1">
                          <a:latin typeface="Cambria Math" panose="02040503050406030204" pitchFamily="18" charset="0"/>
                          <a:ea typeface="微软雅黑" panose="020B0503020204020204" pitchFamily="34" charset="-122"/>
                        </a:rPr>
                        <m:t>=</m:t>
                      </m:r>
                      <m:r>
                        <a:rPr lang="zh-CN" altLang="zh-CN" i="1">
                          <a:latin typeface="Cambria Math" panose="02040503050406030204" pitchFamily="18" charset="0"/>
                          <a:ea typeface="微软雅黑" panose="020B0503020204020204" pitchFamily="34" charset="-122"/>
                        </a:rPr>
                        <m:t>词频</m:t>
                      </m:r>
                      <m:d>
                        <m:dPr>
                          <m:ctrlPr>
                            <a:rPr lang="zh-CN" altLang="zh-CN" i="1">
                              <a:latin typeface="Cambria Math" panose="02040503050406030204" pitchFamily="18" charset="0"/>
                              <a:ea typeface="微软雅黑" panose="020B0503020204020204" pitchFamily="34" charset="-122"/>
                            </a:rPr>
                          </m:ctrlPr>
                        </m:dPr>
                        <m:e>
                          <m:r>
                            <a:rPr lang="zh-CN" altLang="zh-CN" i="1">
                              <a:latin typeface="Cambria Math" panose="02040503050406030204" pitchFamily="18" charset="0"/>
                              <a:ea typeface="微软雅黑" panose="020B0503020204020204" pitchFamily="34" charset="-122"/>
                            </a:rPr>
                            <m:t>𝑇𝐹</m:t>
                          </m:r>
                        </m:e>
                      </m:d>
                      <m:r>
                        <a:rPr lang="zh-CN" altLang="en-US" i="1">
                          <a:latin typeface="Cambria Math" panose="02040503050406030204" pitchFamily="18" charset="0"/>
                          <a:ea typeface="微软雅黑" panose="020B0503020204020204" pitchFamily="34" charset="-122"/>
                        </a:rPr>
                        <m:t> </m:t>
                      </m:r>
                      <m:r>
                        <a:rPr lang="zh-CN" altLang="zh-CN" i="1">
                          <a:latin typeface="Cambria Math" panose="02040503050406030204" pitchFamily="18" charset="0"/>
                          <a:ea typeface="微软雅黑" panose="020B0503020204020204" pitchFamily="34" charset="-122"/>
                        </a:rPr>
                        <m:t>×</m:t>
                      </m:r>
                      <m:r>
                        <a:rPr lang="zh-CN" altLang="zh-CN" i="1">
                          <a:latin typeface="Cambria Math" panose="02040503050406030204" pitchFamily="18" charset="0"/>
                          <a:ea typeface="微软雅黑" panose="020B0503020204020204" pitchFamily="34" charset="-122"/>
                        </a:rPr>
                        <m:t>逆文档频率</m:t>
                      </m:r>
                      <m:d>
                        <m:dPr>
                          <m:ctrlPr>
                            <a:rPr lang="zh-CN" altLang="zh-CN" i="1">
                              <a:latin typeface="Cambria Math" panose="02040503050406030204" pitchFamily="18" charset="0"/>
                              <a:ea typeface="微软雅黑" panose="020B0503020204020204" pitchFamily="34" charset="-122"/>
                            </a:rPr>
                          </m:ctrlPr>
                        </m:dPr>
                        <m:e>
                          <m:r>
                            <a:rPr lang="zh-CN" altLang="zh-CN" i="1">
                              <a:latin typeface="Cambria Math" panose="02040503050406030204" pitchFamily="18" charset="0"/>
                              <a:ea typeface="微软雅黑" panose="020B0503020204020204" pitchFamily="34" charset="-122"/>
                            </a:rPr>
                            <m:t>𝐼𝐷𝐹</m:t>
                          </m:r>
                        </m:e>
                      </m:d>
                    </m:oMath>
                  </m:oMathPara>
                </a14:m>
                <a:endParaRPr lang="en-US" altLang="zh-CN" i="1" dirty="0">
                  <a:latin typeface="Cambria Math" panose="02040503050406030204" pitchFamily="18" charset="0"/>
                  <a:ea typeface="微软雅黑" panose="020B0503020204020204" pitchFamily="34" charset="-122"/>
                </a:endParaRPr>
              </a:p>
              <a:p>
                <a:endParaRPr lang="zh-CN" altLang="zh-CN" dirty="0">
                  <a:latin typeface="Cambria Math" panose="02040503050406030204" pitchFamily="18" charset="0"/>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zh-CN" altLang="zh-CN" i="1">
                          <a:latin typeface="Cambria Math" panose="02040503050406030204" pitchFamily="18" charset="0"/>
                          <a:ea typeface="微软雅黑" panose="020B0503020204020204" pitchFamily="34" charset="-122"/>
                        </a:rPr>
                        <m:t>词频</m:t>
                      </m:r>
                      <m:d>
                        <m:dPr>
                          <m:ctrlPr>
                            <a:rPr lang="zh-CN" altLang="zh-CN" i="1">
                              <a:latin typeface="Cambria Math" panose="02040503050406030204" pitchFamily="18" charset="0"/>
                              <a:ea typeface="微软雅黑" panose="020B0503020204020204" pitchFamily="34" charset="-122"/>
                            </a:rPr>
                          </m:ctrlPr>
                        </m:dPr>
                        <m:e>
                          <m:r>
                            <a:rPr lang="zh-CN" altLang="zh-CN" i="1">
                              <a:latin typeface="Cambria Math" panose="02040503050406030204" pitchFamily="18" charset="0"/>
                              <a:ea typeface="微软雅黑" panose="020B0503020204020204" pitchFamily="34" charset="-122"/>
                            </a:rPr>
                            <m:t>𝑇𝐹</m:t>
                          </m:r>
                        </m:e>
                      </m:d>
                      <m:r>
                        <a:rPr lang="zh-CN" altLang="zh-CN" i="1">
                          <a:latin typeface="Cambria Math" panose="02040503050406030204" pitchFamily="18" charset="0"/>
                          <a:ea typeface="微软雅黑" panose="020B0503020204020204" pitchFamily="34" charset="-122"/>
                        </a:rPr>
                        <m:t>=</m:t>
                      </m:r>
                      <m:f>
                        <m:fPr>
                          <m:ctrlPr>
                            <a:rPr lang="zh-CN" altLang="zh-CN" i="1">
                              <a:latin typeface="Cambria Math" panose="02040503050406030204" pitchFamily="18" charset="0"/>
                              <a:ea typeface="微软雅黑" panose="020B0503020204020204" pitchFamily="34" charset="-122"/>
                            </a:rPr>
                          </m:ctrlPr>
                        </m:fPr>
                        <m:num>
                          <m:r>
                            <a:rPr lang="zh-CN" altLang="zh-CN" i="1">
                              <a:latin typeface="Cambria Math" panose="02040503050406030204" pitchFamily="18" charset="0"/>
                              <a:ea typeface="微软雅黑" panose="020B0503020204020204" pitchFamily="34" charset="-122"/>
                            </a:rPr>
                            <m:t>某个词在文章中出现的次数</m:t>
                          </m:r>
                        </m:num>
                        <m:den>
                          <m:r>
                            <a:rPr lang="zh-CN" altLang="zh-CN" i="1">
                              <a:latin typeface="Cambria Math" panose="02040503050406030204" pitchFamily="18" charset="0"/>
                              <a:ea typeface="微软雅黑" panose="020B0503020204020204" pitchFamily="34" charset="-122"/>
                            </a:rPr>
                            <m:t>文章的总词数</m:t>
                          </m:r>
                        </m:den>
                      </m:f>
                    </m:oMath>
                  </m:oMathPara>
                </a14:m>
                <a:endParaRPr lang="zh-CN" altLang="zh-CN" i="1" dirty="0">
                  <a:latin typeface="Cambria Math" panose="02040503050406030204" pitchFamily="18" charset="0"/>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zh-CN" altLang="zh-CN" i="1">
                          <a:latin typeface="Cambria Math" panose="02040503050406030204" pitchFamily="18" charset="0"/>
                          <a:ea typeface="微软雅黑" panose="020B0503020204020204" pitchFamily="34" charset="-122"/>
                        </a:rPr>
                        <m:t>逆文档频率</m:t>
                      </m:r>
                      <m:d>
                        <m:dPr>
                          <m:ctrlPr>
                            <a:rPr lang="zh-CN" altLang="zh-CN" i="1">
                              <a:latin typeface="Cambria Math" panose="02040503050406030204" pitchFamily="18" charset="0"/>
                              <a:ea typeface="微软雅黑" panose="020B0503020204020204" pitchFamily="34" charset="-122"/>
                            </a:rPr>
                          </m:ctrlPr>
                        </m:dPr>
                        <m:e>
                          <m:r>
                            <a:rPr lang="zh-CN" altLang="zh-CN" i="1">
                              <a:latin typeface="Cambria Math" panose="02040503050406030204" pitchFamily="18" charset="0"/>
                              <a:ea typeface="微软雅黑" panose="020B0503020204020204" pitchFamily="34" charset="-122"/>
                            </a:rPr>
                            <m:t>𝐼𝐷𝐹</m:t>
                          </m:r>
                        </m:e>
                      </m:d>
                      <m:r>
                        <a:rPr lang="zh-CN" altLang="zh-CN" i="1">
                          <a:latin typeface="Cambria Math" panose="02040503050406030204" pitchFamily="18" charset="0"/>
                          <a:ea typeface="微软雅黑" panose="020B0503020204020204" pitchFamily="34" charset="-122"/>
                        </a:rPr>
                        <m:t>=</m:t>
                      </m:r>
                      <m:r>
                        <a:rPr lang="zh-CN" altLang="zh-CN" i="1">
                          <a:latin typeface="Cambria Math" panose="02040503050406030204" pitchFamily="18" charset="0"/>
                          <a:ea typeface="微软雅黑" panose="020B0503020204020204" pitchFamily="34" charset="-122"/>
                        </a:rPr>
                        <m:t>𝑙𝑜𝑔</m:t>
                      </m:r>
                      <m:r>
                        <a:rPr lang="zh-CN" altLang="zh-CN" i="1">
                          <a:latin typeface="Cambria Math" panose="02040503050406030204" pitchFamily="18" charset="0"/>
                          <a:ea typeface="微软雅黑" panose="020B0503020204020204" pitchFamily="34" charset="-122"/>
                        </a:rPr>
                        <m:t> </m:t>
                      </m:r>
                      <m:r>
                        <a:rPr lang="zh-CN" altLang="zh-CN" i="1">
                          <a:latin typeface="Cambria Math" panose="02040503050406030204" pitchFamily="18" charset="0"/>
                          <a:ea typeface="微软雅黑" panose="020B0503020204020204" pitchFamily="34" charset="-122"/>
                        </a:rPr>
                        <m:t>(</m:t>
                      </m:r>
                      <m:f>
                        <m:fPr>
                          <m:ctrlPr>
                            <a:rPr lang="zh-CN" altLang="zh-CN" i="1">
                              <a:latin typeface="Cambria Math" panose="02040503050406030204" pitchFamily="18" charset="0"/>
                              <a:ea typeface="微软雅黑" panose="020B0503020204020204" pitchFamily="34" charset="-122"/>
                            </a:rPr>
                          </m:ctrlPr>
                        </m:fPr>
                        <m:num>
                          <m:r>
                            <a:rPr lang="zh-CN" altLang="zh-CN" i="1">
                              <a:latin typeface="Cambria Math" panose="02040503050406030204" pitchFamily="18" charset="0"/>
                              <a:ea typeface="微软雅黑" panose="020B0503020204020204" pitchFamily="34" charset="-122"/>
                            </a:rPr>
                            <m:t>语料库的文档总数</m:t>
                          </m:r>
                        </m:num>
                        <m:den>
                          <m:r>
                            <a:rPr lang="zh-CN" altLang="zh-CN" i="1">
                              <a:latin typeface="Cambria Math" panose="02040503050406030204" pitchFamily="18" charset="0"/>
                              <a:ea typeface="微软雅黑" panose="020B0503020204020204" pitchFamily="34" charset="-122"/>
                            </a:rPr>
                            <m:t>包含该词的文档数</m:t>
                          </m:r>
                          <m:r>
                            <a:rPr lang="zh-CN" altLang="zh-CN" i="1">
                              <a:latin typeface="Cambria Math" panose="02040503050406030204" pitchFamily="18" charset="0"/>
                              <a:ea typeface="微软雅黑" panose="020B0503020204020204" pitchFamily="34" charset="-122"/>
                            </a:rPr>
                            <m:t>+1</m:t>
                          </m:r>
                        </m:den>
                      </m:f>
                      <m:r>
                        <a:rPr lang="zh-CN" altLang="zh-CN" i="1">
                          <a:latin typeface="Cambria Math" panose="02040503050406030204" pitchFamily="18" charset="0"/>
                          <a:ea typeface="微软雅黑" panose="020B0503020204020204" pitchFamily="34" charset="-122"/>
                        </a:rPr>
                        <m:t>)</m:t>
                      </m:r>
                    </m:oMath>
                  </m:oMathPara>
                </a14:m>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后续将使用</a:t>
                </a:r>
                <a:r>
                  <a:rPr lang="en-US" altLang="zh-CN" dirty="0">
                    <a:latin typeface="微软雅黑" panose="020B0503020204020204" pitchFamily="34" charset="-122"/>
                    <a:ea typeface="微软雅黑" panose="020B0503020204020204" pitchFamily="34" charset="-122"/>
                  </a:rPr>
                  <a:t>TF-IDF</a:t>
                </a:r>
                <a:r>
                  <a:rPr lang="zh-CN" altLang="en-US" dirty="0">
                    <a:latin typeface="微软雅黑" panose="020B0503020204020204" pitchFamily="34" charset="-122"/>
                    <a:ea typeface="微软雅黑" panose="020B0503020204020204" pitchFamily="34" charset="-122"/>
                  </a:rPr>
                  <a:t>值高的词作为文档的核心词，来观察该文档在各个词语聚类中的分布情况</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后续：重新编写这部分代码，使用新的计算方法</a:t>
                </a:r>
                <a:r>
                  <a:rPr lang="en-US" altLang="zh-CN" dirty="0">
                    <a:latin typeface="微软雅黑" panose="020B0503020204020204" pitchFamily="34" charset="-122"/>
                    <a:ea typeface="微软雅黑" panose="020B0503020204020204" pitchFamily="34" charset="-122"/>
                  </a:rPr>
                  <a:t>TF-IWF</a:t>
                </a: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 </a:t>
                </a:r>
                <a:r>
                  <a:rPr lang="en-US" altLang="zh-CN" dirty="0">
                    <a:latin typeface="微软雅黑" panose="020B0503020204020204" pitchFamily="34" charset="-122"/>
                    <a:ea typeface="微软雅黑" panose="020B0503020204020204" pitchFamily="34" charset="-122"/>
                  </a:rPr>
                  <a:t>TFIDF</a:t>
                </a:r>
                <a:r>
                  <a:rPr lang="zh-CN" altLang="en-US" dirty="0">
                    <a:latin typeface="微软雅黑" panose="020B0503020204020204" pitchFamily="34" charset="-122"/>
                    <a:ea typeface="微软雅黑" panose="020B0503020204020204" pitchFamily="34" charset="-122"/>
                  </a:rPr>
                  <a:t>基础上，用特征项频率倒数的对数值</a:t>
                </a:r>
                <a:r>
                  <a:rPr lang="en-US" altLang="zh-CN" dirty="0">
                    <a:latin typeface="微软雅黑" panose="020B0503020204020204" pitchFamily="34" charset="-122"/>
                    <a:ea typeface="微软雅黑" panose="020B0503020204020204" pitchFamily="34" charset="-122"/>
                  </a:rPr>
                  <a:t>IWF</a:t>
                </a:r>
                <a:r>
                  <a:rPr lang="zh-CN" altLang="en-US" dirty="0">
                    <a:latin typeface="微软雅黑" panose="020B0503020204020204" pitchFamily="34" charset="-122"/>
                    <a:ea typeface="微软雅黑" panose="020B0503020204020204" pitchFamily="34" charset="-122"/>
                  </a:rPr>
                  <a:t>代替</a:t>
                </a:r>
                <a:r>
                  <a:rPr lang="en-US" altLang="zh-CN" dirty="0">
                    <a:latin typeface="微软雅黑" panose="020B0503020204020204" pitchFamily="34" charset="-122"/>
                    <a:ea typeface="微软雅黑" panose="020B0503020204020204" pitchFamily="34" charset="-122"/>
                  </a:rPr>
                  <a:t>IDF</a:t>
                </a:r>
                <a:r>
                  <a:rPr lang="zh-CN" altLang="en-US" dirty="0">
                    <a:latin typeface="微软雅黑" panose="020B0503020204020204" pitchFamily="34" charset="-122"/>
                    <a:ea typeface="微软雅黑" panose="020B0503020204020204" pitchFamily="34" charset="-122"/>
                  </a:rPr>
                  <a:t>，并用</a:t>
                </a:r>
                <a:r>
                  <a:rPr lang="en-US" altLang="zh-CN" dirty="0">
                    <a:latin typeface="微软雅黑" panose="020B0503020204020204" pitchFamily="34" charset="-122"/>
                    <a:ea typeface="微软雅黑" panose="020B0503020204020204" pitchFamily="34" charset="-122"/>
                  </a:rPr>
                  <a:t>IWF</a:t>
                </a:r>
                <a:r>
                  <a:rPr lang="zh-CN" altLang="en-US" dirty="0">
                    <a:latin typeface="微软雅黑" panose="020B0503020204020204" pitchFamily="34" charset="-122"/>
                    <a:ea typeface="微软雅黑" panose="020B0503020204020204" pitchFamily="34" charset="-122"/>
                  </a:rPr>
                  <a:t>的平方平衡权重值对于特征项频度的倚重</a:t>
                </a:r>
                <a:endParaRPr lang="en-US" altLang="zh-CN" dirty="0">
                  <a:latin typeface="微软雅黑" panose="020B0503020204020204" pitchFamily="34" charset="-122"/>
                  <a:ea typeface="微软雅黑" panose="020B0503020204020204" pitchFamily="34" charset="-122"/>
                </a:endParaRPr>
              </a:p>
            </p:txBody>
          </p:sp>
        </mc:Choice>
        <mc:Fallback>
          <p:sp>
            <p:nvSpPr>
              <p:cNvPr id="6" name="文本框 5">
                <a:extLst>
                  <a:ext uri="{FF2B5EF4-FFF2-40B4-BE49-F238E27FC236}">
                    <a16:creationId xmlns:a16="http://schemas.microsoft.com/office/drawing/2014/main" id="{19F661B6-5ED9-423E-9188-CB8471D102B3}"/>
                  </a:ext>
                </a:extLst>
              </p:cNvPr>
              <p:cNvSpPr txBox="1">
                <a:spLocks noRot="1" noChangeAspect="1" noMove="1" noResize="1" noEditPoints="1" noAdjustHandles="1" noChangeArrowheads="1" noChangeShapeType="1" noTextEdit="1"/>
              </p:cNvSpPr>
              <p:nvPr/>
            </p:nvSpPr>
            <p:spPr>
              <a:xfrm>
                <a:off x="448823" y="1202929"/>
                <a:ext cx="10475089" cy="5175840"/>
              </a:xfrm>
              <a:prstGeom prst="rect">
                <a:avLst/>
              </a:prstGeom>
              <a:blipFill>
                <a:blip r:embed="rId2"/>
                <a:stretch>
                  <a:fillRect l="-524" t="-589" b="-9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22779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502891" y="547433"/>
            <a:ext cx="1370889" cy="523220"/>
          </a:xfrm>
          <a:prstGeom prst="rect">
            <a:avLst/>
          </a:prstGeom>
        </p:spPr>
        <p:txBody>
          <a:bodyPr wrap="none">
            <a:spAutoFit/>
          </a:bodyPr>
          <a:lstStyle/>
          <a:p>
            <a:pPr algn="ctr"/>
            <a:r>
              <a:rPr lang="en-US" altLang="zh-CN" sz="2800" b="1" dirty="0">
                <a:latin typeface="微软雅黑" panose="020B0503020204020204" pitchFamily="34" charset="-122"/>
                <a:ea typeface="微软雅黑" panose="020B0503020204020204" pitchFamily="34" charset="-122"/>
              </a:rPr>
              <a:t>TF-IDF</a:t>
            </a:r>
            <a:endParaRPr lang="zh-CN" altLang="en-US" sz="28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9F661B6-5ED9-423E-9188-CB8471D102B3}"/>
              </a:ext>
            </a:extLst>
          </p:cNvPr>
          <p:cNvSpPr txBox="1"/>
          <p:nvPr/>
        </p:nvSpPr>
        <p:spPr>
          <a:xfrm>
            <a:off x="448823" y="1202929"/>
            <a:ext cx="10475089" cy="369331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以下为部分结果展示</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文档名：</a:t>
            </a:r>
            <a:r>
              <a:rPr lang="en-US" altLang="zh-CN" dirty="0">
                <a:latin typeface="微软雅黑" panose="020B0503020204020204" pitchFamily="34" charset="-122"/>
                <a:ea typeface="微软雅黑" panose="020B0503020204020204" pitchFamily="34" charset="-122"/>
              </a:rPr>
              <a:t> Beijing City</a:t>
            </a:r>
            <a:r>
              <a:rPr lang="zh-CN" altLang="en-US" dirty="0">
                <a:latin typeface="微软雅黑" panose="020B0503020204020204" pitchFamily="34" charset="-122"/>
                <a:ea typeface="微软雅黑" panose="020B0503020204020204" pitchFamily="34" charset="-122"/>
              </a:rPr>
              <a:t>石油和天然气中国石油天然气股份有限公司</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文档名：</a:t>
            </a:r>
            <a:r>
              <a:rPr lang="en-US" altLang="zh-CN" dirty="0">
                <a:latin typeface="微软雅黑" panose="020B0503020204020204" pitchFamily="34" charset="-122"/>
                <a:ea typeface="微软雅黑" panose="020B0503020204020204" pitchFamily="34" charset="-122"/>
              </a:rPr>
              <a:t> Beijing City</a:t>
            </a:r>
            <a:r>
              <a:rPr lang="zh-CN" altLang="en-US" dirty="0">
                <a:latin typeface="微软雅黑" panose="020B0503020204020204" pitchFamily="34" charset="-122"/>
                <a:ea typeface="微软雅黑" panose="020B0503020204020204" pitchFamily="34" charset="-122"/>
              </a:rPr>
              <a:t>金融中国人寿保险股份有限公司</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874AE1F-FCDC-473F-B357-0ECCF1B88E87}"/>
              </a:ext>
            </a:extLst>
          </p:cNvPr>
          <p:cNvPicPr>
            <a:picLocks noChangeAspect="1"/>
          </p:cNvPicPr>
          <p:nvPr/>
        </p:nvPicPr>
        <p:blipFill>
          <a:blip r:embed="rId2"/>
          <a:stretch>
            <a:fillRect/>
          </a:stretch>
        </p:blipFill>
        <p:spPr>
          <a:xfrm>
            <a:off x="590550" y="2258535"/>
            <a:ext cx="3048000" cy="1733550"/>
          </a:xfrm>
          <a:prstGeom prst="rect">
            <a:avLst/>
          </a:prstGeom>
        </p:spPr>
      </p:pic>
      <p:pic>
        <p:nvPicPr>
          <p:cNvPr id="3" name="图片 2">
            <a:extLst>
              <a:ext uri="{FF2B5EF4-FFF2-40B4-BE49-F238E27FC236}">
                <a16:creationId xmlns:a16="http://schemas.microsoft.com/office/drawing/2014/main" id="{4A18A2F1-1357-4BF1-A129-C3430BFC0E4E}"/>
              </a:ext>
            </a:extLst>
          </p:cNvPr>
          <p:cNvPicPr>
            <a:picLocks noChangeAspect="1"/>
          </p:cNvPicPr>
          <p:nvPr/>
        </p:nvPicPr>
        <p:blipFill>
          <a:blip r:embed="rId3"/>
          <a:stretch>
            <a:fillRect/>
          </a:stretch>
        </p:blipFill>
        <p:spPr>
          <a:xfrm>
            <a:off x="590550" y="4719892"/>
            <a:ext cx="4324350" cy="1590675"/>
          </a:xfrm>
          <a:prstGeom prst="rect">
            <a:avLst/>
          </a:prstGeom>
        </p:spPr>
      </p:pic>
    </p:spTree>
    <p:extLst>
      <p:ext uri="{BB962C8B-B14F-4D97-AF65-F5344CB8AC3E}">
        <p14:creationId xmlns:p14="http://schemas.microsoft.com/office/powerpoint/2010/main" val="473984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171936" y="547433"/>
            <a:ext cx="2032801" cy="523220"/>
          </a:xfrm>
          <a:prstGeom prst="rect">
            <a:avLst/>
          </a:prstGeom>
        </p:spPr>
        <p:txBody>
          <a:bodyPr wrap="none">
            <a:spAutoFit/>
          </a:bodyPr>
          <a:lstStyle/>
          <a:p>
            <a:pPr algn="ctr"/>
            <a:r>
              <a:rPr lang="en-US" altLang="zh-CN" sz="2800" b="1" dirty="0">
                <a:latin typeface="微软雅黑" panose="020B0503020204020204" pitchFamily="34" charset="-122"/>
                <a:ea typeface="微软雅黑" panose="020B0503020204020204" pitchFamily="34" charset="-122"/>
              </a:rPr>
              <a:t>Word2Vec</a:t>
            </a:r>
            <a:endParaRPr lang="zh-CN" altLang="en-US" sz="2800" b="1"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01E57D4E-C71D-4C16-B82A-063FBB3CE777}"/>
              </a:ext>
            </a:extLst>
          </p:cNvPr>
          <p:cNvSpPr/>
          <p:nvPr/>
        </p:nvSpPr>
        <p:spPr>
          <a:xfrm>
            <a:off x="771525" y="1523911"/>
            <a:ext cx="10382250" cy="2585323"/>
          </a:xfrm>
          <a:prstGeom prst="rect">
            <a:avLst/>
          </a:prstGeom>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词向量可以理解为，将一段文本的语义分散在一个低维空间的不同维度上。它是文本的一种表示形式，具体为稠密、低维、连续的向量。文本的某种潜在的语法或语义特征在不同维度上体现</a:t>
            </a: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常见的词向量算法有：</a:t>
            </a:r>
            <a:endParaRPr lang="en-US" altLang="zh-CN" dirty="0">
              <a:solidFill>
                <a:srgbClr val="000000"/>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a:solidFill>
                  <a:srgbClr val="000000"/>
                </a:solidFill>
                <a:latin typeface="微软雅黑" panose="020B0503020204020204" pitchFamily="34" charset="-122"/>
                <a:ea typeface="微软雅黑" panose="020B0503020204020204" pitchFamily="34" charset="-122"/>
              </a:rPr>
              <a:t>Word2vec</a:t>
            </a:r>
            <a:r>
              <a:rPr lang="zh-CN" altLang="en-US" dirty="0">
                <a:solidFill>
                  <a:srgbClr val="000000"/>
                </a:solidFill>
                <a:latin typeface="微软雅黑" panose="020B0503020204020204" pitchFamily="34" charset="-122"/>
                <a:ea typeface="微软雅黑" panose="020B0503020204020204" pitchFamily="34" charset="-122"/>
              </a:rPr>
              <a:t>的</a:t>
            </a:r>
            <a:r>
              <a:rPr lang="en-US" altLang="zh-CN" dirty="0">
                <a:solidFill>
                  <a:srgbClr val="000000"/>
                </a:solidFill>
                <a:latin typeface="微软雅黑" panose="020B0503020204020204" pitchFamily="34" charset="-122"/>
                <a:ea typeface="微软雅黑" panose="020B0503020204020204" pitchFamily="34" charset="-122"/>
              </a:rPr>
              <a:t>CBOW</a:t>
            </a:r>
            <a:r>
              <a:rPr lang="zh-CN" altLang="en-US" dirty="0">
                <a:solidFill>
                  <a:srgbClr val="000000"/>
                </a:solidFill>
                <a:latin typeface="微软雅黑" panose="020B0503020204020204" pitchFamily="34" charset="-122"/>
                <a:ea typeface="微软雅黑" panose="020B0503020204020204" pitchFamily="34" charset="-122"/>
              </a:rPr>
              <a:t>模型和</a:t>
            </a:r>
            <a:r>
              <a:rPr lang="en-US" altLang="zh-CN" dirty="0">
                <a:solidFill>
                  <a:srgbClr val="000000"/>
                </a:solidFill>
                <a:latin typeface="微软雅黑" panose="020B0503020204020204" pitchFamily="34" charset="-122"/>
                <a:ea typeface="微软雅黑" panose="020B0503020204020204" pitchFamily="34" charset="-122"/>
              </a:rPr>
              <a:t>skip-gram</a:t>
            </a:r>
            <a:r>
              <a:rPr lang="zh-CN" altLang="en-US" dirty="0">
                <a:solidFill>
                  <a:srgbClr val="000000"/>
                </a:solidFill>
                <a:latin typeface="微软雅黑" panose="020B0503020204020204" pitchFamily="34" charset="-122"/>
                <a:ea typeface="微软雅黑" panose="020B0503020204020204" pitchFamily="34" charset="-122"/>
              </a:rPr>
              <a:t>模型：用一个词来预测它在文本序列周围的词</a:t>
            </a:r>
            <a:endParaRPr lang="en-US" altLang="zh-CN" dirty="0">
              <a:solidFill>
                <a:srgbClr val="000000"/>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Glove</a:t>
            </a:r>
            <a:r>
              <a:rPr lang="zh-CN" altLang="en-US" dirty="0">
                <a:latin typeface="微软雅黑" panose="020B0503020204020204" pitchFamily="34" charset="-122"/>
                <a:ea typeface="微软雅黑" panose="020B0503020204020204" pitchFamily="34" charset="-122"/>
              </a:rPr>
              <a:t>：使用了词与词之间的共现信息</a:t>
            </a:r>
          </a:p>
          <a:p>
            <a:pPr marL="742950" lvl="1"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fastText</a:t>
            </a:r>
            <a:r>
              <a:rPr lang="zh-CN" altLang="en-US" dirty="0">
                <a:latin typeface="微软雅黑" panose="020B0503020204020204" pitchFamily="34" charset="-122"/>
                <a:ea typeface="微软雅黑" panose="020B0503020204020204" pitchFamily="34" charset="-122"/>
              </a:rPr>
              <a:t>：在使用负采样的</a:t>
            </a:r>
            <a:r>
              <a:rPr lang="en-US" altLang="zh-CN" dirty="0">
                <a:solidFill>
                  <a:srgbClr val="000000"/>
                </a:solidFill>
                <a:latin typeface="微软雅黑" panose="020B0503020204020204" pitchFamily="34" charset="-122"/>
                <a:ea typeface="微软雅黑" panose="020B0503020204020204" pitchFamily="34" charset="-122"/>
              </a:rPr>
              <a:t>skip-gram</a:t>
            </a:r>
            <a:r>
              <a:rPr lang="zh-CN" altLang="en-US" dirty="0">
                <a:latin typeface="微软雅黑" panose="020B0503020204020204" pitchFamily="34" charset="-122"/>
                <a:ea typeface="微软雅黑" panose="020B0503020204020204" pitchFamily="34" charset="-122"/>
              </a:rPr>
              <a:t>模型基础上，将每个中心词视为子词的集合，并学习子词的词向量</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cw2vec</a:t>
            </a:r>
            <a:r>
              <a:rPr lang="zh-CN" altLang="en-US" dirty="0">
                <a:latin typeface="微软雅黑" panose="020B0503020204020204" pitchFamily="34" charset="-122"/>
                <a:ea typeface="微软雅黑" panose="020B0503020204020204" pitchFamily="34" charset="-122"/>
              </a:rPr>
              <a:t>：汉字笔画代替词或字</a:t>
            </a:r>
          </a:p>
        </p:txBody>
      </p:sp>
    </p:spTree>
    <p:extLst>
      <p:ext uri="{BB962C8B-B14F-4D97-AF65-F5344CB8AC3E}">
        <p14:creationId xmlns:p14="http://schemas.microsoft.com/office/powerpoint/2010/main" val="2520753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171936" y="547433"/>
            <a:ext cx="2032801" cy="523220"/>
          </a:xfrm>
          <a:prstGeom prst="rect">
            <a:avLst/>
          </a:prstGeom>
        </p:spPr>
        <p:txBody>
          <a:bodyPr wrap="none">
            <a:spAutoFit/>
          </a:bodyPr>
          <a:lstStyle/>
          <a:p>
            <a:pPr algn="ctr"/>
            <a:r>
              <a:rPr lang="en-US" altLang="zh-CN" sz="2800" b="1" dirty="0">
                <a:latin typeface="微软雅黑" panose="020B0503020204020204" pitchFamily="34" charset="-122"/>
                <a:ea typeface="微软雅黑" panose="020B0503020204020204" pitchFamily="34" charset="-122"/>
              </a:rPr>
              <a:t>Word2Vec</a:t>
            </a:r>
            <a:endParaRPr lang="zh-CN" altLang="en-US" sz="28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9F661B6-5ED9-423E-9188-CB8471D102B3}"/>
              </a:ext>
            </a:extLst>
          </p:cNvPr>
          <p:cNvSpPr txBox="1"/>
          <p:nvPr/>
        </p:nvSpPr>
        <p:spPr>
          <a:xfrm>
            <a:off x="821801" y="1377387"/>
            <a:ext cx="10475089" cy="258532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以全部</a:t>
            </a:r>
            <a:r>
              <a:rPr lang="en-US" altLang="zh-CN" dirty="0">
                <a:latin typeface="微软雅黑" panose="020B0503020204020204" pitchFamily="34" charset="-122"/>
                <a:ea typeface="微软雅黑" panose="020B0503020204020204" pitchFamily="34" charset="-122"/>
              </a:rPr>
              <a:t>CSR</a:t>
            </a:r>
            <a:r>
              <a:rPr lang="zh-CN" altLang="en-US" dirty="0">
                <a:latin typeface="微软雅黑" panose="020B0503020204020204" pitchFamily="34" charset="-122"/>
                <a:ea typeface="微软雅黑" panose="020B0503020204020204" pitchFamily="34" charset="-122"/>
              </a:rPr>
              <a:t>报告的分词结果作为语料，使用</a:t>
            </a:r>
            <a:r>
              <a:rPr lang="en-US" altLang="zh-CN" dirty="0">
                <a:latin typeface="微软雅黑" panose="020B0503020204020204" pitchFamily="34" charset="-122"/>
                <a:ea typeface="微软雅黑" panose="020B0503020204020204" pitchFamily="34" charset="-122"/>
              </a:rPr>
              <a:t>Gensim</a:t>
            </a:r>
            <a:r>
              <a:rPr lang="zh-CN" altLang="en-US" dirty="0">
                <a:latin typeface="微软雅黑" panose="020B0503020204020204" pitchFamily="34" charset="-122"/>
                <a:ea typeface="微软雅黑" panose="020B0503020204020204" pitchFamily="34" charset="-122"/>
              </a:rPr>
              <a:t>工具包来训练词向量，其中过滤掉了停用词，保留标点符号。（因为标点是天然的分隔符，去除可能会影响词向量结果）</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一共得到</a:t>
            </a:r>
            <a:r>
              <a:rPr lang="en-US" altLang="zh-CN" dirty="0">
                <a:latin typeface="微软雅黑" panose="020B0503020204020204" pitchFamily="34" charset="-122"/>
                <a:ea typeface="微软雅黑" panose="020B0503020204020204" pitchFamily="34" charset="-122"/>
              </a:rPr>
              <a:t>38669</a:t>
            </a:r>
            <a:r>
              <a:rPr lang="zh-CN" altLang="en-US" dirty="0">
                <a:latin typeface="微软雅黑" panose="020B0503020204020204" pitchFamily="34" charset="-122"/>
                <a:ea typeface="微软雅黑" panose="020B0503020204020204" pitchFamily="34" charset="-122"/>
              </a:rPr>
              <a:t>个不同的词的词向量结果</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词向量训练参数：</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词窗大小：</a:t>
            </a:r>
            <a:r>
              <a:rPr lang="en-US" altLang="zh-CN" dirty="0">
                <a:latin typeface="微软雅黑" panose="020B0503020204020204" pitchFamily="34" charset="-122"/>
                <a:ea typeface="微软雅黑" panose="020B0503020204020204" pitchFamily="34" charset="-122"/>
              </a:rPr>
              <a:t>5</a:t>
            </a: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词频过滤：</a:t>
            </a:r>
            <a:r>
              <a:rPr lang="en-US" altLang="zh-CN" dirty="0">
                <a:latin typeface="微软雅黑" panose="020B0503020204020204" pitchFamily="34" charset="-122"/>
                <a:ea typeface="微软雅黑" panose="020B0503020204020204" pitchFamily="34" charset="-122"/>
              </a:rPr>
              <a:t>10</a:t>
            </a: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词向量维度：</a:t>
            </a:r>
            <a:r>
              <a:rPr lang="en-US" altLang="zh-CN" dirty="0">
                <a:latin typeface="微软雅黑" panose="020B0503020204020204" pitchFamily="34" charset="-122"/>
                <a:ea typeface="微软雅黑" panose="020B0503020204020204" pitchFamily="34" charset="-122"/>
              </a:rPr>
              <a:t>100, 200, 300</a:t>
            </a:r>
          </a:p>
        </p:txBody>
      </p:sp>
      <p:pic>
        <p:nvPicPr>
          <p:cNvPr id="2" name="图片 1">
            <a:extLst>
              <a:ext uri="{FF2B5EF4-FFF2-40B4-BE49-F238E27FC236}">
                <a16:creationId xmlns:a16="http://schemas.microsoft.com/office/drawing/2014/main" id="{A5A7E27A-92D5-4BB7-B8B5-041B245A656F}"/>
              </a:ext>
            </a:extLst>
          </p:cNvPr>
          <p:cNvPicPr>
            <a:picLocks noChangeAspect="1"/>
          </p:cNvPicPr>
          <p:nvPr/>
        </p:nvPicPr>
        <p:blipFill>
          <a:blip r:embed="rId3"/>
          <a:stretch>
            <a:fillRect/>
          </a:stretch>
        </p:blipFill>
        <p:spPr>
          <a:xfrm>
            <a:off x="581025" y="4298269"/>
            <a:ext cx="11163300" cy="1907523"/>
          </a:xfrm>
          <a:prstGeom prst="rect">
            <a:avLst/>
          </a:prstGeom>
        </p:spPr>
      </p:pic>
      <p:sp>
        <p:nvSpPr>
          <p:cNvPr id="7" name="文本框 6">
            <a:extLst>
              <a:ext uri="{FF2B5EF4-FFF2-40B4-BE49-F238E27FC236}">
                <a16:creationId xmlns:a16="http://schemas.microsoft.com/office/drawing/2014/main" id="{2D58DDCD-F6CB-40AB-A289-73D49EFC85EF}"/>
              </a:ext>
            </a:extLst>
          </p:cNvPr>
          <p:cNvSpPr txBox="1"/>
          <p:nvPr/>
        </p:nvSpPr>
        <p:spPr>
          <a:xfrm>
            <a:off x="4618672" y="6356685"/>
            <a:ext cx="2690160" cy="369332"/>
          </a:xfrm>
          <a:prstGeom prst="rect">
            <a:avLst/>
          </a:prstGeom>
          <a:noFill/>
        </p:spPr>
        <p:txBody>
          <a:bodyPr wrap="none" rtlCol="0">
            <a:spAutoFit/>
          </a:bodyPr>
          <a:lstStyle/>
          <a:p>
            <a:r>
              <a:rPr lang="en-US" altLang="zh-CN" b="1" dirty="0">
                <a:solidFill>
                  <a:srgbClr val="FF0000"/>
                </a:solidFill>
                <a:latin typeface="微软雅黑" panose="020B0503020204020204" pitchFamily="34" charset="-122"/>
                <a:ea typeface="微软雅黑" panose="020B0503020204020204" pitchFamily="34" charset="-122"/>
              </a:rPr>
              <a:t>100</a:t>
            </a:r>
            <a:r>
              <a:rPr lang="zh-CN" altLang="en-US" b="1" dirty="0">
                <a:solidFill>
                  <a:srgbClr val="FF0000"/>
                </a:solidFill>
                <a:latin typeface="微软雅黑" panose="020B0503020204020204" pitchFamily="34" charset="-122"/>
                <a:ea typeface="微软雅黑" panose="020B0503020204020204" pitchFamily="34" charset="-122"/>
              </a:rPr>
              <a:t>维的词向量结果展示</a:t>
            </a:r>
          </a:p>
        </p:txBody>
      </p:sp>
    </p:spTree>
    <p:extLst>
      <p:ext uri="{BB962C8B-B14F-4D97-AF65-F5344CB8AC3E}">
        <p14:creationId xmlns:p14="http://schemas.microsoft.com/office/powerpoint/2010/main" val="3379556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382667" y="547433"/>
            <a:ext cx="1611340" cy="523220"/>
          </a:xfrm>
          <a:prstGeom prst="rect">
            <a:avLst/>
          </a:prstGeom>
        </p:spPr>
        <p:txBody>
          <a:bodyPr wrap="none">
            <a:spAutoFit/>
          </a:bodyPr>
          <a:lstStyle/>
          <a:p>
            <a:pPr algn="ctr"/>
            <a:r>
              <a:rPr lang="en-US" altLang="zh-CN" sz="2800" b="1" dirty="0" err="1">
                <a:latin typeface="微软雅黑" panose="020B0503020204020204" pitchFamily="34" charset="-122"/>
                <a:ea typeface="微软雅黑" panose="020B0503020204020204" pitchFamily="34" charset="-122"/>
              </a:rPr>
              <a:t>Kmeans</a:t>
            </a:r>
            <a:endParaRPr lang="zh-CN" altLang="en-US" sz="28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9F661B6-5ED9-423E-9188-CB8471D102B3}"/>
              </a:ext>
            </a:extLst>
          </p:cNvPr>
          <p:cNvSpPr txBox="1"/>
          <p:nvPr/>
        </p:nvSpPr>
        <p:spPr>
          <a:xfrm>
            <a:off x="821801" y="1377387"/>
            <a:ext cx="10475089" cy="203132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通过对词向量进行</a:t>
            </a:r>
            <a:r>
              <a:rPr lang="en-US" altLang="zh-CN" dirty="0" err="1">
                <a:latin typeface="微软雅黑" panose="020B0503020204020204" pitchFamily="34" charset="-122"/>
                <a:ea typeface="微软雅黑" panose="020B0503020204020204" pitchFamily="34" charset="-122"/>
              </a:rPr>
              <a:t>kmeans</a:t>
            </a:r>
            <a:r>
              <a:rPr lang="zh-CN" altLang="en-US" dirty="0">
                <a:latin typeface="微软雅黑" panose="020B0503020204020204" pitchFamily="34" charset="-122"/>
                <a:ea typeface="微软雅黑" panose="020B0503020204020204" pitchFamily="34" charset="-122"/>
              </a:rPr>
              <a:t>聚类，将</a:t>
            </a:r>
            <a:r>
              <a:rPr lang="en-US" altLang="zh-CN" dirty="0">
                <a:latin typeface="微软雅黑" panose="020B0503020204020204" pitchFamily="34" charset="-122"/>
                <a:ea typeface="微软雅黑" panose="020B0503020204020204" pitchFamily="34" charset="-122"/>
              </a:rPr>
              <a:t>CSR</a:t>
            </a:r>
            <a:r>
              <a:rPr lang="zh-CN" altLang="en-US" dirty="0">
                <a:latin typeface="微软雅黑" panose="020B0503020204020204" pitchFamily="34" charset="-122"/>
                <a:ea typeface="微软雅黑" panose="020B0503020204020204" pitchFamily="34" charset="-122"/>
              </a:rPr>
              <a:t>报告中呈现出的词语进行归类为</a:t>
            </a:r>
            <a:r>
              <a:rPr lang="en-US" altLang="zh-CN" dirty="0">
                <a:latin typeface="微软雅黑" panose="020B0503020204020204" pitchFamily="34" charset="-122"/>
                <a:ea typeface="微软雅黑" panose="020B0503020204020204" pitchFamily="34" charset="-122"/>
              </a:rPr>
              <a:t>200</a:t>
            </a:r>
            <a:r>
              <a:rPr lang="zh-CN" altLang="en-US" dirty="0">
                <a:latin typeface="微软雅黑" panose="020B0503020204020204" pitchFamily="34" charset="-122"/>
                <a:ea typeface="微软雅黑" panose="020B0503020204020204" pitchFamily="34" charset="-122"/>
              </a:rPr>
              <a:t>个类别，并进行人工筛选</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第一版是以全部词语进行训练的，发现其中掺杂着很多噪音，且我们想要的结果大多数是名词</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第二版只选取名词、动名词和形名词作为聚类对象，得到相对更加纯净的聚类结果，一共是</a:t>
            </a:r>
            <a:r>
              <a:rPr lang="en-US" altLang="zh-CN" dirty="0">
                <a:latin typeface="微软雅黑" panose="020B0503020204020204" pitchFamily="34" charset="-122"/>
                <a:ea typeface="微软雅黑" panose="020B0503020204020204" pitchFamily="34" charset="-122"/>
              </a:rPr>
              <a:t>38585</a:t>
            </a:r>
            <a:r>
              <a:rPr lang="zh-CN" altLang="en-US" dirty="0">
                <a:latin typeface="微软雅黑" panose="020B0503020204020204" pitchFamily="34" charset="-122"/>
                <a:ea typeface="微软雅黑" panose="020B0503020204020204" pitchFamily="34" charset="-122"/>
              </a:rPr>
              <a:t>个词</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以下为部分聚类结果</a:t>
            </a:r>
            <a:endParaRPr lang="en-US" altLang="zh-CN"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CB306183-7706-4331-8C09-60E5804848FA}"/>
              </a:ext>
            </a:extLst>
          </p:cNvPr>
          <p:cNvPicPr>
            <a:picLocks noChangeAspect="1"/>
          </p:cNvPicPr>
          <p:nvPr/>
        </p:nvPicPr>
        <p:blipFill rotWithShape="1">
          <a:blip r:embed="rId2"/>
          <a:srcRect b="40744"/>
          <a:stretch/>
        </p:blipFill>
        <p:spPr>
          <a:xfrm>
            <a:off x="821801" y="3581400"/>
            <a:ext cx="3267075" cy="2967038"/>
          </a:xfrm>
          <a:prstGeom prst="rect">
            <a:avLst/>
          </a:prstGeom>
        </p:spPr>
      </p:pic>
      <p:pic>
        <p:nvPicPr>
          <p:cNvPr id="3" name="图片 2">
            <a:extLst>
              <a:ext uri="{FF2B5EF4-FFF2-40B4-BE49-F238E27FC236}">
                <a16:creationId xmlns:a16="http://schemas.microsoft.com/office/drawing/2014/main" id="{D9EC14D7-DD0D-4184-8FE4-0C1A9C3B824A}"/>
              </a:ext>
            </a:extLst>
          </p:cNvPr>
          <p:cNvPicPr>
            <a:picLocks noChangeAspect="1"/>
          </p:cNvPicPr>
          <p:nvPr/>
        </p:nvPicPr>
        <p:blipFill>
          <a:blip r:embed="rId3"/>
          <a:stretch>
            <a:fillRect/>
          </a:stretch>
        </p:blipFill>
        <p:spPr>
          <a:xfrm>
            <a:off x="4691062" y="3581400"/>
            <a:ext cx="2352675" cy="2971800"/>
          </a:xfrm>
          <a:prstGeom prst="rect">
            <a:avLst/>
          </a:prstGeom>
        </p:spPr>
      </p:pic>
      <p:pic>
        <p:nvPicPr>
          <p:cNvPr id="4" name="图片 3">
            <a:extLst>
              <a:ext uri="{FF2B5EF4-FFF2-40B4-BE49-F238E27FC236}">
                <a16:creationId xmlns:a16="http://schemas.microsoft.com/office/drawing/2014/main" id="{A81C175F-3ACF-4D14-B400-CAA4B8727679}"/>
              </a:ext>
            </a:extLst>
          </p:cNvPr>
          <p:cNvPicPr>
            <a:picLocks noChangeAspect="1"/>
          </p:cNvPicPr>
          <p:nvPr/>
        </p:nvPicPr>
        <p:blipFill>
          <a:blip r:embed="rId4"/>
          <a:stretch>
            <a:fillRect/>
          </a:stretch>
        </p:blipFill>
        <p:spPr>
          <a:xfrm>
            <a:off x="7986712" y="3553521"/>
            <a:ext cx="2466975" cy="2333625"/>
          </a:xfrm>
          <a:prstGeom prst="rect">
            <a:avLst/>
          </a:prstGeom>
        </p:spPr>
      </p:pic>
    </p:spTree>
    <p:extLst>
      <p:ext uri="{BB962C8B-B14F-4D97-AF65-F5344CB8AC3E}">
        <p14:creationId xmlns:p14="http://schemas.microsoft.com/office/powerpoint/2010/main" val="2777865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222982" y="547433"/>
            <a:ext cx="2496197" cy="523220"/>
          </a:xfrm>
          <a:prstGeom prst="rect">
            <a:avLst/>
          </a:prstGeom>
        </p:spPr>
        <p:txBody>
          <a:bodyPr wrap="none">
            <a:spAutoFit/>
          </a:bodyPr>
          <a:lstStyle/>
          <a:p>
            <a:pPr algn="ctr"/>
            <a:r>
              <a:rPr lang="zh-CN" altLang="en-US" sz="2800" b="1" dirty="0">
                <a:latin typeface="微软雅黑" panose="020B0503020204020204" pitchFamily="34" charset="-122"/>
                <a:ea typeface="微软雅黑" panose="020B0503020204020204" pitchFamily="34" charset="-122"/>
              </a:rPr>
              <a:t>文档</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主题分布</a:t>
            </a:r>
          </a:p>
        </p:txBody>
      </p:sp>
      <p:sp>
        <p:nvSpPr>
          <p:cNvPr id="6" name="文本框 5">
            <a:extLst>
              <a:ext uri="{FF2B5EF4-FFF2-40B4-BE49-F238E27FC236}">
                <a16:creationId xmlns:a16="http://schemas.microsoft.com/office/drawing/2014/main" id="{19F661B6-5ED9-423E-9188-CB8471D102B3}"/>
              </a:ext>
            </a:extLst>
          </p:cNvPr>
          <p:cNvSpPr txBox="1"/>
          <p:nvPr/>
        </p:nvSpPr>
        <p:spPr>
          <a:xfrm>
            <a:off x="821801" y="1377387"/>
            <a:ext cx="10475089" cy="203132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接下来的工作重点：</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根据命名好的</a:t>
            </a:r>
            <a:r>
              <a:rPr lang="zh-CN" altLang="en-US" dirty="0">
                <a:latin typeface="微软雅黑" panose="020B0503020204020204" pitchFamily="34" charset="-122"/>
                <a:ea typeface="微软雅黑" panose="020B0503020204020204" pitchFamily="34" charset="-122"/>
              </a:rPr>
              <a:t>词语类别，计算每个文档的主题分布情况</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LDA</a:t>
            </a:r>
            <a:r>
              <a:rPr lang="zh-CN" altLang="en-US" dirty="0">
                <a:latin typeface="微软雅黑" panose="020B0503020204020204" pitchFamily="34" charset="-122"/>
                <a:ea typeface="微软雅黑" panose="020B0503020204020204" pitchFamily="34" charset="-122"/>
              </a:rPr>
              <a:t>方法进行比较（可能会做）</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484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377857" y="547433"/>
            <a:ext cx="1620957" cy="523220"/>
          </a:xfrm>
          <a:prstGeom prst="rect">
            <a:avLst/>
          </a:prstGeom>
        </p:spPr>
        <p:txBody>
          <a:bodyPr wrap="none">
            <a:spAutoFit/>
          </a:bodyPr>
          <a:lstStyle/>
          <a:p>
            <a:pPr algn="ctr"/>
            <a:r>
              <a:rPr lang="zh-CN" altLang="en-US" sz="2800" b="1" dirty="0">
                <a:latin typeface="微软雅黑" panose="020B0503020204020204" pitchFamily="34" charset="-122"/>
                <a:ea typeface="微软雅黑" panose="020B0503020204020204" pitchFamily="34" charset="-122"/>
              </a:rPr>
              <a:t>清理逻辑</a:t>
            </a:r>
          </a:p>
        </p:txBody>
      </p:sp>
      <p:sp>
        <p:nvSpPr>
          <p:cNvPr id="6" name="文本框 5">
            <a:extLst>
              <a:ext uri="{FF2B5EF4-FFF2-40B4-BE49-F238E27FC236}">
                <a16:creationId xmlns:a16="http://schemas.microsoft.com/office/drawing/2014/main" id="{19F661B6-5ED9-423E-9188-CB8471D102B3}"/>
              </a:ext>
            </a:extLst>
          </p:cNvPr>
          <p:cNvSpPr txBox="1"/>
          <p:nvPr/>
        </p:nvSpPr>
        <p:spPr>
          <a:xfrm>
            <a:off x="821801" y="1377387"/>
            <a:ext cx="10475089" cy="341632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原因：由于经过软件转换后的文本出现了不少字符识别错误和错误的断行问题，会导致分词的结果不准确，因此需要对文本进行预处理</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预处理工作按顺序依次分为以下几部分：</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繁体转简体，全角转半角</a:t>
            </a:r>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使用正则表达式对无意义字符进行过滤</a:t>
            </a:r>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使用关键字匹配，去除报告的开头结尾部分及表格内容</a:t>
            </a:r>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切分过长的行 </a:t>
            </a:r>
            <a:r>
              <a:rPr lang="en-US" altLang="zh-CN"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sym typeface="Wingdings" panose="05000000000000000000" pitchFamily="2" charset="2"/>
              </a:rPr>
              <a:t>存在某些行标点过少的情况，根据逗号进行分句</a:t>
            </a:r>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替换常见的转化错误的错别字 </a:t>
            </a:r>
            <a:r>
              <a:rPr lang="en-US" altLang="zh-CN"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sym typeface="Wingdings" panose="05000000000000000000" pitchFamily="2" charset="2"/>
              </a:rPr>
              <a:t>错别字列表是根据经过一段时间的观察总结下来的</a:t>
            </a:r>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根据标点和空行信息进行段落提取，每一行为一句句子</a:t>
            </a: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454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286228" y="535076"/>
            <a:ext cx="2496197" cy="523220"/>
          </a:xfrm>
          <a:prstGeom prst="rect">
            <a:avLst/>
          </a:prstGeom>
        </p:spPr>
        <p:txBody>
          <a:bodyPr wrap="none">
            <a:spAutoFit/>
          </a:bodyPr>
          <a:lstStyle/>
          <a:p>
            <a:pPr algn="ctr"/>
            <a:r>
              <a:rPr lang="zh-CN" altLang="en-US" sz="2800" b="1" dirty="0">
                <a:latin typeface="微软雅黑" panose="020B0503020204020204" pitchFamily="34" charset="-122"/>
                <a:ea typeface="微软雅黑" panose="020B0503020204020204" pitchFamily="34" charset="-122"/>
              </a:rPr>
              <a:t>清理逻辑</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示例</a:t>
            </a:r>
          </a:p>
        </p:txBody>
      </p:sp>
      <p:sp>
        <p:nvSpPr>
          <p:cNvPr id="2" name="矩形 1">
            <a:extLst>
              <a:ext uri="{FF2B5EF4-FFF2-40B4-BE49-F238E27FC236}">
                <a16:creationId xmlns:a16="http://schemas.microsoft.com/office/drawing/2014/main" id="{0F924D6C-5C1B-4F85-B15D-AC1B688088E9}"/>
              </a:ext>
            </a:extLst>
          </p:cNvPr>
          <p:cNvSpPr/>
          <p:nvPr/>
        </p:nvSpPr>
        <p:spPr>
          <a:xfrm>
            <a:off x="453083" y="1443841"/>
            <a:ext cx="5045675" cy="4647426"/>
          </a:xfrm>
          <a:prstGeom prst="rect">
            <a:avLst/>
          </a:prstGeom>
        </p:spPr>
        <p:txBody>
          <a:bodyPr wrap="square">
            <a:spAutoFit/>
          </a:bodyPr>
          <a:lstStyle/>
          <a:p>
            <a:r>
              <a:rPr lang="zh-TW" altLang="en-US" sz="1600" dirty="0">
                <a:latin typeface="微软雅黑" panose="020B0503020204020204" pitchFamily="34" charset="-122"/>
                <a:ea typeface="微软雅黑" panose="020B0503020204020204" pitchFamily="34" charset="-122"/>
              </a:rPr>
              <a:t>我們的企業社會責任督導委員會，由來自十八</a:t>
            </a:r>
          </a:p>
          <a:p>
            <a:r>
              <a:rPr lang="zh-TW" altLang="en-US" sz="1600" dirty="0">
                <a:latin typeface="微软雅黑" panose="020B0503020204020204" pitchFamily="34" charset="-122"/>
                <a:ea typeface="微软雅黑" panose="020B0503020204020204" pitchFamily="34" charset="-122"/>
              </a:rPr>
              <a:t>個部門（包括港龍航空）的代表所組成，各代表</a:t>
            </a:r>
          </a:p>
          <a:p>
            <a:r>
              <a:rPr lang="zh-TW" altLang="en-US" sz="1600" dirty="0">
                <a:latin typeface="微软雅黑" panose="020B0503020204020204" pitchFamily="34" charset="-122"/>
                <a:ea typeface="微软雅黑" panose="020B0503020204020204" pitchFamily="34" charset="-122"/>
              </a:rPr>
              <a:t>均為部門的高級管理人員，他們定期開會討論</a:t>
            </a:r>
          </a:p>
          <a:p>
            <a:r>
              <a:rPr lang="zh-TW" altLang="en-US" sz="1600" dirty="0">
                <a:latin typeface="微软雅黑" panose="020B0503020204020204" pitchFamily="34" charset="-122"/>
                <a:ea typeface="微软雅黑" panose="020B0503020204020204" pitchFamily="34" charset="-122"/>
              </a:rPr>
              <a:t>公司在企業社會責任方面的表現。本報吿將論</a:t>
            </a:r>
          </a:p>
          <a:p>
            <a:r>
              <a:rPr lang="zh-TW" altLang="en-US" sz="1600" dirty="0">
                <a:latin typeface="微软雅黑" panose="020B0503020204020204" pitchFamily="34" charset="-122"/>
                <a:ea typeface="微软雅黑" panose="020B0503020204020204" pitchFamily="34" charset="-122"/>
              </a:rPr>
              <a:t>及與持份者保持聯繋、合規、健康及安全表</a:t>
            </a:r>
          </a:p>
          <a:p>
            <a:r>
              <a:rPr lang="zh-TW" altLang="en-US" sz="1600" dirty="0">
                <a:latin typeface="微软雅黑" panose="020B0503020204020204" pitchFamily="34" charset="-122"/>
                <a:ea typeface="微软雅黑" panose="020B0503020204020204" pitchFamily="34" charset="-122"/>
              </a:rPr>
              <a:t>現、環保行動、僱員及供應商關係等不同議</a:t>
            </a:r>
          </a:p>
          <a:p>
            <a:r>
              <a:rPr lang="zh-TW" altLang="en-US" sz="1600" dirty="0">
                <a:latin typeface="微软雅黑" panose="020B0503020204020204" pitchFamily="34" charset="-122"/>
                <a:ea typeface="微软雅黑" panose="020B0503020204020204" pitchFamily="34" charset="-122"/>
              </a:rPr>
              <a:t>題，以及其對業務策略所起的重要作用。</a:t>
            </a:r>
          </a:p>
          <a:p>
            <a:endParaRPr lang="zh-TW" altLang="en-US" sz="1600" dirty="0">
              <a:latin typeface="微软雅黑" panose="020B0503020204020204" pitchFamily="34" charset="-122"/>
              <a:ea typeface="微软雅黑" panose="020B0503020204020204" pitchFamily="34" charset="-122"/>
            </a:endParaRPr>
          </a:p>
          <a:p>
            <a:r>
              <a:rPr lang="zh-TW" altLang="en-US" sz="1600" dirty="0">
                <a:latin typeface="微软雅黑" panose="020B0503020204020204" pitchFamily="34" charset="-122"/>
                <a:ea typeface="微软雅黑" panose="020B0503020204020204" pitchFamily="34" charset="-122"/>
              </a:rPr>
              <a:t>確保作業模式完全遵守適用的法律及條例之</a:t>
            </a:r>
          </a:p>
          <a:p>
            <a:r>
              <a:rPr lang="zh-TW" altLang="en-US" sz="1600" dirty="0">
                <a:latin typeface="微软雅黑" panose="020B0503020204020204" pitchFamily="34" charset="-122"/>
                <a:ea typeface="微软雅黑" panose="020B0503020204020204" pitchFamily="34" charset="-122"/>
              </a:rPr>
              <a:t>餘，我們亦制定有關個人資料處理及私穩、市</a:t>
            </a:r>
          </a:p>
          <a:p>
            <a:endParaRPr lang="zh-TW" altLang="en-US" sz="1600" dirty="0">
              <a:latin typeface="微软雅黑" panose="020B0503020204020204" pitchFamily="34" charset="-122"/>
              <a:ea typeface="微软雅黑" panose="020B0503020204020204" pitchFamily="34" charset="-122"/>
            </a:endParaRPr>
          </a:p>
          <a:p>
            <a:r>
              <a:rPr lang="zh-TW" altLang="en-US" sz="1600" dirty="0">
                <a:latin typeface="微软雅黑" panose="020B0503020204020204" pitchFamily="34" charset="-122"/>
                <a:ea typeface="微软雅黑" panose="020B0503020204020204" pitchFamily="34" charset="-122"/>
              </a:rPr>
              <a:t>場推廣通訊、公共政策、反貪污及反壟斷等合</a:t>
            </a:r>
          </a:p>
          <a:p>
            <a:r>
              <a:rPr lang="zh-TW" altLang="en-US" sz="1600" dirty="0">
                <a:latin typeface="微软雅黑" panose="020B0503020204020204" pitchFamily="34" charset="-122"/>
                <a:ea typeface="微软雅黑" panose="020B0503020204020204" pitchFamily="34" charset="-122"/>
              </a:rPr>
              <a:t>規的政策及計劃，務求公司符合有關法規的同</a:t>
            </a:r>
          </a:p>
          <a:p>
            <a:r>
              <a:rPr lang="zh-TW" altLang="en-US" sz="1600" dirty="0">
                <a:latin typeface="微软雅黑" panose="020B0503020204020204" pitchFamily="34" charset="-122"/>
                <a:ea typeface="微软雅黑" panose="020B0503020204020204" pitchFamily="34" charset="-122"/>
              </a:rPr>
              <a:t>時，亦能為業界訂立更高的標準。</a:t>
            </a:r>
            <a:endParaRPr lang="en-US" altLang="zh-TW"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We strive for developing harmonious local</a:t>
            </a:r>
          </a:p>
          <a:p>
            <a:r>
              <a:rPr lang="en-US" altLang="zh-CN" sz="1600" dirty="0">
                <a:latin typeface="微软雅黑" panose="020B0503020204020204" pitchFamily="34" charset="-122"/>
                <a:ea typeface="微软雅黑" panose="020B0503020204020204" pitchFamily="34" charset="-122"/>
              </a:rPr>
              <a:t>communities and creating better living</a:t>
            </a:r>
          </a:p>
          <a:p>
            <a:r>
              <a:rPr lang="en-US" altLang="zh-CN" sz="1600" dirty="0">
                <a:latin typeface="微软雅黑" panose="020B0503020204020204" pitchFamily="34" charset="-122"/>
                <a:ea typeface="微软雅黑" panose="020B0503020204020204" pitchFamily="34" charset="-122"/>
              </a:rPr>
              <a:t>environment for local residents.</a:t>
            </a:r>
            <a:endParaRPr lang="zh-CN" altLang="en-US" sz="1600" dirty="0">
              <a:latin typeface="微软雅黑" panose="020B0503020204020204" pitchFamily="34" charset="-122"/>
              <a:ea typeface="微软雅黑" panose="020B0503020204020204" pitchFamily="34" charset="-122"/>
            </a:endParaRPr>
          </a:p>
        </p:txBody>
      </p:sp>
      <p:pic>
        <p:nvPicPr>
          <p:cNvPr id="4" name="图形 3" descr="箭头: 轻微弯曲">
            <a:extLst>
              <a:ext uri="{FF2B5EF4-FFF2-40B4-BE49-F238E27FC236}">
                <a16:creationId xmlns:a16="http://schemas.microsoft.com/office/drawing/2014/main" id="{240CED3D-083D-4A3E-9EDA-C280E14074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0316" y="2718324"/>
            <a:ext cx="914400" cy="914400"/>
          </a:xfrm>
          <a:prstGeom prst="rect">
            <a:avLst/>
          </a:prstGeom>
        </p:spPr>
      </p:pic>
      <p:sp>
        <p:nvSpPr>
          <p:cNvPr id="7" name="矩形 6">
            <a:extLst>
              <a:ext uri="{FF2B5EF4-FFF2-40B4-BE49-F238E27FC236}">
                <a16:creationId xmlns:a16="http://schemas.microsoft.com/office/drawing/2014/main" id="{75CC6507-00DD-4E15-BE44-4FF35038EF6D}"/>
              </a:ext>
            </a:extLst>
          </p:cNvPr>
          <p:cNvSpPr/>
          <p:nvPr/>
        </p:nvSpPr>
        <p:spPr>
          <a:xfrm>
            <a:off x="6651131" y="1443841"/>
            <a:ext cx="5139815" cy="3293209"/>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我们的企业社会责任督导委员会，由来自十八个部门（包括港龙航空）的代表所组成，各代表均为部门的高级管理人员，他们定期开会讨论公司在企业社会责任方面的表现。</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本报告将论及与持份者保持联系、合规、健康及安全表现、环保行动、雇员及供应商关系等不同议题，以及其对业务策略所起的重要作用。</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确保作业模式完全遵守适用的法律及条例之余，我们亦制定有关个人资料处理及私稳、市场推广通讯、公共政策、反贪污及反垄断等合规的政策及计划，务求公司符合有关法规的同时，亦能为业界订立更高的标准。</a:t>
            </a:r>
          </a:p>
        </p:txBody>
      </p:sp>
      <p:sp>
        <p:nvSpPr>
          <p:cNvPr id="8" name="文本框 7">
            <a:extLst>
              <a:ext uri="{FF2B5EF4-FFF2-40B4-BE49-F238E27FC236}">
                <a16:creationId xmlns:a16="http://schemas.microsoft.com/office/drawing/2014/main" id="{831AB14F-85B2-44F9-A134-9A75AE94BCA2}"/>
              </a:ext>
            </a:extLst>
          </p:cNvPr>
          <p:cNvSpPr txBox="1"/>
          <p:nvPr/>
        </p:nvSpPr>
        <p:spPr>
          <a:xfrm>
            <a:off x="6651131" y="5600700"/>
            <a:ext cx="3768980" cy="369332"/>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繁转简</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正确的断句</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去除英文断落</a:t>
            </a:r>
          </a:p>
        </p:txBody>
      </p:sp>
    </p:spTree>
    <p:extLst>
      <p:ext uri="{BB962C8B-B14F-4D97-AF65-F5344CB8AC3E}">
        <p14:creationId xmlns:p14="http://schemas.microsoft.com/office/powerpoint/2010/main" val="3573189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286228" y="535076"/>
            <a:ext cx="2496197" cy="523220"/>
          </a:xfrm>
          <a:prstGeom prst="rect">
            <a:avLst/>
          </a:prstGeom>
        </p:spPr>
        <p:txBody>
          <a:bodyPr wrap="none">
            <a:spAutoFit/>
          </a:bodyPr>
          <a:lstStyle/>
          <a:p>
            <a:pPr algn="ctr"/>
            <a:r>
              <a:rPr lang="zh-CN" altLang="en-US" sz="2800" b="1" dirty="0">
                <a:latin typeface="微软雅黑" panose="020B0503020204020204" pitchFamily="34" charset="-122"/>
                <a:ea typeface="微软雅黑" panose="020B0503020204020204" pitchFamily="34" charset="-122"/>
              </a:rPr>
              <a:t>清理逻辑</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示例</a:t>
            </a:r>
          </a:p>
        </p:txBody>
      </p:sp>
      <p:pic>
        <p:nvPicPr>
          <p:cNvPr id="4" name="图形 3" descr="箭头: 轻微弯曲">
            <a:extLst>
              <a:ext uri="{FF2B5EF4-FFF2-40B4-BE49-F238E27FC236}">
                <a16:creationId xmlns:a16="http://schemas.microsoft.com/office/drawing/2014/main" id="{240CED3D-083D-4A3E-9EDA-C280E14074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0316" y="2718324"/>
            <a:ext cx="914400" cy="914400"/>
          </a:xfrm>
          <a:prstGeom prst="rect">
            <a:avLst/>
          </a:prstGeom>
        </p:spPr>
      </p:pic>
      <p:sp>
        <p:nvSpPr>
          <p:cNvPr id="8" name="文本框 7">
            <a:extLst>
              <a:ext uri="{FF2B5EF4-FFF2-40B4-BE49-F238E27FC236}">
                <a16:creationId xmlns:a16="http://schemas.microsoft.com/office/drawing/2014/main" id="{831AB14F-85B2-44F9-A134-9A75AE94BCA2}"/>
              </a:ext>
            </a:extLst>
          </p:cNvPr>
          <p:cNvSpPr txBox="1"/>
          <p:nvPr/>
        </p:nvSpPr>
        <p:spPr>
          <a:xfrm>
            <a:off x="7127381" y="2990858"/>
            <a:ext cx="2954655" cy="369332"/>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去除不同类型的目录和表格</a:t>
            </a:r>
          </a:p>
        </p:txBody>
      </p:sp>
      <p:sp>
        <p:nvSpPr>
          <p:cNvPr id="9" name="矩形 8">
            <a:extLst>
              <a:ext uri="{FF2B5EF4-FFF2-40B4-BE49-F238E27FC236}">
                <a16:creationId xmlns:a16="http://schemas.microsoft.com/office/drawing/2014/main" id="{FBCECFD3-E781-453D-A818-2097207C134E}"/>
              </a:ext>
            </a:extLst>
          </p:cNvPr>
          <p:cNvSpPr/>
          <p:nvPr/>
        </p:nvSpPr>
        <p:spPr>
          <a:xfrm>
            <a:off x="866775" y="1445716"/>
            <a:ext cx="6096000" cy="4339650"/>
          </a:xfrm>
          <a:prstGeom prst="rect">
            <a:avLst/>
          </a:prstGeom>
        </p:spPr>
        <p:txBody>
          <a:bodyPr>
            <a:spAutoFit/>
          </a:bodyPr>
          <a:lstStyle/>
          <a:p>
            <a:r>
              <a:rPr lang="zh-CN" altLang="en-US" sz="1200" dirty="0">
                <a:latin typeface="微软雅黑" panose="020B0503020204020204" pitchFamily="34" charset="-122"/>
                <a:ea typeface="微软雅黑" panose="020B0503020204020204" pitchFamily="34" charset="-122"/>
              </a:rPr>
              <a:t>目录</a:t>
            </a:r>
          </a:p>
          <a:p>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前言..................................3</a:t>
            </a:r>
          </a:p>
          <a:p>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关于我们................................4</a:t>
            </a:r>
          </a:p>
          <a:p>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第一节公司简介...........................4</a:t>
            </a:r>
          </a:p>
          <a:p>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第二节董事长致辞..........................6</a:t>
            </a:r>
          </a:p>
          <a:p>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第三节业务板块...........................8</a:t>
            </a:r>
          </a:p>
          <a:p>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第四节转型升级..........................16</a:t>
            </a:r>
          </a:p>
          <a:p>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第五节治理结构..........................17</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第七节关键绩效表</a:t>
            </a:r>
          </a:p>
          <a:p>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一级指标	二级指标	</a:t>
            </a:r>
            <a:r>
              <a:rPr lang="en-US" altLang="zh-CN" sz="1200" dirty="0">
                <a:latin typeface="微软雅黑" panose="020B0503020204020204" pitchFamily="34" charset="-122"/>
                <a:ea typeface="微软雅黑" panose="020B0503020204020204" pitchFamily="34" charset="-122"/>
              </a:rPr>
              <a:t>2015 </a:t>
            </a:r>
            <a:r>
              <a:rPr lang="zh-CN" altLang="en-US" sz="1200" dirty="0">
                <a:latin typeface="微软雅黑" panose="020B0503020204020204" pitchFamily="34" charset="-122"/>
                <a:ea typeface="微软雅黑" panose="020B0503020204020204" pitchFamily="34" charset="-122"/>
              </a:rPr>
              <a:t>年	</a:t>
            </a:r>
            <a:r>
              <a:rPr lang="en-US" altLang="zh-CN" sz="1200" dirty="0">
                <a:latin typeface="微软雅黑" panose="020B0503020204020204" pitchFamily="34" charset="-122"/>
                <a:ea typeface="微软雅黑" panose="020B0503020204020204" pitchFamily="34" charset="-122"/>
              </a:rPr>
              <a:t>2014 </a:t>
            </a:r>
            <a:r>
              <a:rPr lang="zh-CN" altLang="en-US" sz="1200" dirty="0">
                <a:latin typeface="微软雅黑" panose="020B0503020204020204" pitchFamily="34" charset="-122"/>
                <a:ea typeface="微软雅黑" panose="020B0503020204020204" pitchFamily="34" charset="-122"/>
              </a:rPr>
              <a:t>年	</a:t>
            </a:r>
            <a:r>
              <a:rPr lang="en-US" altLang="zh-CN" sz="1200" dirty="0">
                <a:latin typeface="微软雅黑" panose="020B0503020204020204" pitchFamily="34" charset="-122"/>
                <a:ea typeface="微软雅黑" panose="020B0503020204020204" pitchFamily="34" charset="-122"/>
              </a:rPr>
              <a:t>2013 </a:t>
            </a:r>
            <a:r>
              <a:rPr lang="zh-CN" altLang="en-US" sz="1200" dirty="0">
                <a:latin typeface="微软雅黑" panose="020B0503020204020204" pitchFamily="34" charset="-122"/>
                <a:ea typeface="微软雅黑" panose="020B0503020204020204" pitchFamily="34" charset="-122"/>
              </a:rPr>
              <a:t>年</a:t>
            </a:r>
          </a:p>
          <a:p>
            <a:r>
              <a:rPr lang="zh-CN" altLang="en-US" sz="1200" dirty="0">
                <a:latin typeface="微软雅黑" panose="020B0503020204020204" pitchFamily="34" charset="-122"/>
                <a:ea typeface="微软雅黑" panose="020B0503020204020204" pitchFamily="34" charset="-122"/>
              </a:rPr>
              <a:t>	总资产	</a:t>
            </a:r>
            <a:r>
              <a:rPr lang="en-US" altLang="zh-CN" sz="1200" dirty="0">
                <a:latin typeface="微软雅黑" panose="020B0503020204020204" pitchFamily="34" charset="-122"/>
                <a:ea typeface="微软雅黑" panose="020B0503020204020204" pitchFamily="34" charset="-122"/>
              </a:rPr>
              <a:t>1,276.3	1,049.0	863.3</a:t>
            </a:r>
          </a:p>
          <a:p>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销售收入	</a:t>
            </a:r>
            <a:r>
              <a:rPr lang="en-US" altLang="zh-CN" sz="1200" dirty="0">
                <a:latin typeface="微软雅黑" panose="020B0503020204020204" pitchFamily="34" charset="-122"/>
                <a:ea typeface="微软雅黑" panose="020B0503020204020204" pitchFamily="34" charset="-122"/>
              </a:rPr>
              <a:t>822.7	716.1	595.3</a:t>
            </a:r>
          </a:p>
          <a:p>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净利润	</a:t>
            </a:r>
            <a:r>
              <a:rPr lang="en-US" altLang="zh-CN" sz="1200" dirty="0">
                <a:latin typeface="微软雅黑" panose="020B0503020204020204" pitchFamily="34" charset="-122"/>
                <a:ea typeface="微软雅黑" panose="020B0503020204020204" pitchFamily="34" charset="-122"/>
              </a:rPr>
              <a:t>34.3	28.0	19.6</a:t>
            </a:r>
          </a:p>
          <a:p>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资产负债率	</a:t>
            </a:r>
            <a:r>
              <a:rPr lang="en-US" altLang="zh-CN" sz="1200" dirty="0">
                <a:latin typeface="微软雅黑" panose="020B0503020204020204" pitchFamily="34" charset="-122"/>
                <a:ea typeface="微软雅黑" panose="020B0503020204020204" pitchFamily="34" charset="-122"/>
              </a:rPr>
              <a:t>77.9%	77.0%	79.4%</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7732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286228" y="535076"/>
            <a:ext cx="2496197" cy="523220"/>
          </a:xfrm>
          <a:prstGeom prst="rect">
            <a:avLst/>
          </a:prstGeom>
        </p:spPr>
        <p:txBody>
          <a:bodyPr wrap="none">
            <a:spAutoFit/>
          </a:bodyPr>
          <a:lstStyle/>
          <a:p>
            <a:pPr algn="ctr"/>
            <a:r>
              <a:rPr lang="zh-CN" altLang="en-US" sz="2800" b="1" dirty="0">
                <a:latin typeface="微软雅黑" panose="020B0503020204020204" pitchFamily="34" charset="-122"/>
                <a:ea typeface="微软雅黑" panose="020B0503020204020204" pitchFamily="34" charset="-122"/>
              </a:rPr>
              <a:t>清理逻辑</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示例</a:t>
            </a:r>
          </a:p>
        </p:txBody>
      </p:sp>
      <p:pic>
        <p:nvPicPr>
          <p:cNvPr id="2" name="图片 1">
            <a:extLst>
              <a:ext uri="{FF2B5EF4-FFF2-40B4-BE49-F238E27FC236}">
                <a16:creationId xmlns:a16="http://schemas.microsoft.com/office/drawing/2014/main" id="{713D5274-B371-4BE6-B9AD-FB0246800B39}"/>
              </a:ext>
            </a:extLst>
          </p:cNvPr>
          <p:cNvPicPr>
            <a:picLocks noChangeAspect="1"/>
          </p:cNvPicPr>
          <p:nvPr/>
        </p:nvPicPr>
        <p:blipFill>
          <a:blip r:embed="rId2"/>
          <a:stretch>
            <a:fillRect/>
          </a:stretch>
        </p:blipFill>
        <p:spPr>
          <a:xfrm>
            <a:off x="542925" y="1490100"/>
            <a:ext cx="10496550" cy="1157850"/>
          </a:xfrm>
          <a:prstGeom prst="rect">
            <a:avLst/>
          </a:prstGeom>
        </p:spPr>
      </p:pic>
      <p:pic>
        <p:nvPicPr>
          <p:cNvPr id="7" name="图形 6" descr="箭头: 轻微弯曲">
            <a:extLst>
              <a:ext uri="{FF2B5EF4-FFF2-40B4-BE49-F238E27FC236}">
                <a16:creationId xmlns:a16="http://schemas.microsoft.com/office/drawing/2014/main" id="{6F4E94CE-1098-492C-8A2C-91DBB4808E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5330316" y="2718324"/>
            <a:ext cx="914400" cy="914400"/>
          </a:xfrm>
          <a:prstGeom prst="rect">
            <a:avLst/>
          </a:prstGeom>
        </p:spPr>
      </p:pic>
      <p:pic>
        <p:nvPicPr>
          <p:cNvPr id="3" name="图片 2">
            <a:extLst>
              <a:ext uri="{FF2B5EF4-FFF2-40B4-BE49-F238E27FC236}">
                <a16:creationId xmlns:a16="http://schemas.microsoft.com/office/drawing/2014/main" id="{EDEC289C-1EA9-4C7F-B25C-B708BFC71D29}"/>
              </a:ext>
            </a:extLst>
          </p:cNvPr>
          <p:cNvPicPr>
            <a:picLocks noChangeAspect="1"/>
          </p:cNvPicPr>
          <p:nvPr/>
        </p:nvPicPr>
        <p:blipFill>
          <a:blip r:embed="rId5"/>
          <a:stretch>
            <a:fillRect/>
          </a:stretch>
        </p:blipFill>
        <p:spPr>
          <a:xfrm>
            <a:off x="542925" y="3993291"/>
            <a:ext cx="10801350" cy="2081255"/>
          </a:xfrm>
          <a:prstGeom prst="rect">
            <a:avLst/>
          </a:prstGeom>
        </p:spPr>
      </p:pic>
      <p:sp>
        <p:nvSpPr>
          <p:cNvPr id="10" name="文本框 9">
            <a:extLst>
              <a:ext uri="{FF2B5EF4-FFF2-40B4-BE49-F238E27FC236}">
                <a16:creationId xmlns:a16="http://schemas.microsoft.com/office/drawing/2014/main" id="{CAAB3FA7-4F85-472B-B40E-FDA6D9B776F2}"/>
              </a:ext>
            </a:extLst>
          </p:cNvPr>
          <p:cNvSpPr txBox="1"/>
          <p:nvPr/>
        </p:nvSpPr>
        <p:spPr>
          <a:xfrm>
            <a:off x="7127381" y="2990858"/>
            <a:ext cx="1338828" cy="369332"/>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修正过长行</a:t>
            </a:r>
          </a:p>
        </p:txBody>
      </p:sp>
    </p:spTree>
    <p:extLst>
      <p:ext uri="{BB962C8B-B14F-4D97-AF65-F5344CB8AC3E}">
        <p14:creationId xmlns:p14="http://schemas.microsoft.com/office/powerpoint/2010/main" val="201266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736930" y="547433"/>
            <a:ext cx="902811" cy="523220"/>
          </a:xfrm>
          <a:prstGeom prst="rect">
            <a:avLst/>
          </a:prstGeom>
        </p:spPr>
        <p:txBody>
          <a:bodyPr wrap="none">
            <a:spAutoFit/>
          </a:bodyPr>
          <a:lstStyle/>
          <a:p>
            <a:pPr algn="ctr"/>
            <a:r>
              <a:rPr lang="zh-CN" altLang="en-US" sz="2800" b="1" dirty="0">
                <a:latin typeface="微软雅黑" panose="020B0503020204020204" pitchFamily="34" charset="-122"/>
                <a:ea typeface="微软雅黑" panose="020B0503020204020204" pitchFamily="34" charset="-122"/>
              </a:rPr>
              <a:t>分词</a:t>
            </a:r>
          </a:p>
        </p:txBody>
      </p:sp>
      <p:sp>
        <p:nvSpPr>
          <p:cNvPr id="6" name="文本框 5">
            <a:extLst>
              <a:ext uri="{FF2B5EF4-FFF2-40B4-BE49-F238E27FC236}">
                <a16:creationId xmlns:a16="http://schemas.microsoft.com/office/drawing/2014/main" id="{19F661B6-5ED9-423E-9188-CB8471D102B3}"/>
              </a:ext>
            </a:extLst>
          </p:cNvPr>
          <p:cNvSpPr txBox="1"/>
          <p:nvPr/>
        </p:nvSpPr>
        <p:spPr>
          <a:xfrm>
            <a:off x="821801" y="1377387"/>
            <a:ext cx="10475089"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本项目使用</a:t>
            </a:r>
            <a:r>
              <a:rPr lang="en-US" altLang="zh-CN" dirty="0" err="1">
                <a:latin typeface="微软雅黑" panose="020B0503020204020204" pitchFamily="34" charset="-122"/>
                <a:ea typeface="微软雅黑" panose="020B0503020204020204" pitchFamily="34" charset="-122"/>
              </a:rPr>
              <a:t>HanLP</a:t>
            </a:r>
            <a:r>
              <a:rPr lang="zh-CN" altLang="en-US" dirty="0">
                <a:latin typeface="微软雅黑" panose="020B0503020204020204" pitchFamily="34" charset="-122"/>
                <a:ea typeface="微软雅黑" panose="020B0503020204020204" pitchFamily="34" charset="-122"/>
              </a:rPr>
              <a:t>工具进行中文分词，经过调研</a:t>
            </a:r>
            <a:r>
              <a:rPr lang="en-US" altLang="zh-CN" dirty="0" err="1">
                <a:latin typeface="微软雅黑" panose="020B0503020204020204" pitchFamily="34" charset="-122"/>
                <a:ea typeface="微软雅黑" panose="020B0503020204020204" pitchFamily="34" charset="-122"/>
              </a:rPr>
              <a:t>HanLP</a:t>
            </a:r>
            <a:r>
              <a:rPr lang="zh-CN" altLang="en-US" dirty="0">
                <a:latin typeface="微软雅黑" panose="020B0503020204020204" pitchFamily="34" charset="-122"/>
                <a:ea typeface="微软雅黑" panose="020B0503020204020204" pitchFamily="34" charset="-122"/>
              </a:rPr>
              <a:t>的准确率在现有的中文分词工具中比较不错</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本项目使用的是</a:t>
            </a:r>
            <a:r>
              <a:rPr lang="en-US" altLang="zh-CN" dirty="0" err="1">
                <a:latin typeface="微软雅黑" panose="020B0503020204020204" pitchFamily="34" charset="-122"/>
                <a:ea typeface="微软雅黑" panose="020B0503020204020204" pitchFamily="34" charset="-122"/>
              </a:rPr>
              <a:t>HanLP</a:t>
            </a:r>
            <a:r>
              <a:rPr lang="zh-CN" altLang="en-US" dirty="0">
                <a:latin typeface="微软雅黑" panose="020B0503020204020204" pitchFamily="34" charset="-122"/>
                <a:ea typeface="微软雅黑" panose="020B0503020204020204" pitchFamily="34" charset="-122"/>
              </a:rPr>
              <a:t>的默认分词器</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通过增加搜狗的行业字典（这部分有一些问题，需要再过滤）和报告中的公司名来提升分词效果</a:t>
            </a:r>
          </a:p>
        </p:txBody>
      </p:sp>
    </p:spTree>
    <p:extLst>
      <p:ext uri="{BB962C8B-B14F-4D97-AF65-F5344CB8AC3E}">
        <p14:creationId xmlns:p14="http://schemas.microsoft.com/office/powerpoint/2010/main" val="367934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377857" y="547433"/>
            <a:ext cx="1620958" cy="523220"/>
          </a:xfrm>
          <a:prstGeom prst="rect">
            <a:avLst/>
          </a:prstGeom>
        </p:spPr>
        <p:txBody>
          <a:bodyPr wrap="none">
            <a:spAutoFit/>
          </a:bodyPr>
          <a:lstStyle/>
          <a:p>
            <a:pPr algn="ctr"/>
            <a:r>
              <a:rPr lang="zh-CN" altLang="en-US" sz="2800" b="1" dirty="0">
                <a:latin typeface="微软雅黑" panose="020B0503020204020204" pitchFamily="34" charset="-122"/>
                <a:ea typeface="微软雅黑" panose="020B0503020204020204" pitchFamily="34" charset="-122"/>
              </a:rPr>
              <a:t>短语提取</a:t>
            </a:r>
          </a:p>
        </p:txBody>
      </p:sp>
      <p:sp>
        <p:nvSpPr>
          <p:cNvPr id="6" name="文本框 5">
            <a:extLst>
              <a:ext uri="{FF2B5EF4-FFF2-40B4-BE49-F238E27FC236}">
                <a16:creationId xmlns:a16="http://schemas.microsoft.com/office/drawing/2014/main" id="{19F661B6-5ED9-423E-9188-CB8471D102B3}"/>
              </a:ext>
            </a:extLst>
          </p:cNvPr>
          <p:cNvSpPr txBox="1"/>
          <p:nvPr/>
        </p:nvSpPr>
        <p:spPr>
          <a:xfrm>
            <a:off x="821801" y="1377387"/>
            <a:ext cx="10475089" cy="341632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分词器存在切分太散的问题，我们希望实体词以完整的形式保留，能够尽可能表达语义。因此我们需要对一些短语进行合并，主要是名词短语（</a:t>
            </a:r>
            <a:r>
              <a:rPr lang="en-US" altLang="zh-CN" dirty="0">
                <a:latin typeface="微软雅黑" panose="020B0503020204020204" pitchFamily="34" charset="-122"/>
                <a:ea typeface="微软雅黑" panose="020B0503020204020204" pitchFamily="34" charset="-122"/>
              </a:rPr>
              <a:t>Noun Chunking</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目前采取以下方式来提取合理的短语：</a:t>
            </a:r>
          </a:p>
          <a:p>
            <a:endParaRPr lang="zh-CN" altLang="en-US"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n_gram</a:t>
            </a:r>
            <a:r>
              <a:rPr lang="zh-CN" altLang="en-US" dirty="0">
                <a:latin typeface="微软雅黑" panose="020B0503020204020204" pitchFamily="34" charset="-122"/>
                <a:ea typeface="微软雅黑" panose="020B0503020204020204" pitchFamily="34" charset="-122"/>
              </a:rPr>
              <a:t>的词性过滤提取</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邻词生成</a:t>
            </a: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统计词频（</a:t>
            </a:r>
            <a:r>
              <a:rPr lang="en-US" altLang="zh-CN" dirty="0">
                <a:latin typeface="微软雅黑" panose="020B0503020204020204" pitchFamily="34" charset="-122"/>
                <a:ea typeface="微软雅黑" panose="020B0503020204020204" pitchFamily="34" charset="-122"/>
              </a:rPr>
              <a:t>gram</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word1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word2</a:t>
            </a:r>
            <a:r>
              <a:rPr lang="zh-CN" altLang="en-US" dirty="0">
                <a:latin typeface="微软雅黑" panose="020B0503020204020204" pitchFamily="34" charset="-122"/>
                <a:ea typeface="微软雅黑" panose="020B0503020204020204" pitchFamily="34" charset="-122"/>
              </a:rPr>
              <a:t>，邻词），过滤</a:t>
            </a:r>
            <a:r>
              <a:rPr lang="en-US" altLang="zh-CN" dirty="0">
                <a:latin typeface="微软雅黑" panose="020B0503020204020204" pitchFamily="34" charset="-122"/>
                <a:ea typeface="微软雅黑" panose="020B0503020204020204" pitchFamily="34" charset="-122"/>
              </a:rPr>
              <a:t>gram</a:t>
            </a:r>
            <a:r>
              <a:rPr lang="zh-CN" altLang="en-US" dirty="0">
                <a:latin typeface="微软雅黑" panose="020B0503020204020204" pitchFamily="34" charset="-122"/>
                <a:ea typeface="微软雅黑" panose="020B0503020204020204" pitchFamily="34" charset="-122"/>
              </a:rPr>
              <a:t>词频和中心词词频</a:t>
            </a: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计算每个</a:t>
            </a:r>
            <a:r>
              <a:rPr lang="en-US" altLang="zh-CN" dirty="0">
                <a:latin typeface="微软雅黑" panose="020B0503020204020204" pitchFamily="34" charset="-122"/>
                <a:ea typeface="微软雅黑" panose="020B0503020204020204" pitchFamily="34" charset="-122"/>
              </a:rPr>
              <a:t>gram</a:t>
            </a:r>
            <a:r>
              <a:rPr lang="zh-CN" altLang="en-US" dirty="0">
                <a:latin typeface="微软雅黑" panose="020B0503020204020204" pitchFamily="34" charset="-122"/>
                <a:ea typeface="微软雅黑" panose="020B0503020204020204" pitchFamily="34" charset="-122"/>
              </a:rPr>
              <a:t>的点间互信息（</a:t>
            </a:r>
            <a:r>
              <a:rPr lang="en-US" altLang="zh-CN" dirty="0">
                <a:latin typeface="微软雅黑" panose="020B0503020204020204" pitchFamily="34" charset="-122"/>
                <a:ea typeface="微软雅黑" panose="020B0503020204020204" pitchFamily="34" charset="-122"/>
              </a:rPr>
              <a:t>Pointwise Mutual Information</a:t>
            </a:r>
            <a:r>
              <a:rPr lang="zh-CN" altLang="en-US" dirty="0">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计算每个</a:t>
            </a:r>
            <a:r>
              <a:rPr lang="en-US" altLang="zh-CN" dirty="0">
                <a:latin typeface="微软雅黑" panose="020B0503020204020204" pitchFamily="34" charset="-122"/>
                <a:ea typeface="微软雅黑" panose="020B0503020204020204" pitchFamily="34" charset="-122"/>
              </a:rPr>
              <a:t>gram</a:t>
            </a:r>
            <a:r>
              <a:rPr lang="zh-CN" altLang="en-US" dirty="0">
                <a:latin typeface="微软雅黑" panose="020B0503020204020204" pitchFamily="34" charset="-122"/>
                <a:ea typeface="微软雅黑" panose="020B0503020204020204" pitchFamily="34" charset="-122"/>
              </a:rPr>
              <a:t>的左右词的信息熵</a:t>
            </a: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将词频，互信息，邻词信息熵和放缩到</a:t>
            </a:r>
            <a:r>
              <a:rPr lang="en-US" altLang="zh-CN" dirty="0">
                <a:latin typeface="微软雅黑" panose="020B0503020204020204" pitchFamily="34" charset="-122"/>
                <a:ea typeface="微软雅黑" panose="020B0503020204020204" pitchFamily="34" charset="-122"/>
              </a:rPr>
              <a:t>[0,1]</a:t>
            </a:r>
            <a:r>
              <a:rPr lang="zh-CN" altLang="en-US" dirty="0">
                <a:latin typeface="微软雅黑" panose="020B0503020204020204" pitchFamily="34" charset="-122"/>
                <a:ea typeface="微软雅黑" panose="020B0503020204020204" pitchFamily="34" charset="-122"/>
              </a:rPr>
              <a:t>，加权求和，权重系数为</a:t>
            </a:r>
            <a:r>
              <a:rPr lang="en-US" altLang="zh-CN" dirty="0">
                <a:latin typeface="微软雅黑" panose="020B0503020204020204" pitchFamily="34" charset="-122"/>
                <a:ea typeface="微软雅黑" panose="020B0503020204020204" pitchFamily="34" charset="-122"/>
              </a:rPr>
              <a:t>0.4,0.4,0.2</a:t>
            </a:r>
            <a:r>
              <a:rPr lang="zh-CN" altLang="en-US" dirty="0">
                <a:latin typeface="微软雅黑" panose="020B0503020204020204" pitchFamily="34" charset="-122"/>
                <a:ea typeface="微软雅黑" panose="020B0503020204020204" pitchFamily="34" charset="-122"/>
              </a:rPr>
              <a:t>，得到每个</a:t>
            </a:r>
            <a:r>
              <a:rPr lang="en-US" altLang="zh-CN" dirty="0">
                <a:latin typeface="微软雅黑" panose="020B0503020204020204" pitchFamily="34" charset="-122"/>
                <a:ea typeface="微软雅黑" panose="020B0503020204020204" pitchFamily="34" charset="-122"/>
              </a:rPr>
              <a:t>gram</a:t>
            </a:r>
            <a:r>
              <a:rPr lang="zh-CN" altLang="en-US" dirty="0">
                <a:latin typeface="微软雅黑" panose="020B0503020204020204" pitchFamily="34" charset="-122"/>
                <a:ea typeface="微软雅黑" panose="020B0503020204020204" pitchFamily="34" charset="-122"/>
              </a:rPr>
              <a:t>的分数</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取分数靠前的前</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gram</a:t>
            </a:r>
            <a:r>
              <a:rPr lang="zh-CN" altLang="en-US" dirty="0">
                <a:latin typeface="微软雅黑" panose="020B0503020204020204" pitchFamily="34" charset="-122"/>
                <a:ea typeface="微软雅黑" panose="020B0503020204020204" pitchFamily="34" charset="-122"/>
              </a:rPr>
              <a:t>，再经过人工过滤，得到短语集合，加入到分词器的自定义字典中</a:t>
            </a:r>
          </a:p>
        </p:txBody>
      </p:sp>
    </p:spTree>
    <p:extLst>
      <p:ext uri="{BB962C8B-B14F-4D97-AF65-F5344CB8AC3E}">
        <p14:creationId xmlns:p14="http://schemas.microsoft.com/office/powerpoint/2010/main" val="44379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377857" y="547433"/>
            <a:ext cx="1620958" cy="523220"/>
          </a:xfrm>
          <a:prstGeom prst="rect">
            <a:avLst/>
          </a:prstGeom>
        </p:spPr>
        <p:txBody>
          <a:bodyPr wrap="none">
            <a:spAutoFit/>
          </a:bodyPr>
          <a:lstStyle/>
          <a:p>
            <a:pPr algn="ctr"/>
            <a:r>
              <a:rPr lang="zh-CN" altLang="en-US" sz="2800" b="1" dirty="0">
                <a:latin typeface="微软雅黑" panose="020B0503020204020204" pitchFamily="34" charset="-122"/>
                <a:ea typeface="微软雅黑" panose="020B0503020204020204" pitchFamily="34" charset="-122"/>
              </a:rPr>
              <a:t>短语提取</a:t>
            </a:r>
          </a:p>
        </p:txBody>
      </p:sp>
      <p:sp>
        <p:nvSpPr>
          <p:cNvPr id="6" name="文本框 5">
            <a:extLst>
              <a:ext uri="{FF2B5EF4-FFF2-40B4-BE49-F238E27FC236}">
                <a16:creationId xmlns:a16="http://schemas.microsoft.com/office/drawing/2014/main" id="{19F661B6-5ED9-423E-9188-CB8471D102B3}"/>
              </a:ext>
            </a:extLst>
          </p:cNvPr>
          <p:cNvSpPr txBox="1"/>
          <p:nvPr/>
        </p:nvSpPr>
        <p:spPr>
          <a:xfrm>
            <a:off x="821801" y="1377387"/>
            <a:ext cx="10475089"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将提取出来的短语加入到分词器的自定义字典后的分词效果</a:t>
            </a:r>
            <a:endParaRPr lang="en-US" altLang="zh-CN"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0330635A-108B-44E8-B9FB-4FC044D9EEC0}"/>
              </a:ext>
            </a:extLst>
          </p:cNvPr>
          <p:cNvPicPr>
            <a:picLocks noChangeAspect="1"/>
          </p:cNvPicPr>
          <p:nvPr/>
        </p:nvPicPr>
        <p:blipFill rotWithShape="1">
          <a:blip r:embed="rId2"/>
          <a:srcRect b="19483"/>
          <a:stretch/>
        </p:blipFill>
        <p:spPr>
          <a:xfrm>
            <a:off x="747712" y="1942140"/>
            <a:ext cx="10944225" cy="2111867"/>
          </a:xfrm>
          <a:prstGeom prst="rect">
            <a:avLst/>
          </a:prstGeom>
        </p:spPr>
      </p:pic>
      <p:pic>
        <p:nvPicPr>
          <p:cNvPr id="7" name="图形 6" descr="箭头: 轻微弯曲">
            <a:extLst>
              <a:ext uri="{FF2B5EF4-FFF2-40B4-BE49-F238E27FC236}">
                <a16:creationId xmlns:a16="http://schemas.microsoft.com/office/drawing/2014/main" id="{2F2D73A8-F4FA-411E-88C0-8CEFD52C0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5718698" y="4044482"/>
            <a:ext cx="501126" cy="501126"/>
          </a:xfrm>
          <a:prstGeom prst="rect">
            <a:avLst/>
          </a:prstGeom>
        </p:spPr>
      </p:pic>
      <p:pic>
        <p:nvPicPr>
          <p:cNvPr id="8" name="图片 7">
            <a:extLst>
              <a:ext uri="{FF2B5EF4-FFF2-40B4-BE49-F238E27FC236}">
                <a16:creationId xmlns:a16="http://schemas.microsoft.com/office/drawing/2014/main" id="{8AB5AB3B-EA8A-4CAB-AC38-A8FD7F175EFD}"/>
              </a:ext>
            </a:extLst>
          </p:cNvPr>
          <p:cNvPicPr>
            <a:picLocks noChangeAspect="1"/>
          </p:cNvPicPr>
          <p:nvPr/>
        </p:nvPicPr>
        <p:blipFill>
          <a:blip r:embed="rId5"/>
          <a:stretch>
            <a:fillRect/>
          </a:stretch>
        </p:blipFill>
        <p:spPr>
          <a:xfrm>
            <a:off x="676275" y="4555133"/>
            <a:ext cx="11015662" cy="2218028"/>
          </a:xfrm>
          <a:prstGeom prst="rect">
            <a:avLst/>
          </a:prstGeom>
        </p:spPr>
      </p:pic>
    </p:spTree>
    <p:extLst>
      <p:ext uri="{BB962C8B-B14F-4D97-AF65-F5344CB8AC3E}">
        <p14:creationId xmlns:p14="http://schemas.microsoft.com/office/powerpoint/2010/main" val="2055495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B04720-1763-4B0B-84E0-4939B05496D3}"/>
              </a:ext>
            </a:extLst>
          </p:cNvPr>
          <p:cNvSpPr/>
          <p:nvPr/>
        </p:nvSpPr>
        <p:spPr>
          <a:xfrm>
            <a:off x="377856" y="547433"/>
            <a:ext cx="1620958" cy="523220"/>
          </a:xfrm>
          <a:prstGeom prst="rect">
            <a:avLst/>
          </a:prstGeom>
        </p:spPr>
        <p:txBody>
          <a:bodyPr wrap="none">
            <a:spAutoFit/>
          </a:bodyPr>
          <a:lstStyle/>
          <a:p>
            <a:pPr algn="ctr"/>
            <a:r>
              <a:rPr lang="zh-CN" altLang="en-US" sz="2800" b="1" dirty="0">
                <a:latin typeface="微软雅黑" panose="020B0503020204020204" pitchFamily="34" charset="-122"/>
                <a:ea typeface="微软雅黑" panose="020B0503020204020204" pitchFamily="34" charset="-122"/>
              </a:rPr>
              <a:t>过滤逻辑</a:t>
            </a:r>
          </a:p>
        </p:txBody>
      </p:sp>
      <p:sp>
        <p:nvSpPr>
          <p:cNvPr id="6" name="文本框 5">
            <a:extLst>
              <a:ext uri="{FF2B5EF4-FFF2-40B4-BE49-F238E27FC236}">
                <a16:creationId xmlns:a16="http://schemas.microsoft.com/office/drawing/2014/main" id="{19F661B6-5ED9-423E-9188-CB8471D102B3}"/>
              </a:ext>
            </a:extLst>
          </p:cNvPr>
          <p:cNvSpPr txBox="1"/>
          <p:nvPr/>
        </p:nvSpPr>
        <p:spPr>
          <a:xfrm>
            <a:off x="821801" y="1377387"/>
            <a:ext cx="10475089"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有一些文档出现了严重的转化错误，在分词后结果很差，因此我们需要舍弃这些文档，去除错误句子数的比例超过</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的文档</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错误句子定义为切词数目过多的句子，即切完词的词数占总字数的比例不能超过</a:t>
            </a:r>
            <a:r>
              <a:rPr lang="en-US" altLang="zh-CN" dirty="0">
                <a:latin typeface="微软雅黑" panose="020B0503020204020204" pitchFamily="34" charset="-122"/>
                <a:ea typeface="微软雅黑" panose="020B0503020204020204" pitchFamily="34" charset="-122"/>
              </a:rPr>
              <a:t>70%</a:t>
            </a:r>
            <a:r>
              <a:rPr lang="zh-CN" altLang="en-US" dirty="0">
                <a:latin typeface="微软雅黑" panose="020B0503020204020204" pitchFamily="34" charset="-122"/>
                <a:ea typeface="微软雅黑" panose="020B0503020204020204" pitchFamily="34" charset="-122"/>
              </a:rPr>
              <a:t>，于是去除了</a:t>
            </a:r>
            <a:r>
              <a:rPr lang="en-US" altLang="zh-CN" dirty="0">
                <a:latin typeface="微软雅黑" panose="020B0503020204020204" pitchFamily="34" charset="-122"/>
                <a:ea typeface="微软雅黑" panose="020B0503020204020204" pitchFamily="34" charset="-122"/>
              </a:rPr>
              <a:t>36</a:t>
            </a:r>
            <a:r>
              <a:rPr lang="zh-CN" altLang="en-US" dirty="0">
                <a:latin typeface="微软雅黑" panose="020B0503020204020204" pitchFamily="34" charset="-122"/>
                <a:ea typeface="微软雅黑" panose="020B0503020204020204" pitchFamily="34" charset="-122"/>
              </a:rPr>
              <a:t>份无效文档后，我们得到了相对干净的</a:t>
            </a:r>
            <a:r>
              <a:rPr lang="en-US" altLang="zh-CN" dirty="0">
                <a:latin typeface="微软雅黑" panose="020B0503020204020204" pitchFamily="34" charset="-122"/>
                <a:ea typeface="微软雅黑" panose="020B0503020204020204" pitchFamily="34" charset="-122"/>
              </a:rPr>
              <a:t>5639</a:t>
            </a:r>
            <a:r>
              <a:rPr lang="zh-CN" altLang="en-US" dirty="0">
                <a:latin typeface="微软雅黑" panose="020B0503020204020204" pitchFamily="34" charset="-122"/>
                <a:ea typeface="微软雅黑" panose="020B0503020204020204" pitchFamily="34" charset="-122"/>
              </a:rPr>
              <a:t>份分词后的文档集合</a:t>
            </a:r>
          </a:p>
        </p:txBody>
      </p:sp>
      <p:pic>
        <p:nvPicPr>
          <p:cNvPr id="2" name="图片 1">
            <a:extLst>
              <a:ext uri="{FF2B5EF4-FFF2-40B4-BE49-F238E27FC236}">
                <a16:creationId xmlns:a16="http://schemas.microsoft.com/office/drawing/2014/main" id="{639C214B-9B5F-4228-8AE3-F7D20D421DDC}"/>
              </a:ext>
            </a:extLst>
          </p:cNvPr>
          <p:cNvPicPr>
            <a:picLocks noChangeAspect="1"/>
          </p:cNvPicPr>
          <p:nvPr/>
        </p:nvPicPr>
        <p:blipFill>
          <a:blip r:embed="rId2"/>
          <a:stretch>
            <a:fillRect/>
          </a:stretch>
        </p:blipFill>
        <p:spPr>
          <a:xfrm>
            <a:off x="697519" y="3348767"/>
            <a:ext cx="10796961" cy="2131846"/>
          </a:xfrm>
          <a:prstGeom prst="rect">
            <a:avLst/>
          </a:prstGeom>
        </p:spPr>
      </p:pic>
    </p:spTree>
    <p:extLst>
      <p:ext uri="{BB962C8B-B14F-4D97-AF65-F5344CB8AC3E}">
        <p14:creationId xmlns:p14="http://schemas.microsoft.com/office/powerpoint/2010/main" val="40816025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1658</Words>
  <Application>Microsoft Office PowerPoint</Application>
  <PresentationFormat>宽屏</PresentationFormat>
  <Paragraphs>166</Paragraphs>
  <Slides>15</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等线 Light</vt:lpstr>
      <vt:lpstr>微软雅黑</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yilei</dc:creator>
  <cp:lastModifiedBy>yilei wang</cp:lastModifiedBy>
  <cp:revision>12</cp:revision>
  <dcterms:created xsi:type="dcterms:W3CDTF">2018-05-27T01:46:27Z</dcterms:created>
  <dcterms:modified xsi:type="dcterms:W3CDTF">2018-06-06T16:02:11Z</dcterms:modified>
</cp:coreProperties>
</file>