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59" d="100"/>
          <a:sy n="159" d="100"/>
        </p:scale>
        <p:origin x="180" y="1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854C18-A8E9-4CBE-B77B-2A373EB532D6}"/>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32290716-76A2-4AFF-B508-D9DAD9E92D4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B6BAB2F7-21E1-4E35-93E3-E91A09E2E2E8}"/>
              </a:ext>
            </a:extLst>
          </p:cNvPr>
          <p:cNvSpPr>
            <a:spLocks noGrp="1"/>
          </p:cNvSpPr>
          <p:nvPr>
            <p:ph type="dt" sz="half" idx="10"/>
          </p:nvPr>
        </p:nvSpPr>
        <p:spPr/>
        <p:txBody>
          <a:bodyPr/>
          <a:lstStyle/>
          <a:p>
            <a:fld id="{DEA0FF69-78BC-47F2-A25F-B0DBC70AF88F}" type="datetimeFigureOut">
              <a:rPr lang="zh-CN" altLang="en-US" smtClean="0"/>
              <a:t>2018/5/27</a:t>
            </a:fld>
            <a:endParaRPr lang="zh-CN" altLang="en-US"/>
          </a:p>
        </p:txBody>
      </p:sp>
      <p:sp>
        <p:nvSpPr>
          <p:cNvPr id="5" name="页脚占位符 4">
            <a:extLst>
              <a:ext uri="{FF2B5EF4-FFF2-40B4-BE49-F238E27FC236}">
                <a16:creationId xmlns:a16="http://schemas.microsoft.com/office/drawing/2014/main" id="{E21519AC-DE04-464E-8863-8625FC456AB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8931B4F-C9D1-4438-A8D6-56ABCD8C1EE5}"/>
              </a:ext>
            </a:extLst>
          </p:cNvPr>
          <p:cNvSpPr>
            <a:spLocks noGrp="1"/>
          </p:cNvSpPr>
          <p:nvPr>
            <p:ph type="sldNum" sz="quarter" idx="12"/>
          </p:nvPr>
        </p:nvSpPr>
        <p:spPr/>
        <p:txBody>
          <a:bodyPr/>
          <a:lstStyle/>
          <a:p>
            <a:fld id="{C84F21DC-E42C-45A1-8AA5-56D44B9F09BB}" type="slidenum">
              <a:rPr lang="zh-CN" altLang="en-US" smtClean="0"/>
              <a:t>‹#›</a:t>
            </a:fld>
            <a:endParaRPr lang="zh-CN" altLang="en-US"/>
          </a:p>
        </p:txBody>
      </p:sp>
    </p:spTree>
    <p:extLst>
      <p:ext uri="{BB962C8B-B14F-4D97-AF65-F5344CB8AC3E}">
        <p14:creationId xmlns:p14="http://schemas.microsoft.com/office/powerpoint/2010/main" val="20812746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0C4A20-9FBF-4724-B0D9-5CAD647416E9}"/>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B49FE446-02A7-4C15-939E-ED9F23AE419D}"/>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AC2FB3D6-F447-4592-97E4-8C7472C04DF8}"/>
              </a:ext>
            </a:extLst>
          </p:cNvPr>
          <p:cNvSpPr>
            <a:spLocks noGrp="1"/>
          </p:cNvSpPr>
          <p:nvPr>
            <p:ph type="dt" sz="half" idx="10"/>
          </p:nvPr>
        </p:nvSpPr>
        <p:spPr/>
        <p:txBody>
          <a:bodyPr/>
          <a:lstStyle/>
          <a:p>
            <a:fld id="{DEA0FF69-78BC-47F2-A25F-B0DBC70AF88F}" type="datetimeFigureOut">
              <a:rPr lang="zh-CN" altLang="en-US" smtClean="0"/>
              <a:t>2018/5/27</a:t>
            </a:fld>
            <a:endParaRPr lang="zh-CN" altLang="en-US"/>
          </a:p>
        </p:txBody>
      </p:sp>
      <p:sp>
        <p:nvSpPr>
          <p:cNvPr id="5" name="页脚占位符 4">
            <a:extLst>
              <a:ext uri="{FF2B5EF4-FFF2-40B4-BE49-F238E27FC236}">
                <a16:creationId xmlns:a16="http://schemas.microsoft.com/office/drawing/2014/main" id="{87ADCC0C-225B-4FEA-BDD5-9FE0F059AF3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D49B50B-6CC5-4C7B-9D5D-CA163DEAE4C3}"/>
              </a:ext>
            </a:extLst>
          </p:cNvPr>
          <p:cNvSpPr>
            <a:spLocks noGrp="1"/>
          </p:cNvSpPr>
          <p:nvPr>
            <p:ph type="sldNum" sz="quarter" idx="12"/>
          </p:nvPr>
        </p:nvSpPr>
        <p:spPr/>
        <p:txBody>
          <a:bodyPr/>
          <a:lstStyle/>
          <a:p>
            <a:fld id="{C84F21DC-E42C-45A1-8AA5-56D44B9F09BB}" type="slidenum">
              <a:rPr lang="zh-CN" altLang="en-US" smtClean="0"/>
              <a:t>‹#›</a:t>
            </a:fld>
            <a:endParaRPr lang="zh-CN" altLang="en-US"/>
          </a:p>
        </p:txBody>
      </p:sp>
    </p:spTree>
    <p:extLst>
      <p:ext uri="{BB962C8B-B14F-4D97-AF65-F5344CB8AC3E}">
        <p14:creationId xmlns:p14="http://schemas.microsoft.com/office/powerpoint/2010/main" val="3993607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A6222332-A11B-45B7-9FC1-CE341F4A5E57}"/>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DE786C1A-75E1-4517-B402-289896174CAE}"/>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F4AF10A7-223B-49CF-BD52-C166EAE97A53}"/>
              </a:ext>
            </a:extLst>
          </p:cNvPr>
          <p:cNvSpPr>
            <a:spLocks noGrp="1"/>
          </p:cNvSpPr>
          <p:nvPr>
            <p:ph type="dt" sz="half" idx="10"/>
          </p:nvPr>
        </p:nvSpPr>
        <p:spPr/>
        <p:txBody>
          <a:bodyPr/>
          <a:lstStyle/>
          <a:p>
            <a:fld id="{DEA0FF69-78BC-47F2-A25F-B0DBC70AF88F}" type="datetimeFigureOut">
              <a:rPr lang="zh-CN" altLang="en-US" smtClean="0"/>
              <a:t>2018/5/27</a:t>
            </a:fld>
            <a:endParaRPr lang="zh-CN" altLang="en-US"/>
          </a:p>
        </p:txBody>
      </p:sp>
      <p:sp>
        <p:nvSpPr>
          <p:cNvPr id="5" name="页脚占位符 4">
            <a:extLst>
              <a:ext uri="{FF2B5EF4-FFF2-40B4-BE49-F238E27FC236}">
                <a16:creationId xmlns:a16="http://schemas.microsoft.com/office/drawing/2014/main" id="{E2F8898A-F196-41FB-9C86-CC2C2ED0F63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51E3408-E516-4870-B336-7540FDBFA658}"/>
              </a:ext>
            </a:extLst>
          </p:cNvPr>
          <p:cNvSpPr>
            <a:spLocks noGrp="1"/>
          </p:cNvSpPr>
          <p:nvPr>
            <p:ph type="sldNum" sz="quarter" idx="12"/>
          </p:nvPr>
        </p:nvSpPr>
        <p:spPr/>
        <p:txBody>
          <a:bodyPr/>
          <a:lstStyle/>
          <a:p>
            <a:fld id="{C84F21DC-E42C-45A1-8AA5-56D44B9F09BB}" type="slidenum">
              <a:rPr lang="zh-CN" altLang="en-US" smtClean="0"/>
              <a:t>‹#›</a:t>
            </a:fld>
            <a:endParaRPr lang="zh-CN" altLang="en-US"/>
          </a:p>
        </p:txBody>
      </p:sp>
    </p:spTree>
    <p:extLst>
      <p:ext uri="{BB962C8B-B14F-4D97-AF65-F5344CB8AC3E}">
        <p14:creationId xmlns:p14="http://schemas.microsoft.com/office/powerpoint/2010/main" val="32919594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535787-831D-4702-B7C7-45C4F4E48EA9}"/>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F260FF2B-09FB-4D2D-B110-93BAC8272864}"/>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154CCBD4-C2AA-488C-BCC3-29B983630E9C}"/>
              </a:ext>
            </a:extLst>
          </p:cNvPr>
          <p:cNvSpPr>
            <a:spLocks noGrp="1"/>
          </p:cNvSpPr>
          <p:nvPr>
            <p:ph type="dt" sz="half" idx="10"/>
          </p:nvPr>
        </p:nvSpPr>
        <p:spPr/>
        <p:txBody>
          <a:bodyPr/>
          <a:lstStyle/>
          <a:p>
            <a:fld id="{DEA0FF69-78BC-47F2-A25F-B0DBC70AF88F}" type="datetimeFigureOut">
              <a:rPr lang="zh-CN" altLang="en-US" smtClean="0"/>
              <a:t>2018/5/27</a:t>
            </a:fld>
            <a:endParaRPr lang="zh-CN" altLang="en-US"/>
          </a:p>
        </p:txBody>
      </p:sp>
      <p:sp>
        <p:nvSpPr>
          <p:cNvPr id="5" name="页脚占位符 4">
            <a:extLst>
              <a:ext uri="{FF2B5EF4-FFF2-40B4-BE49-F238E27FC236}">
                <a16:creationId xmlns:a16="http://schemas.microsoft.com/office/drawing/2014/main" id="{5DCA41A6-C3B8-48E9-AD26-7FF65811157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AC9C4CF-9921-4673-A695-E00F9084D190}"/>
              </a:ext>
            </a:extLst>
          </p:cNvPr>
          <p:cNvSpPr>
            <a:spLocks noGrp="1"/>
          </p:cNvSpPr>
          <p:nvPr>
            <p:ph type="sldNum" sz="quarter" idx="12"/>
          </p:nvPr>
        </p:nvSpPr>
        <p:spPr/>
        <p:txBody>
          <a:bodyPr/>
          <a:lstStyle/>
          <a:p>
            <a:fld id="{C84F21DC-E42C-45A1-8AA5-56D44B9F09BB}" type="slidenum">
              <a:rPr lang="zh-CN" altLang="en-US" smtClean="0"/>
              <a:t>‹#›</a:t>
            </a:fld>
            <a:endParaRPr lang="zh-CN" altLang="en-US"/>
          </a:p>
        </p:txBody>
      </p:sp>
    </p:spTree>
    <p:extLst>
      <p:ext uri="{BB962C8B-B14F-4D97-AF65-F5344CB8AC3E}">
        <p14:creationId xmlns:p14="http://schemas.microsoft.com/office/powerpoint/2010/main" val="17921695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924C3F9-3914-42CB-B8EE-8D361FBFBAF9}"/>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CA2A3167-ACF9-4662-BCFF-5F9DF52AE8B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735EE644-B397-4E9A-9A44-7829B97607B8}"/>
              </a:ext>
            </a:extLst>
          </p:cNvPr>
          <p:cNvSpPr>
            <a:spLocks noGrp="1"/>
          </p:cNvSpPr>
          <p:nvPr>
            <p:ph type="dt" sz="half" idx="10"/>
          </p:nvPr>
        </p:nvSpPr>
        <p:spPr/>
        <p:txBody>
          <a:bodyPr/>
          <a:lstStyle/>
          <a:p>
            <a:fld id="{DEA0FF69-78BC-47F2-A25F-B0DBC70AF88F}" type="datetimeFigureOut">
              <a:rPr lang="zh-CN" altLang="en-US" smtClean="0"/>
              <a:t>2018/5/27</a:t>
            </a:fld>
            <a:endParaRPr lang="zh-CN" altLang="en-US"/>
          </a:p>
        </p:txBody>
      </p:sp>
      <p:sp>
        <p:nvSpPr>
          <p:cNvPr id="5" name="页脚占位符 4">
            <a:extLst>
              <a:ext uri="{FF2B5EF4-FFF2-40B4-BE49-F238E27FC236}">
                <a16:creationId xmlns:a16="http://schemas.microsoft.com/office/drawing/2014/main" id="{CE713FA0-0E4B-4179-AB5F-CB916E3EF7C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3046285-CCC1-48DC-895B-63608BB64E71}"/>
              </a:ext>
            </a:extLst>
          </p:cNvPr>
          <p:cNvSpPr>
            <a:spLocks noGrp="1"/>
          </p:cNvSpPr>
          <p:nvPr>
            <p:ph type="sldNum" sz="quarter" idx="12"/>
          </p:nvPr>
        </p:nvSpPr>
        <p:spPr/>
        <p:txBody>
          <a:bodyPr/>
          <a:lstStyle/>
          <a:p>
            <a:fld id="{C84F21DC-E42C-45A1-8AA5-56D44B9F09BB}" type="slidenum">
              <a:rPr lang="zh-CN" altLang="en-US" smtClean="0"/>
              <a:t>‹#›</a:t>
            </a:fld>
            <a:endParaRPr lang="zh-CN" altLang="en-US"/>
          </a:p>
        </p:txBody>
      </p:sp>
    </p:spTree>
    <p:extLst>
      <p:ext uri="{BB962C8B-B14F-4D97-AF65-F5344CB8AC3E}">
        <p14:creationId xmlns:p14="http://schemas.microsoft.com/office/powerpoint/2010/main" val="21321360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9DF44E-5DCB-4EFD-9DA5-08F9711D11BE}"/>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2D28C0F3-D5B4-4D97-BAA4-EF0E65C8427A}"/>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FA2074DE-86A2-4A88-94DA-BD898959E9E0}"/>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8D3390AB-FF4F-4476-9811-B62C3633D930}"/>
              </a:ext>
            </a:extLst>
          </p:cNvPr>
          <p:cNvSpPr>
            <a:spLocks noGrp="1"/>
          </p:cNvSpPr>
          <p:nvPr>
            <p:ph type="dt" sz="half" idx="10"/>
          </p:nvPr>
        </p:nvSpPr>
        <p:spPr/>
        <p:txBody>
          <a:bodyPr/>
          <a:lstStyle/>
          <a:p>
            <a:fld id="{DEA0FF69-78BC-47F2-A25F-B0DBC70AF88F}" type="datetimeFigureOut">
              <a:rPr lang="zh-CN" altLang="en-US" smtClean="0"/>
              <a:t>2018/5/27</a:t>
            </a:fld>
            <a:endParaRPr lang="zh-CN" altLang="en-US"/>
          </a:p>
        </p:txBody>
      </p:sp>
      <p:sp>
        <p:nvSpPr>
          <p:cNvPr id="6" name="页脚占位符 5">
            <a:extLst>
              <a:ext uri="{FF2B5EF4-FFF2-40B4-BE49-F238E27FC236}">
                <a16:creationId xmlns:a16="http://schemas.microsoft.com/office/drawing/2014/main" id="{7C4483BE-A20E-460D-8B63-F3EC977EE3E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F855AFD-B0C8-4D83-B428-1D84C8CB3886}"/>
              </a:ext>
            </a:extLst>
          </p:cNvPr>
          <p:cNvSpPr>
            <a:spLocks noGrp="1"/>
          </p:cNvSpPr>
          <p:nvPr>
            <p:ph type="sldNum" sz="quarter" idx="12"/>
          </p:nvPr>
        </p:nvSpPr>
        <p:spPr/>
        <p:txBody>
          <a:bodyPr/>
          <a:lstStyle/>
          <a:p>
            <a:fld id="{C84F21DC-E42C-45A1-8AA5-56D44B9F09BB}" type="slidenum">
              <a:rPr lang="zh-CN" altLang="en-US" smtClean="0"/>
              <a:t>‹#›</a:t>
            </a:fld>
            <a:endParaRPr lang="zh-CN" altLang="en-US"/>
          </a:p>
        </p:txBody>
      </p:sp>
    </p:spTree>
    <p:extLst>
      <p:ext uri="{BB962C8B-B14F-4D97-AF65-F5344CB8AC3E}">
        <p14:creationId xmlns:p14="http://schemas.microsoft.com/office/powerpoint/2010/main" val="15811632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63A446-C28A-497E-BB27-D0B58A8DD1AD}"/>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F20AA98B-0CB0-4739-982A-141C9350CA4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032C13F0-E8A3-497A-9FF0-F69678659A7E}"/>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A7A20B43-E694-4793-9796-EC48FC5A9EC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6751A2A5-0CBF-4D77-9D11-35E159D3B1E1}"/>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0E7D2ED9-17BE-4B4C-885F-F59D7EDE79DA}"/>
              </a:ext>
            </a:extLst>
          </p:cNvPr>
          <p:cNvSpPr>
            <a:spLocks noGrp="1"/>
          </p:cNvSpPr>
          <p:nvPr>
            <p:ph type="dt" sz="half" idx="10"/>
          </p:nvPr>
        </p:nvSpPr>
        <p:spPr/>
        <p:txBody>
          <a:bodyPr/>
          <a:lstStyle/>
          <a:p>
            <a:fld id="{DEA0FF69-78BC-47F2-A25F-B0DBC70AF88F}" type="datetimeFigureOut">
              <a:rPr lang="zh-CN" altLang="en-US" smtClean="0"/>
              <a:t>2018/5/27</a:t>
            </a:fld>
            <a:endParaRPr lang="zh-CN" altLang="en-US"/>
          </a:p>
        </p:txBody>
      </p:sp>
      <p:sp>
        <p:nvSpPr>
          <p:cNvPr id="8" name="页脚占位符 7">
            <a:extLst>
              <a:ext uri="{FF2B5EF4-FFF2-40B4-BE49-F238E27FC236}">
                <a16:creationId xmlns:a16="http://schemas.microsoft.com/office/drawing/2014/main" id="{6AC76027-BE75-4DD0-AFA9-1FFB44EAB436}"/>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4BD59E3E-705A-45A5-8F1B-CF31D0BB0120}"/>
              </a:ext>
            </a:extLst>
          </p:cNvPr>
          <p:cNvSpPr>
            <a:spLocks noGrp="1"/>
          </p:cNvSpPr>
          <p:nvPr>
            <p:ph type="sldNum" sz="quarter" idx="12"/>
          </p:nvPr>
        </p:nvSpPr>
        <p:spPr/>
        <p:txBody>
          <a:bodyPr/>
          <a:lstStyle/>
          <a:p>
            <a:fld id="{C84F21DC-E42C-45A1-8AA5-56D44B9F09BB}" type="slidenum">
              <a:rPr lang="zh-CN" altLang="en-US" smtClean="0"/>
              <a:t>‹#›</a:t>
            </a:fld>
            <a:endParaRPr lang="zh-CN" altLang="en-US"/>
          </a:p>
        </p:txBody>
      </p:sp>
    </p:spTree>
    <p:extLst>
      <p:ext uri="{BB962C8B-B14F-4D97-AF65-F5344CB8AC3E}">
        <p14:creationId xmlns:p14="http://schemas.microsoft.com/office/powerpoint/2010/main" val="36186994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8AF515-4AE4-43AA-B63F-A5D859B3412F}"/>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5CE015E4-A23E-47AA-A63E-A064A825EBFF}"/>
              </a:ext>
            </a:extLst>
          </p:cNvPr>
          <p:cNvSpPr>
            <a:spLocks noGrp="1"/>
          </p:cNvSpPr>
          <p:nvPr>
            <p:ph type="dt" sz="half" idx="10"/>
          </p:nvPr>
        </p:nvSpPr>
        <p:spPr/>
        <p:txBody>
          <a:bodyPr/>
          <a:lstStyle/>
          <a:p>
            <a:fld id="{DEA0FF69-78BC-47F2-A25F-B0DBC70AF88F}" type="datetimeFigureOut">
              <a:rPr lang="zh-CN" altLang="en-US" smtClean="0"/>
              <a:t>2018/5/27</a:t>
            </a:fld>
            <a:endParaRPr lang="zh-CN" altLang="en-US"/>
          </a:p>
        </p:txBody>
      </p:sp>
      <p:sp>
        <p:nvSpPr>
          <p:cNvPr id="4" name="页脚占位符 3">
            <a:extLst>
              <a:ext uri="{FF2B5EF4-FFF2-40B4-BE49-F238E27FC236}">
                <a16:creationId xmlns:a16="http://schemas.microsoft.com/office/drawing/2014/main" id="{29F27153-E30C-415C-A0BD-6424380D7F02}"/>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64299B66-DFA1-41ED-86CB-1EC5814EFF64}"/>
              </a:ext>
            </a:extLst>
          </p:cNvPr>
          <p:cNvSpPr>
            <a:spLocks noGrp="1"/>
          </p:cNvSpPr>
          <p:nvPr>
            <p:ph type="sldNum" sz="quarter" idx="12"/>
          </p:nvPr>
        </p:nvSpPr>
        <p:spPr/>
        <p:txBody>
          <a:bodyPr/>
          <a:lstStyle/>
          <a:p>
            <a:fld id="{C84F21DC-E42C-45A1-8AA5-56D44B9F09BB}" type="slidenum">
              <a:rPr lang="zh-CN" altLang="en-US" smtClean="0"/>
              <a:t>‹#›</a:t>
            </a:fld>
            <a:endParaRPr lang="zh-CN" altLang="en-US"/>
          </a:p>
        </p:txBody>
      </p:sp>
    </p:spTree>
    <p:extLst>
      <p:ext uri="{BB962C8B-B14F-4D97-AF65-F5344CB8AC3E}">
        <p14:creationId xmlns:p14="http://schemas.microsoft.com/office/powerpoint/2010/main" val="30985530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06FAC31-ABFA-4C39-9A01-1A03C0539E4A}"/>
              </a:ext>
            </a:extLst>
          </p:cNvPr>
          <p:cNvSpPr>
            <a:spLocks noGrp="1"/>
          </p:cNvSpPr>
          <p:nvPr>
            <p:ph type="dt" sz="half" idx="10"/>
          </p:nvPr>
        </p:nvSpPr>
        <p:spPr/>
        <p:txBody>
          <a:bodyPr/>
          <a:lstStyle/>
          <a:p>
            <a:fld id="{DEA0FF69-78BC-47F2-A25F-B0DBC70AF88F}" type="datetimeFigureOut">
              <a:rPr lang="zh-CN" altLang="en-US" smtClean="0"/>
              <a:t>2018/5/27</a:t>
            </a:fld>
            <a:endParaRPr lang="zh-CN" altLang="en-US"/>
          </a:p>
        </p:txBody>
      </p:sp>
      <p:sp>
        <p:nvSpPr>
          <p:cNvPr id="3" name="页脚占位符 2">
            <a:extLst>
              <a:ext uri="{FF2B5EF4-FFF2-40B4-BE49-F238E27FC236}">
                <a16:creationId xmlns:a16="http://schemas.microsoft.com/office/drawing/2014/main" id="{169D9052-45E6-4667-A847-26102F6163C6}"/>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F12674B9-0CA3-4876-A871-75446E0EAC4C}"/>
              </a:ext>
            </a:extLst>
          </p:cNvPr>
          <p:cNvSpPr>
            <a:spLocks noGrp="1"/>
          </p:cNvSpPr>
          <p:nvPr>
            <p:ph type="sldNum" sz="quarter" idx="12"/>
          </p:nvPr>
        </p:nvSpPr>
        <p:spPr/>
        <p:txBody>
          <a:bodyPr/>
          <a:lstStyle/>
          <a:p>
            <a:fld id="{C84F21DC-E42C-45A1-8AA5-56D44B9F09BB}" type="slidenum">
              <a:rPr lang="zh-CN" altLang="en-US" smtClean="0"/>
              <a:t>‹#›</a:t>
            </a:fld>
            <a:endParaRPr lang="zh-CN" altLang="en-US"/>
          </a:p>
        </p:txBody>
      </p:sp>
    </p:spTree>
    <p:extLst>
      <p:ext uri="{BB962C8B-B14F-4D97-AF65-F5344CB8AC3E}">
        <p14:creationId xmlns:p14="http://schemas.microsoft.com/office/powerpoint/2010/main" val="8661951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C3EB72-16EB-4A27-8450-991C1164D613}"/>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9790C685-C128-4163-882B-BDA996A2D77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633E9AC6-DC03-4C05-8081-F29D8ECEA2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7F973018-61F0-4EC3-B6F0-58E2D9F4A6F0}"/>
              </a:ext>
            </a:extLst>
          </p:cNvPr>
          <p:cNvSpPr>
            <a:spLocks noGrp="1"/>
          </p:cNvSpPr>
          <p:nvPr>
            <p:ph type="dt" sz="half" idx="10"/>
          </p:nvPr>
        </p:nvSpPr>
        <p:spPr/>
        <p:txBody>
          <a:bodyPr/>
          <a:lstStyle/>
          <a:p>
            <a:fld id="{DEA0FF69-78BC-47F2-A25F-B0DBC70AF88F}" type="datetimeFigureOut">
              <a:rPr lang="zh-CN" altLang="en-US" smtClean="0"/>
              <a:t>2018/5/27</a:t>
            </a:fld>
            <a:endParaRPr lang="zh-CN" altLang="en-US"/>
          </a:p>
        </p:txBody>
      </p:sp>
      <p:sp>
        <p:nvSpPr>
          <p:cNvPr id="6" name="页脚占位符 5">
            <a:extLst>
              <a:ext uri="{FF2B5EF4-FFF2-40B4-BE49-F238E27FC236}">
                <a16:creationId xmlns:a16="http://schemas.microsoft.com/office/drawing/2014/main" id="{D4A98AC7-3411-4D22-A1D2-44143D4B19B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2930F70-1CE2-4CF3-8058-B78B950E9A80}"/>
              </a:ext>
            </a:extLst>
          </p:cNvPr>
          <p:cNvSpPr>
            <a:spLocks noGrp="1"/>
          </p:cNvSpPr>
          <p:nvPr>
            <p:ph type="sldNum" sz="quarter" idx="12"/>
          </p:nvPr>
        </p:nvSpPr>
        <p:spPr/>
        <p:txBody>
          <a:bodyPr/>
          <a:lstStyle/>
          <a:p>
            <a:fld id="{C84F21DC-E42C-45A1-8AA5-56D44B9F09BB}" type="slidenum">
              <a:rPr lang="zh-CN" altLang="en-US" smtClean="0"/>
              <a:t>‹#›</a:t>
            </a:fld>
            <a:endParaRPr lang="zh-CN" altLang="en-US"/>
          </a:p>
        </p:txBody>
      </p:sp>
    </p:spTree>
    <p:extLst>
      <p:ext uri="{BB962C8B-B14F-4D97-AF65-F5344CB8AC3E}">
        <p14:creationId xmlns:p14="http://schemas.microsoft.com/office/powerpoint/2010/main" val="1913851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A259D8-E1FA-4081-B94D-8E70813912FE}"/>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44802DA6-F4E1-43F5-A1D8-4374F4E631B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DEA0AE87-C451-4709-8D29-C48417E93A1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28BF1FF7-54C6-4067-9597-7F790736D3B6}"/>
              </a:ext>
            </a:extLst>
          </p:cNvPr>
          <p:cNvSpPr>
            <a:spLocks noGrp="1"/>
          </p:cNvSpPr>
          <p:nvPr>
            <p:ph type="dt" sz="half" idx="10"/>
          </p:nvPr>
        </p:nvSpPr>
        <p:spPr/>
        <p:txBody>
          <a:bodyPr/>
          <a:lstStyle/>
          <a:p>
            <a:fld id="{DEA0FF69-78BC-47F2-A25F-B0DBC70AF88F}" type="datetimeFigureOut">
              <a:rPr lang="zh-CN" altLang="en-US" smtClean="0"/>
              <a:t>2018/5/27</a:t>
            </a:fld>
            <a:endParaRPr lang="zh-CN" altLang="en-US"/>
          </a:p>
        </p:txBody>
      </p:sp>
      <p:sp>
        <p:nvSpPr>
          <p:cNvPr id="6" name="页脚占位符 5">
            <a:extLst>
              <a:ext uri="{FF2B5EF4-FFF2-40B4-BE49-F238E27FC236}">
                <a16:creationId xmlns:a16="http://schemas.microsoft.com/office/drawing/2014/main" id="{BFCD1A0F-F3EB-403B-B391-793655F6610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066BFE5-DFA6-4B8B-B522-7EBE403A1BE2}"/>
              </a:ext>
            </a:extLst>
          </p:cNvPr>
          <p:cNvSpPr>
            <a:spLocks noGrp="1"/>
          </p:cNvSpPr>
          <p:nvPr>
            <p:ph type="sldNum" sz="quarter" idx="12"/>
          </p:nvPr>
        </p:nvSpPr>
        <p:spPr/>
        <p:txBody>
          <a:bodyPr/>
          <a:lstStyle/>
          <a:p>
            <a:fld id="{C84F21DC-E42C-45A1-8AA5-56D44B9F09BB}" type="slidenum">
              <a:rPr lang="zh-CN" altLang="en-US" smtClean="0"/>
              <a:t>‹#›</a:t>
            </a:fld>
            <a:endParaRPr lang="zh-CN" altLang="en-US"/>
          </a:p>
        </p:txBody>
      </p:sp>
    </p:spTree>
    <p:extLst>
      <p:ext uri="{BB962C8B-B14F-4D97-AF65-F5344CB8AC3E}">
        <p14:creationId xmlns:p14="http://schemas.microsoft.com/office/powerpoint/2010/main" val="38618534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EAB4F939-68EA-426A-8302-F42B7D97AB7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4894225E-8216-4C65-8360-B00E46E64A7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2D5CA23A-D837-4183-BD0D-34EB6598059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A0FF69-78BC-47F2-A25F-B0DBC70AF88F}" type="datetimeFigureOut">
              <a:rPr lang="zh-CN" altLang="en-US" smtClean="0"/>
              <a:t>2018/5/27</a:t>
            </a:fld>
            <a:endParaRPr lang="zh-CN" altLang="en-US"/>
          </a:p>
        </p:txBody>
      </p:sp>
      <p:sp>
        <p:nvSpPr>
          <p:cNvPr id="5" name="页脚占位符 4">
            <a:extLst>
              <a:ext uri="{FF2B5EF4-FFF2-40B4-BE49-F238E27FC236}">
                <a16:creationId xmlns:a16="http://schemas.microsoft.com/office/drawing/2014/main" id="{1D619013-878F-4391-88A9-3A7E04DD801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CC2621C7-8E91-42ED-B07F-9CFE036C7A0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4F21DC-E42C-45A1-8AA5-56D44B9F09BB}" type="slidenum">
              <a:rPr lang="zh-CN" altLang="en-US" smtClean="0"/>
              <a:t>‹#›</a:t>
            </a:fld>
            <a:endParaRPr lang="zh-CN" altLang="en-US"/>
          </a:p>
        </p:txBody>
      </p:sp>
    </p:spTree>
    <p:extLst>
      <p:ext uri="{BB962C8B-B14F-4D97-AF65-F5344CB8AC3E}">
        <p14:creationId xmlns:p14="http://schemas.microsoft.com/office/powerpoint/2010/main" val="13774403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云形 3">
            <a:extLst>
              <a:ext uri="{FF2B5EF4-FFF2-40B4-BE49-F238E27FC236}">
                <a16:creationId xmlns:a16="http://schemas.microsoft.com/office/drawing/2014/main" id="{63910EE1-AD6B-4896-9355-AC15CFB45F10}"/>
              </a:ext>
            </a:extLst>
          </p:cNvPr>
          <p:cNvSpPr/>
          <p:nvPr/>
        </p:nvSpPr>
        <p:spPr>
          <a:xfrm>
            <a:off x="191873" y="309955"/>
            <a:ext cx="1767253" cy="923193"/>
          </a:xfrm>
          <a:prstGeom prst="cloud">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atin typeface="微软雅黑" panose="020B0503020204020204" pitchFamily="34" charset="-122"/>
                <a:ea typeface="微软雅黑" panose="020B0503020204020204" pitchFamily="34" charset="-122"/>
              </a:rPr>
              <a:t>PDF</a:t>
            </a:r>
            <a:r>
              <a:rPr lang="zh-CN" altLang="en-US" dirty="0">
                <a:latin typeface="微软雅黑" panose="020B0503020204020204" pitchFamily="34" charset="-122"/>
                <a:ea typeface="微软雅黑" panose="020B0503020204020204" pitchFamily="34" charset="-122"/>
              </a:rPr>
              <a:t>报告</a:t>
            </a:r>
          </a:p>
        </p:txBody>
      </p:sp>
      <p:sp>
        <p:nvSpPr>
          <p:cNvPr id="5" name="云形 4">
            <a:extLst>
              <a:ext uri="{FF2B5EF4-FFF2-40B4-BE49-F238E27FC236}">
                <a16:creationId xmlns:a16="http://schemas.microsoft.com/office/drawing/2014/main" id="{5276726F-8BF4-418E-82FA-B8669151961E}"/>
              </a:ext>
            </a:extLst>
          </p:cNvPr>
          <p:cNvSpPr/>
          <p:nvPr/>
        </p:nvSpPr>
        <p:spPr>
          <a:xfrm>
            <a:off x="3782066" y="309954"/>
            <a:ext cx="1767253" cy="923193"/>
          </a:xfrm>
          <a:prstGeom prst="cloud">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atin typeface="微软雅黑" panose="020B0503020204020204" pitchFamily="34" charset="-122"/>
                <a:ea typeface="微软雅黑" panose="020B0503020204020204" pitchFamily="34" charset="-122"/>
              </a:rPr>
              <a:t>TXT</a:t>
            </a:r>
            <a:r>
              <a:rPr lang="zh-CN" altLang="en-US" dirty="0">
                <a:latin typeface="微软雅黑" panose="020B0503020204020204" pitchFamily="34" charset="-122"/>
                <a:ea typeface="微软雅黑" panose="020B0503020204020204" pitchFamily="34" charset="-122"/>
              </a:rPr>
              <a:t>文件</a:t>
            </a:r>
          </a:p>
        </p:txBody>
      </p:sp>
      <p:cxnSp>
        <p:nvCxnSpPr>
          <p:cNvPr id="7" name="直接箭头连接符 6">
            <a:extLst>
              <a:ext uri="{FF2B5EF4-FFF2-40B4-BE49-F238E27FC236}">
                <a16:creationId xmlns:a16="http://schemas.microsoft.com/office/drawing/2014/main" id="{BD636905-3B56-4889-84CE-341CD5566E84}"/>
              </a:ext>
            </a:extLst>
          </p:cNvPr>
          <p:cNvCxnSpPr>
            <a:stCxn id="4" idx="0"/>
            <a:endCxn id="5" idx="2"/>
          </p:cNvCxnSpPr>
          <p:nvPr/>
        </p:nvCxnSpPr>
        <p:spPr>
          <a:xfrm flipV="1">
            <a:off x="1957653" y="771551"/>
            <a:ext cx="1829895"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 name="文本框 7">
            <a:extLst>
              <a:ext uri="{FF2B5EF4-FFF2-40B4-BE49-F238E27FC236}">
                <a16:creationId xmlns:a16="http://schemas.microsoft.com/office/drawing/2014/main" id="{1F188DE9-D0C7-46C6-8F7C-D7377E6E38D5}"/>
              </a:ext>
            </a:extLst>
          </p:cNvPr>
          <p:cNvSpPr txBox="1"/>
          <p:nvPr/>
        </p:nvSpPr>
        <p:spPr>
          <a:xfrm>
            <a:off x="2215335" y="402218"/>
            <a:ext cx="1367682" cy="369332"/>
          </a:xfrm>
          <a:prstGeom prst="rect">
            <a:avLst/>
          </a:prstGeom>
          <a:noFill/>
        </p:spPr>
        <p:txBody>
          <a:bodyPr wrap="none" rtlCol="0">
            <a:spAutoFit/>
          </a:bodyPr>
          <a:lstStyle/>
          <a:p>
            <a:r>
              <a:rPr lang="en-US" altLang="zh-CN" dirty="0">
                <a:latin typeface="微软雅黑" panose="020B0503020204020204" pitchFamily="34" charset="-122"/>
                <a:ea typeface="微软雅黑" panose="020B0503020204020204" pitchFamily="34" charset="-122"/>
              </a:rPr>
              <a:t>ABBYY</a:t>
            </a:r>
            <a:r>
              <a:rPr lang="zh-CN" altLang="en-US" dirty="0">
                <a:latin typeface="微软雅黑" panose="020B0503020204020204" pitchFamily="34" charset="-122"/>
                <a:ea typeface="微软雅黑" panose="020B0503020204020204" pitchFamily="34" charset="-122"/>
              </a:rPr>
              <a:t>软件</a:t>
            </a:r>
          </a:p>
        </p:txBody>
      </p:sp>
      <p:sp>
        <p:nvSpPr>
          <p:cNvPr id="9" name="矩形 8">
            <a:extLst>
              <a:ext uri="{FF2B5EF4-FFF2-40B4-BE49-F238E27FC236}">
                <a16:creationId xmlns:a16="http://schemas.microsoft.com/office/drawing/2014/main" id="{692381B0-1095-495C-97B7-7CBE1270BB5B}"/>
              </a:ext>
            </a:extLst>
          </p:cNvPr>
          <p:cNvSpPr/>
          <p:nvPr/>
        </p:nvSpPr>
        <p:spPr>
          <a:xfrm>
            <a:off x="3782066" y="2006872"/>
            <a:ext cx="1767253" cy="92319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latin typeface="微软雅黑" panose="020B0503020204020204" pitchFamily="34" charset="-122"/>
                <a:ea typeface="微软雅黑" panose="020B0503020204020204" pitchFamily="34" charset="-122"/>
              </a:rPr>
              <a:t>清理后的文件</a:t>
            </a:r>
          </a:p>
        </p:txBody>
      </p:sp>
      <p:cxnSp>
        <p:nvCxnSpPr>
          <p:cNvPr id="11" name="直接箭头连接符 10">
            <a:extLst>
              <a:ext uri="{FF2B5EF4-FFF2-40B4-BE49-F238E27FC236}">
                <a16:creationId xmlns:a16="http://schemas.microsoft.com/office/drawing/2014/main" id="{9F51DE62-F7D2-4E30-85BB-C13A074D9419}"/>
              </a:ext>
            </a:extLst>
          </p:cNvPr>
          <p:cNvCxnSpPr>
            <a:stCxn id="5" idx="1"/>
            <a:endCxn id="9" idx="0"/>
          </p:cNvCxnSpPr>
          <p:nvPr/>
        </p:nvCxnSpPr>
        <p:spPr>
          <a:xfrm>
            <a:off x="4665693" y="1232164"/>
            <a:ext cx="0" cy="77470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3" name="矩形 12">
            <a:extLst>
              <a:ext uri="{FF2B5EF4-FFF2-40B4-BE49-F238E27FC236}">
                <a16:creationId xmlns:a16="http://schemas.microsoft.com/office/drawing/2014/main" id="{50895B39-A9EA-4637-9EA1-E802BEB85F6E}"/>
              </a:ext>
            </a:extLst>
          </p:cNvPr>
          <p:cNvSpPr/>
          <p:nvPr/>
        </p:nvSpPr>
        <p:spPr>
          <a:xfrm>
            <a:off x="3782066" y="3924127"/>
            <a:ext cx="1767253" cy="92319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latin typeface="微软雅黑" panose="020B0503020204020204" pitchFamily="34" charset="-122"/>
                <a:ea typeface="微软雅黑" panose="020B0503020204020204" pitchFamily="34" charset="-122"/>
              </a:rPr>
              <a:t>分词后的文件</a:t>
            </a:r>
          </a:p>
        </p:txBody>
      </p:sp>
      <p:sp>
        <p:nvSpPr>
          <p:cNvPr id="28" name="矩形: 圆角 27">
            <a:extLst>
              <a:ext uri="{FF2B5EF4-FFF2-40B4-BE49-F238E27FC236}">
                <a16:creationId xmlns:a16="http://schemas.microsoft.com/office/drawing/2014/main" id="{09BF60C6-B23D-4B0F-95E7-7CFDA638505D}"/>
              </a:ext>
            </a:extLst>
          </p:cNvPr>
          <p:cNvSpPr/>
          <p:nvPr/>
        </p:nvSpPr>
        <p:spPr>
          <a:xfrm>
            <a:off x="5971351" y="1048510"/>
            <a:ext cx="1767251" cy="84406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latin typeface="微软雅黑" panose="020B0503020204020204" pitchFamily="34" charset="-122"/>
                <a:ea typeface="微软雅黑" panose="020B0503020204020204" pitchFamily="34" charset="-122"/>
              </a:rPr>
              <a:t>清理逻辑</a:t>
            </a:r>
          </a:p>
        </p:txBody>
      </p:sp>
      <p:cxnSp>
        <p:nvCxnSpPr>
          <p:cNvPr id="30" name="直接箭头连接符 29">
            <a:extLst>
              <a:ext uri="{FF2B5EF4-FFF2-40B4-BE49-F238E27FC236}">
                <a16:creationId xmlns:a16="http://schemas.microsoft.com/office/drawing/2014/main" id="{16D1C187-3139-4A2A-810A-76F5CF2E8C87}"/>
              </a:ext>
            </a:extLst>
          </p:cNvPr>
          <p:cNvCxnSpPr>
            <a:cxnSpLocks/>
            <a:stCxn id="28" idx="1"/>
          </p:cNvCxnSpPr>
          <p:nvPr/>
        </p:nvCxnSpPr>
        <p:spPr>
          <a:xfrm flipH="1">
            <a:off x="4815068" y="1470541"/>
            <a:ext cx="1156283" cy="0"/>
          </a:xfrm>
          <a:prstGeom prst="straightConnector1">
            <a:avLst/>
          </a:prstGeom>
          <a:ln>
            <a:prstDash val="dash"/>
            <a:tailEnd type="triangle"/>
          </a:ln>
        </p:spPr>
        <p:style>
          <a:lnRef idx="1">
            <a:schemeClr val="dk1"/>
          </a:lnRef>
          <a:fillRef idx="0">
            <a:schemeClr val="dk1"/>
          </a:fillRef>
          <a:effectRef idx="0">
            <a:schemeClr val="dk1"/>
          </a:effectRef>
          <a:fontRef idx="minor">
            <a:schemeClr val="tx1"/>
          </a:fontRef>
        </p:style>
      </p:cxnSp>
      <p:sp>
        <p:nvSpPr>
          <p:cNvPr id="35" name="矩形: 圆角 34">
            <a:extLst>
              <a:ext uri="{FF2B5EF4-FFF2-40B4-BE49-F238E27FC236}">
                <a16:creationId xmlns:a16="http://schemas.microsoft.com/office/drawing/2014/main" id="{3695C99A-E92C-4D99-AC33-F83B2BC3D5BE}"/>
              </a:ext>
            </a:extLst>
          </p:cNvPr>
          <p:cNvSpPr/>
          <p:nvPr/>
        </p:nvSpPr>
        <p:spPr>
          <a:xfrm>
            <a:off x="797467" y="2468468"/>
            <a:ext cx="1767251" cy="84406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err="1">
                <a:latin typeface="微软雅黑" panose="020B0503020204020204" pitchFamily="34" charset="-122"/>
                <a:ea typeface="微软雅黑" panose="020B0503020204020204" pitchFamily="34" charset="-122"/>
              </a:rPr>
              <a:t>HanLP</a:t>
            </a:r>
            <a:r>
              <a:rPr lang="zh-CN" altLang="en-US" dirty="0">
                <a:latin typeface="微软雅黑" panose="020B0503020204020204" pitchFamily="34" charset="-122"/>
                <a:ea typeface="微软雅黑" panose="020B0503020204020204" pitchFamily="34" charset="-122"/>
              </a:rPr>
              <a:t>分词包</a:t>
            </a:r>
          </a:p>
        </p:txBody>
      </p:sp>
      <p:sp>
        <p:nvSpPr>
          <p:cNvPr id="36" name="矩形: 圆角 35">
            <a:extLst>
              <a:ext uri="{FF2B5EF4-FFF2-40B4-BE49-F238E27FC236}">
                <a16:creationId xmlns:a16="http://schemas.microsoft.com/office/drawing/2014/main" id="{C9E1BE47-AE63-408F-A738-2BA846C98AF3}"/>
              </a:ext>
            </a:extLst>
          </p:cNvPr>
          <p:cNvSpPr/>
          <p:nvPr/>
        </p:nvSpPr>
        <p:spPr>
          <a:xfrm>
            <a:off x="797468" y="3703788"/>
            <a:ext cx="1767251" cy="84406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latin typeface="微软雅黑" panose="020B0503020204020204" pitchFamily="34" charset="-122"/>
                <a:ea typeface="微软雅黑" panose="020B0503020204020204" pitchFamily="34" charset="-122"/>
              </a:rPr>
              <a:t>短语提取</a:t>
            </a:r>
          </a:p>
        </p:txBody>
      </p:sp>
      <p:sp>
        <p:nvSpPr>
          <p:cNvPr id="37" name="加号 36">
            <a:extLst>
              <a:ext uri="{FF2B5EF4-FFF2-40B4-BE49-F238E27FC236}">
                <a16:creationId xmlns:a16="http://schemas.microsoft.com/office/drawing/2014/main" id="{B74A8365-1713-416E-A37F-237923690701}"/>
              </a:ext>
            </a:extLst>
          </p:cNvPr>
          <p:cNvSpPr/>
          <p:nvPr/>
        </p:nvSpPr>
        <p:spPr>
          <a:xfrm>
            <a:off x="1513454" y="3322689"/>
            <a:ext cx="335280" cy="354329"/>
          </a:xfrm>
          <a:prstGeom prst="mathPlus">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dirty="0"/>
          </a:p>
        </p:txBody>
      </p:sp>
      <p:cxnSp>
        <p:nvCxnSpPr>
          <p:cNvPr id="39" name="直接箭头连接符 38">
            <a:extLst>
              <a:ext uri="{FF2B5EF4-FFF2-40B4-BE49-F238E27FC236}">
                <a16:creationId xmlns:a16="http://schemas.microsoft.com/office/drawing/2014/main" id="{ED91A232-3446-4F93-B262-EF322BDE264E}"/>
              </a:ext>
            </a:extLst>
          </p:cNvPr>
          <p:cNvCxnSpPr>
            <a:stCxn id="9" idx="2"/>
            <a:endCxn id="13" idx="0"/>
          </p:cNvCxnSpPr>
          <p:nvPr/>
        </p:nvCxnSpPr>
        <p:spPr>
          <a:xfrm>
            <a:off x="4665693" y="2930065"/>
            <a:ext cx="0" cy="99406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45" name="组合 44">
            <a:extLst>
              <a:ext uri="{FF2B5EF4-FFF2-40B4-BE49-F238E27FC236}">
                <a16:creationId xmlns:a16="http://schemas.microsoft.com/office/drawing/2014/main" id="{D6BD3628-F45C-4613-BBC9-CE03CD9ABB21}"/>
              </a:ext>
            </a:extLst>
          </p:cNvPr>
          <p:cNvGrpSpPr/>
          <p:nvPr/>
        </p:nvGrpSpPr>
        <p:grpSpPr>
          <a:xfrm>
            <a:off x="2564718" y="2890499"/>
            <a:ext cx="554016" cy="1235320"/>
            <a:chOff x="2564718" y="2890499"/>
            <a:chExt cx="554016" cy="1235320"/>
          </a:xfrm>
        </p:grpSpPr>
        <p:cxnSp>
          <p:nvCxnSpPr>
            <p:cNvPr id="41" name="连接符: 肘形 40">
              <a:extLst>
                <a:ext uri="{FF2B5EF4-FFF2-40B4-BE49-F238E27FC236}">
                  <a16:creationId xmlns:a16="http://schemas.microsoft.com/office/drawing/2014/main" id="{AA68DD0B-9DE8-497F-9BC4-046221FE0E57}"/>
                </a:ext>
              </a:extLst>
            </p:cNvPr>
            <p:cNvCxnSpPr>
              <a:stCxn id="35" idx="3"/>
            </p:cNvCxnSpPr>
            <p:nvPr/>
          </p:nvCxnSpPr>
          <p:spPr>
            <a:xfrm>
              <a:off x="2564718" y="2890499"/>
              <a:ext cx="554016" cy="786519"/>
            </a:xfrm>
            <a:prstGeom prst="bentConnector2">
              <a:avLst/>
            </a:prstGeom>
          </p:spPr>
          <p:style>
            <a:lnRef idx="1">
              <a:schemeClr val="dk1"/>
            </a:lnRef>
            <a:fillRef idx="0">
              <a:schemeClr val="dk1"/>
            </a:fillRef>
            <a:effectRef idx="0">
              <a:schemeClr val="dk1"/>
            </a:effectRef>
            <a:fontRef idx="minor">
              <a:schemeClr val="tx1"/>
            </a:fontRef>
          </p:style>
        </p:cxnSp>
        <p:cxnSp>
          <p:nvCxnSpPr>
            <p:cNvPr id="43" name="连接符: 肘形 42">
              <a:extLst>
                <a:ext uri="{FF2B5EF4-FFF2-40B4-BE49-F238E27FC236}">
                  <a16:creationId xmlns:a16="http://schemas.microsoft.com/office/drawing/2014/main" id="{F9F7FF62-7927-48AB-8373-320C091EEAFA}"/>
                </a:ext>
              </a:extLst>
            </p:cNvPr>
            <p:cNvCxnSpPr>
              <a:cxnSpLocks/>
              <a:stCxn id="36" idx="3"/>
            </p:cNvCxnSpPr>
            <p:nvPr/>
          </p:nvCxnSpPr>
          <p:spPr>
            <a:xfrm flipV="1">
              <a:off x="2564719" y="3499853"/>
              <a:ext cx="554015" cy="625966"/>
            </a:xfrm>
            <a:prstGeom prst="bentConnector2">
              <a:avLst/>
            </a:prstGeom>
          </p:spPr>
          <p:style>
            <a:lnRef idx="1">
              <a:schemeClr val="dk1"/>
            </a:lnRef>
            <a:fillRef idx="0">
              <a:schemeClr val="dk1"/>
            </a:fillRef>
            <a:effectRef idx="0">
              <a:schemeClr val="dk1"/>
            </a:effectRef>
            <a:fontRef idx="minor">
              <a:schemeClr val="tx1"/>
            </a:fontRef>
          </p:style>
        </p:cxnSp>
      </p:grpSp>
      <p:cxnSp>
        <p:nvCxnSpPr>
          <p:cNvPr id="47" name="直接箭头连接符 46">
            <a:extLst>
              <a:ext uri="{FF2B5EF4-FFF2-40B4-BE49-F238E27FC236}">
                <a16:creationId xmlns:a16="http://schemas.microsoft.com/office/drawing/2014/main" id="{CE44133F-A721-4464-A70D-95E4C86DB453}"/>
              </a:ext>
            </a:extLst>
          </p:cNvPr>
          <p:cNvCxnSpPr/>
          <p:nvPr/>
        </p:nvCxnSpPr>
        <p:spPr>
          <a:xfrm>
            <a:off x="3118734" y="3499853"/>
            <a:ext cx="1422400" cy="0"/>
          </a:xfrm>
          <a:prstGeom prst="straightConnector1">
            <a:avLst/>
          </a:prstGeom>
          <a:ln>
            <a:prstDash val="dash"/>
            <a:tailEnd type="triangle"/>
          </a:ln>
        </p:spPr>
        <p:style>
          <a:lnRef idx="1">
            <a:schemeClr val="dk1"/>
          </a:lnRef>
          <a:fillRef idx="0">
            <a:schemeClr val="dk1"/>
          </a:fillRef>
          <a:effectRef idx="0">
            <a:schemeClr val="dk1"/>
          </a:effectRef>
          <a:fontRef idx="minor">
            <a:schemeClr val="tx1"/>
          </a:fontRef>
        </p:style>
      </p:cxnSp>
      <p:sp>
        <p:nvSpPr>
          <p:cNvPr id="51" name="矩形 50">
            <a:extLst>
              <a:ext uri="{FF2B5EF4-FFF2-40B4-BE49-F238E27FC236}">
                <a16:creationId xmlns:a16="http://schemas.microsoft.com/office/drawing/2014/main" id="{524B7D21-D4B9-4AA4-B0EA-DE2B1B6FE5B1}"/>
              </a:ext>
            </a:extLst>
          </p:cNvPr>
          <p:cNvSpPr/>
          <p:nvPr/>
        </p:nvSpPr>
        <p:spPr>
          <a:xfrm>
            <a:off x="3782064" y="5499133"/>
            <a:ext cx="1767253" cy="92319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latin typeface="微软雅黑" panose="020B0503020204020204" pitchFamily="34" charset="-122"/>
                <a:ea typeface="微软雅黑" panose="020B0503020204020204" pitchFamily="34" charset="-122"/>
              </a:rPr>
              <a:t>过滤后的文件</a:t>
            </a:r>
          </a:p>
        </p:txBody>
      </p:sp>
      <p:sp>
        <p:nvSpPr>
          <p:cNvPr id="52" name="矩形: 圆角 51">
            <a:extLst>
              <a:ext uri="{FF2B5EF4-FFF2-40B4-BE49-F238E27FC236}">
                <a16:creationId xmlns:a16="http://schemas.microsoft.com/office/drawing/2014/main" id="{9FEC76AB-B17B-484A-8AB5-BDE5CF3F58CB}"/>
              </a:ext>
            </a:extLst>
          </p:cNvPr>
          <p:cNvSpPr/>
          <p:nvPr/>
        </p:nvSpPr>
        <p:spPr>
          <a:xfrm>
            <a:off x="797466" y="4859384"/>
            <a:ext cx="1767251" cy="84406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latin typeface="微软雅黑" panose="020B0503020204020204" pitchFamily="34" charset="-122"/>
                <a:ea typeface="微软雅黑" panose="020B0503020204020204" pitchFamily="34" charset="-122"/>
              </a:rPr>
              <a:t>过滤逻辑</a:t>
            </a:r>
          </a:p>
        </p:txBody>
      </p:sp>
      <p:cxnSp>
        <p:nvCxnSpPr>
          <p:cNvPr id="54" name="直接箭头连接符 53">
            <a:extLst>
              <a:ext uri="{FF2B5EF4-FFF2-40B4-BE49-F238E27FC236}">
                <a16:creationId xmlns:a16="http://schemas.microsoft.com/office/drawing/2014/main" id="{B67EDD91-D08B-44C0-9D5C-A894C7118D85}"/>
              </a:ext>
            </a:extLst>
          </p:cNvPr>
          <p:cNvCxnSpPr>
            <a:stCxn id="13" idx="2"/>
            <a:endCxn id="51" idx="0"/>
          </p:cNvCxnSpPr>
          <p:nvPr/>
        </p:nvCxnSpPr>
        <p:spPr>
          <a:xfrm flipH="1">
            <a:off x="4665691" y="4847320"/>
            <a:ext cx="2" cy="65181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6" name="直接箭头连接符 55">
            <a:extLst>
              <a:ext uri="{FF2B5EF4-FFF2-40B4-BE49-F238E27FC236}">
                <a16:creationId xmlns:a16="http://schemas.microsoft.com/office/drawing/2014/main" id="{526F67D2-9147-47A1-82CB-A3A2DFB8DDD4}"/>
              </a:ext>
            </a:extLst>
          </p:cNvPr>
          <p:cNvCxnSpPr>
            <a:stCxn id="52" idx="3"/>
          </p:cNvCxnSpPr>
          <p:nvPr/>
        </p:nvCxnSpPr>
        <p:spPr>
          <a:xfrm flipV="1">
            <a:off x="2564717" y="5266480"/>
            <a:ext cx="1891536" cy="14935"/>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60" name="平行四边形 59">
            <a:extLst>
              <a:ext uri="{FF2B5EF4-FFF2-40B4-BE49-F238E27FC236}">
                <a16:creationId xmlns:a16="http://schemas.microsoft.com/office/drawing/2014/main" id="{6B1F3EA5-2DEE-44F5-A3B6-6FD380F58F43}"/>
              </a:ext>
            </a:extLst>
          </p:cNvPr>
          <p:cNvSpPr/>
          <p:nvPr/>
        </p:nvSpPr>
        <p:spPr>
          <a:xfrm>
            <a:off x="7096277" y="2738168"/>
            <a:ext cx="1856923" cy="923194"/>
          </a:xfrm>
          <a:prstGeom prst="parallelogram">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atin typeface="微软雅黑" panose="020B0503020204020204" pitchFamily="34" charset="-122"/>
                <a:ea typeface="微软雅黑" panose="020B0503020204020204" pitchFamily="34" charset="-122"/>
              </a:rPr>
              <a:t>TF-IDF</a:t>
            </a:r>
            <a:endParaRPr lang="zh-CN" altLang="en-US" dirty="0">
              <a:latin typeface="微软雅黑" panose="020B0503020204020204" pitchFamily="34" charset="-122"/>
              <a:ea typeface="微软雅黑" panose="020B0503020204020204" pitchFamily="34" charset="-122"/>
            </a:endParaRPr>
          </a:p>
        </p:txBody>
      </p:sp>
      <p:sp>
        <p:nvSpPr>
          <p:cNvPr id="61" name="平行四边形 60">
            <a:extLst>
              <a:ext uri="{FF2B5EF4-FFF2-40B4-BE49-F238E27FC236}">
                <a16:creationId xmlns:a16="http://schemas.microsoft.com/office/drawing/2014/main" id="{AD3054CE-2A00-433A-AD5B-A8F68A2A54B3}"/>
              </a:ext>
            </a:extLst>
          </p:cNvPr>
          <p:cNvSpPr/>
          <p:nvPr/>
        </p:nvSpPr>
        <p:spPr>
          <a:xfrm>
            <a:off x="6881958" y="4168283"/>
            <a:ext cx="1856923" cy="947727"/>
          </a:xfrm>
          <a:prstGeom prst="parallelogram">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atin typeface="微软雅黑" panose="020B0503020204020204" pitchFamily="34" charset="-122"/>
                <a:ea typeface="微软雅黑" panose="020B0503020204020204" pitchFamily="34" charset="-122"/>
              </a:rPr>
              <a:t>Word2Vec</a:t>
            </a:r>
            <a:endParaRPr lang="zh-CN" altLang="en-US" dirty="0">
              <a:latin typeface="微软雅黑" panose="020B0503020204020204" pitchFamily="34" charset="-122"/>
              <a:ea typeface="微软雅黑" panose="020B0503020204020204" pitchFamily="34" charset="-122"/>
            </a:endParaRPr>
          </a:p>
        </p:txBody>
      </p:sp>
      <p:sp>
        <p:nvSpPr>
          <p:cNvPr id="62" name="平行四边形 61">
            <a:extLst>
              <a:ext uri="{FF2B5EF4-FFF2-40B4-BE49-F238E27FC236}">
                <a16:creationId xmlns:a16="http://schemas.microsoft.com/office/drawing/2014/main" id="{BC6B5DDA-5FCC-42A1-B00D-B4854B11CB4B}"/>
              </a:ext>
            </a:extLst>
          </p:cNvPr>
          <p:cNvSpPr/>
          <p:nvPr/>
        </p:nvSpPr>
        <p:spPr>
          <a:xfrm>
            <a:off x="8856697" y="4168283"/>
            <a:ext cx="1856922" cy="947727"/>
          </a:xfrm>
          <a:prstGeom prst="parallelogram">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err="1">
                <a:latin typeface="微软雅黑" panose="020B0503020204020204" pitchFamily="34" charset="-122"/>
                <a:ea typeface="微软雅黑" panose="020B0503020204020204" pitchFamily="34" charset="-122"/>
              </a:rPr>
              <a:t>Kmeans</a:t>
            </a:r>
            <a:endParaRPr lang="zh-CN" altLang="en-US" dirty="0">
              <a:latin typeface="微软雅黑" panose="020B0503020204020204" pitchFamily="34" charset="-122"/>
              <a:ea typeface="微软雅黑" panose="020B0503020204020204" pitchFamily="34" charset="-122"/>
            </a:endParaRPr>
          </a:p>
        </p:txBody>
      </p:sp>
      <p:cxnSp>
        <p:nvCxnSpPr>
          <p:cNvPr id="64" name="连接符: 肘形 63">
            <a:extLst>
              <a:ext uri="{FF2B5EF4-FFF2-40B4-BE49-F238E27FC236}">
                <a16:creationId xmlns:a16="http://schemas.microsoft.com/office/drawing/2014/main" id="{BAB45541-9CDD-40C6-9FA0-877451764651}"/>
              </a:ext>
            </a:extLst>
          </p:cNvPr>
          <p:cNvCxnSpPr>
            <a:stCxn id="51" idx="3"/>
          </p:cNvCxnSpPr>
          <p:nvPr/>
        </p:nvCxnSpPr>
        <p:spPr>
          <a:xfrm flipV="1">
            <a:off x="5549317" y="4125819"/>
            <a:ext cx="663334" cy="1834911"/>
          </a:xfrm>
          <a:prstGeom prst="bentConnector2">
            <a:avLst/>
          </a:prstGeom>
        </p:spPr>
        <p:style>
          <a:lnRef idx="1">
            <a:schemeClr val="dk1"/>
          </a:lnRef>
          <a:fillRef idx="0">
            <a:schemeClr val="dk1"/>
          </a:fillRef>
          <a:effectRef idx="0">
            <a:schemeClr val="dk1"/>
          </a:effectRef>
          <a:fontRef idx="minor">
            <a:schemeClr val="tx1"/>
          </a:fontRef>
        </p:style>
      </p:cxnSp>
      <p:cxnSp>
        <p:nvCxnSpPr>
          <p:cNvPr id="66" name="直接连接符 65">
            <a:extLst>
              <a:ext uri="{FF2B5EF4-FFF2-40B4-BE49-F238E27FC236}">
                <a16:creationId xmlns:a16="http://schemas.microsoft.com/office/drawing/2014/main" id="{155CEF4A-1CE6-496A-85A6-6205DD93E5EE}"/>
              </a:ext>
            </a:extLst>
          </p:cNvPr>
          <p:cNvCxnSpPr>
            <a:cxnSpLocks/>
          </p:cNvCxnSpPr>
          <p:nvPr/>
        </p:nvCxnSpPr>
        <p:spPr>
          <a:xfrm>
            <a:off x="6212074" y="4131825"/>
            <a:ext cx="33693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连接符: 肘形 70">
            <a:extLst>
              <a:ext uri="{FF2B5EF4-FFF2-40B4-BE49-F238E27FC236}">
                <a16:creationId xmlns:a16="http://schemas.microsoft.com/office/drawing/2014/main" id="{02C224F7-2F5C-4877-A715-49A5813DC6D5}"/>
              </a:ext>
            </a:extLst>
          </p:cNvPr>
          <p:cNvCxnSpPr>
            <a:cxnSpLocks/>
            <a:endCxn id="60" idx="5"/>
          </p:cNvCxnSpPr>
          <p:nvPr/>
        </p:nvCxnSpPr>
        <p:spPr>
          <a:xfrm rot="5400000" flipH="1" flipV="1">
            <a:off x="6417311" y="3331458"/>
            <a:ext cx="926058" cy="662672"/>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73" name="连接符: 肘形 72">
            <a:extLst>
              <a:ext uri="{FF2B5EF4-FFF2-40B4-BE49-F238E27FC236}">
                <a16:creationId xmlns:a16="http://schemas.microsoft.com/office/drawing/2014/main" id="{5FD74FAC-C42A-4E25-8893-5E7D247281EC}"/>
              </a:ext>
            </a:extLst>
          </p:cNvPr>
          <p:cNvCxnSpPr>
            <a:cxnSpLocks/>
            <a:endCxn id="61" idx="5"/>
          </p:cNvCxnSpPr>
          <p:nvPr/>
        </p:nvCxnSpPr>
        <p:spPr>
          <a:xfrm rot="16200000" flipH="1">
            <a:off x="6522555" y="4164278"/>
            <a:ext cx="504316" cy="451422"/>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75" name="直接箭头连接符 74">
            <a:extLst>
              <a:ext uri="{FF2B5EF4-FFF2-40B4-BE49-F238E27FC236}">
                <a16:creationId xmlns:a16="http://schemas.microsoft.com/office/drawing/2014/main" id="{AE0CB50B-7378-4C2E-9C78-5AA5366AF4EB}"/>
              </a:ext>
            </a:extLst>
          </p:cNvPr>
          <p:cNvCxnSpPr>
            <a:cxnSpLocks/>
            <a:stCxn id="61" idx="2"/>
            <a:endCxn id="62" idx="5"/>
          </p:cNvCxnSpPr>
          <p:nvPr/>
        </p:nvCxnSpPr>
        <p:spPr>
          <a:xfrm>
            <a:off x="8620415" y="4642147"/>
            <a:ext cx="35474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1" name="云形 90">
            <a:extLst>
              <a:ext uri="{FF2B5EF4-FFF2-40B4-BE49-F238E27FC236}">
                <a16:creationId xmlns:a16="http://schemas.microsoft.com/office/drawing/2014/main" id="{1D0A622D-506E-4A78-871F-0A3C88463933}"/>
              </a:ext>
            </a:extLst>
          </p:cNvPr>
          <p:cNvSpPr/>
          <p:nvPr/>
        </p:nvSpPr>
        <p:spPr>
          <a:xfrm>
            <a:off x="8901531" y="5622931"/>
            <a:ext cx="1767253" cy="923193"/>
          </a:xfrm>
          <a:prstGeom prst="cloud">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latin typeface="微软雅黑" panose="020B0503020204020204" pitchFamily="34" charset="-122"/>
                <a:ea typeface="微软雅黑" panose="020B0503020204020204" pitchFamily="34" charset="-122"/>
              </a:rPr>
              <a:t>词语聚类结果</a:t>
            </a:r>
          </a:p>
        </p:txBody>
      </p:sp>
      <p:cxnSp>
        <p:nvCxnSpPr>
          <p:cNvPr id="93" name="直接箭头连接符 92">
            <a:extLst>
              <a:ext uri="{FF2B5EF4-FFF2-40B4-BE49-F238E27FC236}">
                <a16:creationId xmlns:a16="http://schemas.microsoft.com/office/drawing/2014/main" id="{87022BD1-9736-4D21-8D2E-F50A19E69D4B}"/>
              </a:ext>
            </a:extLst>
          </p:cNvPr>
          <p:cNvCxnSpPr>
            <a:stCxn id="62" idx="4"/>
            <a:endCxn id="91" idx="3"/>
          </p:cNvCxnSpPr>
          <p:nvPr/>
        </p:nvCxnSpPr>
        <p:spPr>
          <a:xfrm>
            <a:off x="9785158" y="5116010"/>
            <a:ext cx="0" cy="55970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4" name="矩形 33">
            <a:extLst>
              <a:ext uri="{FF2B5EF4-FFF2-40B4-BE49-F238E27FC236}">
                <a16:creationId xmlns:a16="http://schemas.microsoft.com/office/drawing/2014/main" id="{EEF9DFB9-1789-4FB3-820B-5EC35DBA5D2B}"/>
              </a:ext>
            </a:extLst>
          </p:cNvPr>
          <p:cNvSpPr/>
          <p:nvPr/>
        </p:nvSpPr>
        <p:spPr>
          <a:xfrm>
            <a:off x="10148777" y="2780595"/>
            <a:ext cx="1767253" cy="92319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latin typeface="微软雅黑" panose="020B0503020204020204" pitchFamily="34" charset="-122"/>
                <a:ea typeface="微软雅黑" panose="020B0503020204020204" pitchFamily="34" charset="-122"/>
              </a:rPr>
              <a:t>命名好的词语类别</a:t>
            </a:r>
          </a:p>
        </p:txBody>
      </p:sp>
      <p:cxnSp>
        <p:nvCxnSpPr>
          <p:cNvPr id="6" name="连接符: 肘形 5">
            <a:extLst>
              <a:ext uri="{FF2B5EF4-FFF2-40B4-BE49-F238E27FC236}">
                <a16:creationId xmlns:a16="http://schemas.microsoft.com/office/drawing/2014/main" id="{DA8C0467-0341-48F5-8310-936FB877A799}"/>
              </a:ext>
            </a:extLst>
          </p:cNvPr>
          <p:cNvCxnSpPr>
            <a:stCxn id="91" idx="0"/>
            <a:endCxn id="34" idx="2"/>
          </p:cNvCxnSpPr>
          <p:nvPr/>
        </p:nvCxnSpPr>
        <p:spPr>
          <a:xfrm flipV="1">
            <a:off x="10667311" y="3703788"/>
            <a:ext cx="365093" cy="2380740"/>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15" name="连接符: 肘形 14">
            <a:extLst>
              <a:ext uri="{FF2B5EF4-FFF2-40B4-BE49-F238E27FC236}">
                <a16:creationId xmlns:a16="http://schemas.microsoft.com/office/drawing/2014/main" id="{44FC98BE-5A59-433A-82ED-0BF01E9CA1F1}"/>
              </a:ext>
            </a:extLst>
          </p:cNvPr>
          <p:cNvCxnSpPr>
            <a:stCxn id="60" idx="0"/>
          </p:cNvCxnSpPr>
          <p:nvPr/>
        </p:nvCxnSpPr>
        <p:spPr>
          <a:xfrm rot="5400000" flipH="1" flipV="1">
            <a:off x="8397389" y="1720846"/>
            <a:ext cx="644673" cy="1389972"/>
          </a:xfrm>
          <a:prstGeom prst="bentConnector2">
            <a:avLst/>
          </a:prstGeom>
        </p:spPr>
        <p:style>
          <a:lnRef idx="1">
            <a:schemeClr val="dk1"/>
          </a:lnRef>
          <a:fillRef idx="0">
            <a:schemeClr val="dk1"/>
          </a:fillRef>
          <a:effectRef idx="0">
            <a:schemeClr val="dk1"/>
          </a:effectRef>
          <a:fontRef idx="minor">
            <a:schemeClr val="tx1"/>
          </a:fontRef>
        </p:style>
      </p:cxnSp>
      <p:cxnSp>
        <p:nvCxnSpPr>
          <p:cNvPr id="17" name="连接符: 肘形 16">
            <a:extLst>
              <a:ext uri="{FF2B5EF4-FFF2-40B4-BE49-F238E27FC236}">
                <a16:creationId xmlns:a16="http://schemas.microsoft.com/office/drawing/2014/main" id="{57715EAA-00AC-48E2-9364-C922B4ECDC68}"/>
              </a:ext>
            </a:extLst>
          </p:cNvPr>
          <p:cNvCxnSpPr>
            <a:cxnSpLocks/>
            <a:stCxn id="34" idx="0"/>
          </p:cNvCxnSpPr>
          <p:nvPr/>
        </p:nvCxnSpPr>
        <p:spPr>
          <a:xfrm rot="16200000" flipV="1">
            <a:off x="9880008" y="1628199"/>
            <a:ext cx="687100" cy="1617692"/>
          </a:xfrm>
          <a:prstGeom prst="bentConnector2">
            <a:avLst/>
          </a:prstGeom>
        </p:spPr>
        <p:style>
          <a:lnRef idx="1">
            <a:schemeClr val="dk1"/>
          </a:lnRef>
          <a:fillRef idx="0">
            <a:schemeClr val="dk1"/>
          </a:fillRef>
          <a:effectRef idx="0">
            <a:schemeClr val="dk1"/>
          </a:effectRef>
          <a:fontRef idx="minor">
            <a:schemeClr val="tx1"/>
          </a:fontRef>
        </p:style>
      </p:cxnSp>
      <p:sp>
        <p:nvSpPr>
          <p:cNvPr id="19" name="椭圆 18">
            <a:extLst>
              <a:ext uri="{FF2B5EF4-FFF2-40B4-BE49-F238E27FC236}">
                <a16:creationId xmlns:a16="http://schemas.microsoft.com/office/drawing/2014/main" id="{E27D33EC-46C6-4D19-B226-9CE5C0CB4FE3}"/>
              </a:ext>
            </a:extLst>
          </p:cNvPr>
          <p:cNvSpPr/>
          <p:nvPr/>
        </p:nvSpPr>
        <p:spPr>
          <a:xfrm>
            <a:off x="8797789" y="848226"/>
            <a:ext cx="1617692" cy="62231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latin typeface="微软雅黑" panose="020B0503020204020204" pitchFamily="34" charset="-122"/>
                <a:ea typeface="微软雅黑" panose="020B0503020204020204" pitchFamily="34" charset="-122"/>
              </a:rPr>
              <a:t>文档</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主题分布</a:t>
            </a:r>
          </a:p>
        </p:txBody>
      </p:sp>
      <p:cxnSp>
        <p:nvCxnSpPr>
          <p:cNvPr id="21" name="直接箭头连接符 20">
            <a:extLst>
              <a:ext uri="{FF2B5EF4-FFF2-40B4-BE49-F238E27FC236}">
                <a16:creationId xmlns:a16="http://schemas.microsoft.com/office/drawing/2014/main" id="{58184C4E-C704-40EB-AF20-109536AA3BD0}"/>
              </a:ext>
            </a:extLst>
          </p:cNvPr>
          <p:cNvCxnSpPr>
            <a:cxnSpLocks/>
          </p:cNvCxnSpPr>
          <p:nvPr/>
        </p:nvCxnSpPr>
        <p:spPr>
          <a:xfrm flipV="1">
            <a:off x="9666793" y="1470541"/>
            <a:ext cx="0" cy="62295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9457862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EDB04720-1763-4B0B-84E0-4939B05496D3}"/>
              </a:ext>
            </a:extLst>
          </p:cNvPr>
          <p:cNvSpPr/>
          <p:nvPr/>
        </p:nvSpPr>
        <p:spPr>
          <a:xfrm>
            <a:off x="377857" y="547433"/>
            <a:ext cx="1620957" cy="523220"/>
          </a:xfrm>
          <a:prstGeom prst="rect">
            <a:avLst/>
          </a:prstGeom>
        </p:spPr>
        <p:txBody>
          <a:bodyPr wrap="none">
            <a:spAutoFit/>
          </a:bodyPr>
          <a:lstStyle/>
          <a:p>
            <a:pPr algn="ctr"/>
            <a:r>
              <a:rPr lang="zh-CN" altLang="en-US" sz="2800" b="1" dirty="0">
                <a:latin typeface="微软雅黑" panose="020B0503020204020204" pitchFamily="34" charset="-122"/>
                <a:ea typeface="微软雅黑" panose="020B0503020204020204" pitchFamily="34" charset="-122"/>
              </a:rPr>
              <a:t>清理逻辑</a:t>
            </a:r>
          </a:p>
        </p:txBody>
      </p:sp>
      <p:sp>
        <p:nvSpPr>
          <p:cNvPr id="6" name="文本框 5">
            <a:extLst>
              <a:ext uri="{FF2B5EF4-FFF2-40B4-BE49-F238E27FC236}">
                <a16:creationId xmlns:a16="http://schemas.microsoft.com/office/drawing/2014/main" id="{19F661B6-5ED9-423E-9188-CB8471D102B3}"/>
              </a:ext>
            </a:extLst>
          </p:cNvPr>
          <p:cNvSpPr txBox="1"/>
          <p:nvPr/>
        </p:nvSpPr>
        <p:spPr>
          <a:xfrm>
            <a:off x="821801" y="1377387"/>
            <a:ext cx="10475089" cy="3416320"/>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原因：由于经过软件转换后的文本出现了不少字符识别错误和错误的断行问题，会导致分词的结果不准确，因此需要对文本进行预处理</a:t>
            </a:r>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预处理工作按顺序依次分为以下几部分：</a:t>
            </a:r>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pPr marL="800100" lvl="1" indent="-342900">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繁体转简体，全角转半角</a:t>
            </a:r>
            <a:endParaRPr lang="en-US" altLang="zh-CN" dirty="0">
              <a:latin typeface="微软雅黑" panose="020B0503020204020204" pitchFamily="34" charset="-122"/>
              <a:ea typeface="微软雅黑" panose="020B0503020204020204" pitchFamily="34" charset="-122"/>
            </a:endParaRPr>
          </a:p>
          <a:p>
            <a:pPr marL="800100" lvl="1" indent="-342900">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使用正则表达式对无意义字符进行过滤</a:t>
            </a:r>
            <a:endParaRPr lang="en-US" altLang="zh-CN" dirty="0">
              <a:latin typeface="微软雅黑" panose="020B0503020204020204" pitchFamily="34" charset="-122"/>
              <a:ea typeface="微软雅黑" panose="020B0503020204020204" pitchFamily="34" charset="-122"/>
            </a:endParaRPr>
          </a:p>
          <a:p>
            <a:pPr marL="800100" lvl="1" indent="-342900">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使用关键字匹配，去除报告的开头结尾部分及表格内容</a:t>
            </a:r>
            <a:endParaRPr lang="en-US" altLang="zh-CN" dirty="0">
              <a:latin typeface="微软雅黑" panose="020B0503020204020204" pitchFamily="34" charset="-122"/>
              <a:ea typeface="微软雅黑" panose="020B0503020204020204" pitchFamily="34" charset="-122"/>
            </a:endParaRPr>
          </a:p>
          <a:p>
            <a:pPr marL="800100" lvl="1" indent="-342900">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切分过长的行 </a:t>
            </a:r>
            <a:r>
              <a:rPr lang="en-US" altLang="zh-CN" dirty="0">
                <a:latin typeface="微软雅黑" panose="020B0503020204020204" pitchFamily="34" charset="-122"/>
                <a:ea typeface="微软雅黑" panose="020B0503020204020204" pitchFamily="34" charset="-122"/>
                <a:sym typeface="Wingdings" panose="05000000000000000000" pitchFamily="2" charset="2"/>
              </a:rPr>
              <a:t> </a:t>
            </a:r>
            <a:r>
              <a:rPr lang="zh-CN" altLang="en-US" dirty="0">
                <a:latin typeface="微软雅黑" panose="020B0503020204020204" pitchFamily="34" charset="-122"/>
                <a:ea typeface="微软雅黑" panose="020B0503020204020204" pitchFamily="34" charset="-122"/>
                <a:sym typeface="Wingdings" panose="05000000000000000000" pitchFamily="2" charset="2"/>
              </a:rPr>
              <a:t>存在某些行标点过少的情况，根据逗号进行分句</a:t>
            </a:r>
            <a:endParaRPr lang="en-US" altLang="zh-CN" dirty="0">
              <a:latin typeface="微软雅黑" panose="020B0503020204020204" pitchFamily="34" charset="-122"/>
              <a:ea typeface="微软雅黑" panose="020B0503020204020204" pitchFamily="34" charset="-122"/>
            </a:endParaRPr>
          </a:p>
          <a:p>
            <a:pPr marL="800100" lvl="1" indent="-342900">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替换常见的转化错误的错别字 </a:t>
            </a:r>
            <a:r>
              <a:rPr lang="en-US" altLang="zh-CN" dirty="0">
                <a:latin typeface="微软雅黑" panose="020B0503020204020204" pitchFamily="34" charset="-122"/>
                <a:ea typeface="微软雅黑" panose="020B0503020204020204" pitchFamily="34" charset="-122"/>
                <a:sym typeface="Wingdings" panose="05000000000000000000" pitchFamily="2" charset="2"/>
              </a:rPr>
              <a:t> </a:t>
            </a:r>
            <a:r>
              <a:rPr lang="zh-CN" altLang="en-US" dirty="0">
                <a:latin typeface="微软雅黑" panose="020B0503020204020204" pitchFamily="34" charset="-122"/>
                <a:ea typeface="微软雅黑" panose="020B0503020204020204" pitchFamily="34" charset="-122"/>
                <a:sym typeface="Wingdings" panose="05000000000000000000" pitchFamily="2" charset="2"/>
              </a:rPr>
              <a:t>错别字列表是根据经过一段时间的观察总结下来的</a:t>
            </a:r>
            <a:endParaRPr lang="en-US" altLang="zh-CN" dirty="0">
              <a:latin typeface="微软雅黑" panose="020B0503020204020204" pitchFamily="34" charset="-122"/>
              <a:ea typeface="微软雅黑" panose="020B0503020204020204" pitchFamily="34" charset="-122"/>
            </a:endParaRPr>
          </a:p>
          <a:p>
            <a:pPr marL="800100" lvl="1" indent="-342900">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根据标点和空行信息进行段落提取，每一行为一句句子</a:t>
            </a:r>
          </a:p>
          <a:p>
            <a:pPr marL="285750" indent="-285750">
              <a:buFont typeface="Arial" panose="020B0604020202020204" pitchFamily="34" charset="0"/>
              <a:buChar char="•"/>
            </a:pP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2745464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EDB04720-1763-4B0B-84E0-4939B05496D3}"/>
              </a:ext>
            </a:extLst>
          </p:cNvPr>
          <p:cNvSpPr/>
          <p:nvPr/>
        </p:nvSpPr>
        <p:spPr>
          <a:xfrm>
            <a:off x="736930" y="547433"/>
            <a:ext cx="902811" cy="523220"/>
          </a:xfrm>
          <a:prstGeom prst="rect">
            <a:avLst/>
          </a:prstGeom>
        </p:spPr>
        <p:txBody>
          <a:bodyPr wrap="none">
            <a:spAutoFit/>
          </a:bodyPr>
          <a:lstStyle/>
          <a:p>
            <a:pPr algn="ctr"/>
            <a:r>
              <a:rPr lang="zh-CN" altLang="en-US" sz="2800" b="1" dirty="0">
                <a:latin typeface="微软雅黑" panose="020B0503020204020204" pitchFamily="34" charset="-122"/>
                <a:ea typeface="微软雅黑" panose="020B0503020204020204" pitchFamily="34" charset="-122"/>
              </a:rPr>
              <a:t>分词</a:t>
            </a:r>
          </a:p>
        </p:txBody>
      </p:sp>
      <p:sp>
        <p:nvSpPr>
          <p:cNvPr id="6" name="文本框 5">
            <a:extLst>
              <a:ext uri="{FF2B5EF4-FFF2-40B4-BE49-F238E27FC236}">
                <a16:creationId xmlns:a16="http://schemas.microsoft.com/office/drawing/2014/main" id="{19F661B6-5ED9-423E-9188-CB8471D102B3}"/>
              </a:ext>
            </a:extLst>
          </p:cNvPr>
          <p:cNvSpPr txBox="1"/>
          <p:nvPr/>
        </p:nvSpPr>
        <p:spPr>
          <a:xfrm>
            <a:off x="821801" y="1377387"/>
            <a:ext cx="10475089" cy="1200329"/>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本项目使用</a:t>
            </a:r>
            <a:r>
              <a:rPr lang="en-US" altLang="zh-CN" dirty="0" err="1">
                <a:latin typeface="微软雅黑" panose="020B0503020204020204" pitchFamily="34" charset="-122"/>
                <a:ea typeface="微软雅黑" panose="020B0503020204020204" pitchFamily="34" charset="-122"/>
              </a:rPr>
              <a:t>HanLP</a:t>
            </a:r>
            <a:r>
              <a:rPr lang="zh-CN" altLang="en-US" dirty="0">
                <a:latin typeface="微软雅黑" panose="020B0503020204020204" pitchFamily="34" charset="-122"/>
                <a:ea typeface="微软雅黑" panose="020B0503020204020204" pitchFamily="34" charset="-122"/>
              </a:rPr>
              <a:t>工具进行中文分词，经过调研</a:t>
            </a:r>
            <a:r>
              <a:rPr lang="en-US" altLang="zh-CN" dirty="0" err="1">
                <a:latin typeface="微软雅黑" panose="020B0503020204020204" pitchFamily="34" charset="-122"/>
                <a:ea typeface="微软雅黑" panose="020B0503020204020204" pitchFamily="34" charset="-122"/>
              </a:rPr>
              <a:t>HanLP</a:t>
            </a:r>
            <a:r>
              <a:rPr lang="zh-CN" altLang="en-US" dirty="0">
                <a:latin typeface="微软雅黑" panose="020B0503020204020204" pitchFamily="34" charset="-122"/>
                <a:ea typeface="微软雅黑" panose="020B0503020204020204" pitchFamily="34" charset="-122"/>
              </a:rPr>
              <a:t>的准确率在现有的中文分词工具中比较不错（这块我在公司工作的时候，做过测评）</a:t>
            </a:r>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本项目使用的是</a:t>
            </a:r>
            <a:r>
              <a:rPr lang="en-US" altLang="zh-CN" dirty="0" err="1">
                <a:latin typeface="微软雅黑" panose="020B0503020204020204" pitchFamily="34" charset="-122"/>
                <a:ea typeface="微软雅黑" panose="020B0503020204020204" pitchFamily="34" charset="-122"/>
              </a:rPr>
              <a:t>HanLP</a:t>
            </a:r>
            <a:r>
              <a:rPr lang="zh-CN" altLang="en-US" dirty="0">
                <a:latin typeface="微软雅黑" panose="020B0503020204020204" pitchFamily="34" charset="-122"/>
                <a:ea typeface="微软雅黑" panose="020B0503020204020204" pitchFamily="34" charset="-122"/>
              </a:rPr>
              <a:t>的默认分词器</a:t>
            </a:r>
          </a:p>
        </p:txBody>
      </p:sp>
    </p:spTree>
    <p:extLst>
      <p:ext uri="{BB962C8B-B14F-4D97-AF65-F5344CB8AC3E}">
        <p14:creationId xmlns:p14="http://schemas.microsoft.com/office/powerpoint/2010/main" val="36793465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EDB04720-1763-4B0B-84E0-4939B05496D3}"/>
              </a:ext>
            </a:extLst>
          </p:cNvPr>
          <p:cNvSpPr/>
          <p:nvPr/>
        </p:nvSpPr>
        <p:spPr>
          <a:xfrm>
            <a:off x="377857" y="547433"/>
            <a:ext cx="1620958" cy="523220"/>
          </a:xfrm>
          <a:prstGeom prst="rect">
            <a:avLst/>
          </a:prstGeom>
        </p:spPr>
        <p:txBody>
          <a:bodyPr wrap="none">
            <a:spAutoFit/>
          </a:bodyPr>
          <a:lstStyle/>
          <a:p>
            <a:pPr algn="ctr"/>
            <a:r>
              <a:rPr lang="zh-CN" altLang="en-US" sz="2800" b="1" dirty="0">
                <a:latin typeface="微软雅黑" panose="020B0503020204020204" pitchFamily="34" charset="-122"/>
                <a:ea typeface="微软雅黑" panose="020B0503020204020204" pitchFamily="34" charset="-122"/>
              </a:rPr>
              <a:t>短语提取</a:t>
            </a:r>
          </a:p>
        </p:txBody>
      </p:sp>
      <p:sp>
        <p:nvSpPr>
          <p:cNvPr id="6" name="文本框 5">
            <a:extLst>
              <a:ext uri="{FF2B5EF4-FFF2-40B4-BE49-F238E27FC236}">
                <a16:creationId xmlns:a16="http://schemas.microsoft.com/office/drawing/2014/main" id="{19F661B6-5ED9-423E-9188-CB8471D102B3}"/>
              </a:ext>
            </a:extLst>
          </p:cNvPr>
          <p:cNvSpPr txBox="1"/>
          <p:nvPr/>
        </p:nvSpPr>
        <p:spPr>
          <a:xfrm>
            <a:off x="821801" y="1377387"/>
            <a:ext cx="10475089" cy="3416320"/>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分词器存在切分太散的问题，我们希望实体词以完整的形式保留，能够尽可能表达语义。因此我们需要对一些短语进行合并，主要是名词短语（</a:t>
            </a:r>
            <a:r>
              <a:rPr lang="en-US" altLang="zh-CN" dirty="0">
                <a:latin typeface="微软雅黑" panose="020B0503020204020204" pitchFamily="34" charset="-122"/>
                <a:ea typeface="微软雅黑" panose="020B0503020204020204" pitchFamily="34" charset="-122"/>
              </a:rPr>
              <a:t>Noun Chunking</a:t>
            </a:r>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目前采取以下方式来提取合理的短语：</a:t>
            </a:r>
          </a:p>
          <a:p>
            <a:endParaRPr lang="zh-CN" altLang="en-US" dirty="0">
              <a:latin typeface="微软雅黑" panose="020B0503020204020204" pitchFamily="34" charset="-122"/>
              <a:ea typeface="微软雅黑" panose="020B0503020204020204" pitchFamily="34" charset="-122"/>
            </a:endParaRPr>
          </a:p>
          <a:p>
            <a:pPr marL="742950" lvl="1" indent="-285750">
              <a:buFont typeface="Arial" panose="020B0604020202020204" pitchFamily="34" charset="0"/>
              <a:buChar char="•"/>
            </a:pPr>
            <a:r>
              <a:rPr lang="en-US" altLang="zh-CN" dirty="0" err="1">
                <a:latin typeface="微软雅黑" panose="020B0503020204020204" pitchFamily="34" charset="-122"/>
                <a:ea typeface="微软雅黑" panose="020B0503020204020204" pitchFamily="34" charset="-122"/>
              </a:rPr>
              <a:t>n_gram</a:t>
            </a:r>
            <a:r>
              <a:rPr lang="zh-CN" altLang="en-US" dirty="0">
                <a:latin typeface="微软雅黑" panose="020B0503020204020204" pitchFamily="34" charset="-122"/>
                <a:ea typeface="微软雅黑" panose="020B0503020204020204" pitchFamily="34" charset="-122"/>
              </a:rPr>
              <a:t>的词性过滤提取</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邻词生成</a:t>
            </a:r>
          </a:p>
          <a:p>
            <a:pPr marL="742950" lvl="1" indent="-285750">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统计词频（</a:t>
            </a:r>
            <a:r>
              <a:rPr lang="en-US" altLang="zh-CN" dirty="0">
                <a:latin typeface="微软雅黑" panose="020B0503020204020204" pitchFamily="34" charset="-122"/>
                <a:ea typeface="微软雅黑" panose="020B0503020204020204" pitchFamily="34" charset="-122"/>
              </a:rPr>
              <a:t>gram</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word1</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word2</a:t>
            </a:r>
            <a:r>
              <a:rPr lang="zh-CN" altLang="en-US" dirty="0">
                <a:latin typeface="微软雅黑" panose="020B0503020204020204" pitchFamily="34" charset="-122"/>
                <a:ea typeface="微软雅黑" panose="020B0503020204020204" pitchFamily="34" charset="-122"/>
              </a:rPr>
              <a:t>，邻词），过滤</a:t>
            </a:r>
            <a:r>
              <a:rPr lang="en-US" altLang="zh-CN" dirty="0">
                <a:latin typeface="微软雅黑" panose="020B0503020204020204" pitchFamily="34" charset="-122"/>
                <a:ea typeface="微软雅黑" panose="020B0503020204020204" pitchFamily="34" charset="-122"/>
              </a:rPr>
              <a:t>gram</a:t>
            </a:r>
            <a:r>
              <a:rPr lang="zh-CN" altLang="en-US" dirty="0">
                <a:latin typeface="微软雅黑" panose="020B0503020204020204" pitchFamily="34" charset="-122"/>
                <a:ea typeface="微软雅黑" panose="020B0503020204020204" pitchFamily="34" charset="-122"/>
              </a:rPr>
              <a:t>词频和中心词词频</a:t>
            </a:r>
          </a:p>
          <a:p>
            <a:pPr marL="742950" lvl="1" indent="-285750">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计算每个</a:t>
            </a:r>
            <a:r>
              <a:rPr lang="en-US" altLang="zh-CN" dirty="0">
                <a:latin typeface="微软雅黑" panose="020B0503020204020204" pitchFamily="34" charset="-122"/>
                <a:ea typeface="微软雅黑" panose="020B0503020204020204" pitchFamily="34" charset="-122"/>
              </a:rPr>
              <a:t>gram</a:t>
            </a:r>
            <a:r>
              <a:rPr lang="zh-CN" altLang="en-US" dirty="0">
                <a:latin typeface="微软雅黑" panose="020B0503020204020204" pitchFamily="34" charset="-122"/>
                <a:ea typeface="微软雅黑" panose="020B0503020204020204" pitchFamily="34" charset="-122"/>
              </a:rPr>
              <a:t>的点间互信息（</a:t>
            </a:r>
            <a:r>
              <a:rPr lang="en-US" altLang="zh-CN" dirty="0">
                <a:latin typeface="微软雅黑" panose="020B0503020204020204" pitchFamily="34" charset="-122"/>
                <a:ea typeface="微软雅黑" panose="020B0503020204020204" pitchFamily="34" charset="-122"/>
              </a:rPr>
              <a:t>Pointwise Mutual Information</a:t>
            </a:r>
            <a:r>
              <a:rPr lang="zh-CN" altLang="en-US" dirty="0">
                <a:latin typeface="微软雅黑" panose="020B0503020204020204" pitchFamily="34" charset="-122"/>
                <a:ea typeface="微软雅黑" panose="020B0503020204020204" pitchFamily="34" charset="-122"/>
              </a:rPr>
              <a:t>）</a:t>
            </a:r>
          </a:p>
          <a:p>
            <a:pPr marL="742950" lvl="1" indent="-285750">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计算每个</a:t>
            </a:r>
            <a:r>
              <a:rPr lang="en-US" altLang="zh-CN" dirty="0">
                <a:latin typeface="微软雅黑" panose="020B0503020204020204" pitchFamily="34" charset="-122"/>
                <a:ea typeface="微软雅黑" panose="020B0503020204020204" pitchFamily="34" charset="-122"/>
              </a:rPr>
              <a:t>gram</a:t>
            </a:r>
            <a:r>
              <a:rPr lang="zh-CN" altLang="en-US" dirty="0">
                <a:latin typeface="微软雅黑" panose="020B0503020204020204" pitchFamily="34" charset="-122"/>
                <a:ea typeface="微软雅黑" panose="020B0503020204020204" pitchFamily="34" charset="-122"/>
              </a:rPr>
              <a:t>的左右词的信息熵</a:t>
            </a:r>
          </a:p>
          <a:p>
            <a:pPr marL="742950" lvl="1" indent="-285750">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将词频，互信息，邻词信息熵和放缩到</a:t>
            </a:r>
            <a:r>
              <a:rPr lang="en-US" altLang="zh-CN" dirty="0">
                <a:latin typeface="微软雅黑" panose="020B0503020204020204" pitchFamily="34" charset="-122"/>
                <a:ea typeface="微软雅黑" panose="020B0503020204020204" pitchFamily="34" charset="-122"/>
              </a:rPr>
              <a:t>[0,1]</a:t>
            </a:r>
            <a:r>
              <a:rPr lang="zh-CN" altLang="en-US" dirty="0">
                <a:latin typeface="微软雅黑" panose="020B0503020204020204" pitchFamily="34" charset="-122"/>
                <a:ea typeface="微软雅黑" panose="020B0503020204020204" pitchFamily="34" charset="-122"/>
              </a:rPr>
              <a:t>，加权求和，权重系数为</a:t>
            </a:r>
            <a:r>
              <a:rPr lang="en-US" altLang="zh-CN" dirty="0">
                <a:latin typeface="微软雅黑" panose="020B0503020204020204" pitchFamily="34" charset="-122"/>
                <a:ea typeface="微软雅黑" panose="020B0503020204020204" pitchFamily="34" charset="-122"/>
              </a:rPr>
              <a:t>0.4,0.4,0.2</a:t>
            </a:r>
            <a:r>
              <a:rPr lang="zh-CN" altLang="en-US" dirty="0">
                <a:latin typeface="微软雅黑" panose="020B0503020204020204" pitchFamily="34" charset="-122"/>
                <a:ea typeface="微软雅黑" panose="020B0503020204020204" pitchFamily="34" charset="-122"/>
              </a:rPr>
              <a:t>，得到每个</a:t>
            </a:r>
            <a:r>
              <a:rPr lang="en-US" altLang="zh-CN" dirty="0">
                <a:latin typeface="微软雅黑" panose="020B0503020204020204" pitchFamily="34" charset="-122"/>
                <a:ea typeface="微软雅黑" panose="020B0503020204020204" pitchFamily="34" charset="-122"/>
              </a:rPr>
              <a:t>gram</a:t>
            </a:r>
            <a:r>
              <a:rPr lang="zh-CN" altLang="en-US" dirty="0">
                <a:latin typeface="微软雅黑" panose="020B0503020204020204" pitchFamily="34" charset="-122"/>
                <a:ea typeface="微软雅黑" panose="020B0503020204020204" pitchFamily="34" charset="-122"/>
              </a:rPr>
              <a:t>的分数</a:t>
            </a:r>
            <a:endParaRPr lang="en-US" altLang="zh-CN" dirty="0">
              <a:latin typeface="微软雅黑" panose="020B0503020204020204" pitchFamily="34" charset="-122"/>
              <a:ea typeface="微软雅黑" panose="020B0503020204020204" pitchFamily="34" charset="-122"/>
            </a:endParaRPr>
          </a:p>
          <a:p>
            <a:pPr marL="742950" lvl="1" indent="-285750">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取分数靠前的前</a:t>
            </a:r>
            <a:r>
              <a:rPr lang="en-US" altLang="zh-CN" dirty="0">
                <a:latin typeface="微软雅黑" panose="020B0503020204020204" pitchFamily="34" charset="-122"/>
                <a:ea typeface="微软雅黑" panose="020B0503020204020204" pitchFamily="34" charset="-122"/>
              </a:rPr>
              <a:t>50%</a:t>
            </a:r>
            <a:r>
              <a:rPr lang="zh-CN" altLang="en-US" dirty="0">
                <a:latin typeface="微软雅黑" panose="020B0503020204020204" pitchFamily="34" charset="-122"/>
                <a:ea typeface="微软雅黑" panose="020B0503020204020204" pitchFamily="34" charset="-122"/>
              </a:rPr>
              <a:t>的</a:t>
            </a:r>
            <a:r>
              <a:rPr lang="en-US" altLang="zh-CN" dirty="0">
                <a:latin typeface="微软雅黑" panose="020B0503020204020204" pitchFamily="34" charset="-122"/>
                <a:ea typeface="微软雅黑" panose="020B0503020204020204" pitchFamily="34" charset="-122"/>
              </a:rPr>
              <a:t>gram</a:t>
            </a:r>
            <a:r>
              <a:rPr lang="zh-CN" altLang="en-US" dirty="0">
                <a:latin typeface="微软雅黑" panose="020B0503020204020204" pitchFamily="34" charset="-122"/>
                <a:ea typeface="微软雅黑" panose="020B0503020204020204" pitchFamily="34" charset="-122"/>
              </a:rPr>
              <a:t>，再经过人工过滤，得到短语集合，加入到分词器的自定义字典中</a:t>
            </a:r>
          </a:p>
        </p:txBody>
      </p:sp>
    </p:spTree>
    <p:extLst>
      <p:ext uri="{BB962C8B-B14F-4D97-AF65-F5344CB8AC3E}">
        <p14:creationId xmlns:p14="http://schemas.microsoft.com/office/powerpoint/2010/main" val="4437956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EDB04720-1763-4B0B-84E0-4939B05496D3}"/>
              </a:ext>
            </a:extLst>
          </p:cNvPr>
          <p:cNvSpPr/>
          <p:nvPr/>
        </p:nvSpPr>
        <p:spPr>
          <a:xfrm>
            <a:off x="377856" y="547433"/>
            <a:ext cx="1620958" cy="523220"/>
          </a:xfrm>
          <a:prstGeom prst="rect">
            <a:avLst/>
          </a:prstGeom>
        </p:spPr>
        <p:txBody>
          <a:bodyPr wrap="none">
            <a:spAutoFit/>
          </a:bodyPr>
          <a:lstStyle/>
          <a:p>
            <a:pPr algn="ctr"/>
            <a:r>
              <a:rPr lang="zh-CN" altLang="en-US" sz="2800" b="1" dirty="0">
                <a:latin typeface="微软雅黑" panose="020B0503020204020204" pitchFamily="34" charset="-122"/>
                <a:ea typeface="微软雅黑" panose="020B0503020204020204" pitchFamily="34" charset="-122"/>
              </a:rPr>
              <a:t>过滤逻辑</a:t>
            </a:r>
          </a:p>
        </p:txBody>
      </p:sp>
      <p:sp>
        <p:nvSpPr>
          <p:cNvPr id="6" name="文本框 5">
            <a:extLst>
              <a:ext uri="{FF2B5EF4-FFF2-40B4-BE49-F238E27FC236}">
                <a16:creationId xmlns:a16="http://schemas.microsoft.com/office/drawing/2014/main" id="{19F661B6-5ED9-423E-9188-CB8471D102B3}"/>
              </a:ext>
            </a:extLst>
          </p:cNvPr>
          <p:cNvSpPr txBox="1"/>
          <p:nvPr/>
        </p:nvSpPr>
        <p:spPr>
          <a:xfrm>
            <a:off x="821801" y="1377387"/>
            <a:ext cx="10475089" cy="1477328"/>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有一些文档出现了严重的转化错误，在分词后结果很差，因此我们需要舍弃这些文档，去除错误句子数的比例超过</a:t>
            </a:r>
            <a:r>
              <a:rPr lang="en-US" altLang="zh-CN" dirty="0">
                <a:latin typeface="微软雅黑" panose="020B0503020204020204" pitchFamily="34" charset="-122"/>
                <a:ea typeface="微软雅黑" panose="020B0503020204020204" pitchFamily="34" charset="-122"/>
              </a:rPr>
              <a:t>20%</a:t>
            </a:r>
            <a:r>
              <a:rPr lang="zh-CN" altLang="en-US" dirty="0">
                <a:latin typeface="微软雅黑" panose="020B0503020204020204" pitchFamily="34" charset="-122"/>
                <a:ea typeface="微软雅黑" panose="020B0503020204020204" pitchFamily="34" charset="-122"/>
              </a:rPr>
              <a:t>的文档</a:t>
            </a:r>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错误句子定义为切词数目过多的句子，即切完词的词数占总字数的比例不能超过</a:t>
            </a:r>
            <a:r>
              <a:rPr lang="en-US" altLang="zh-CN" dirty="0">
                <a:latin typeface="微软雅黑" panose="020B0503020204020204" pitchFamily="34" charset="-122"/>
                <a:ea typeface="微软雅黑" panose="020B0503020204020204" pitchFamily="34" charset="-122"/>
              </a:rPr>
              <a:t>70%</a:t>
            </a:r>
            <a:r>
              <a:rPr lang="zh-CN" altLang="en-US" dirty="0">
                <a:latin typeface="微软雅黑" panose="020B0503020204020204" pitchFamily="34" charset="-122"/>
                <a:ea typeface="微软雅黑" panose="020B0503020204020204" pitchFamily="34" charset="-122"/>
              </a:rPr>
              <a:t>，于是去除了</a:t>
            </a:r>
            <a:r>
              <a:rPr lang="en-US" altLang="zh-CN" dirty="0">
                <a:latin typeface="微软雅黑" panose="020B0503020204020204" pitchFamily="34" charset="-122"/>
                <a:ea typeface="微软雅黑" panose="020B0503020204020204" pitchFamily="34" charset="-122"/>
              </a:rPr>
              <a:t>36</a:t>
            </a:r>
            <a:r>
              <a:rPr lang="zh-CN" altLang="en-US" dirty="0">
                <a:latin typeface="微软雅黑" panose="020B0503020204020204" pitchFamily="34" charset="-122"/>
                <a:ea typeface="微软雅黑" panose="020B0503020204020204" pitchFamily="34" charset="-122"/>
              </a:rPr>
              <a:t>份无效文档后，我们得到了相对干净的</a:t>
            </a:r>
            <a:r>
              <a:rPr lang="en-US" altLang="zh-CN" dirty="0">
                <a:latin typeface="微软雅黑" panose="020B0503020204020204" pitchFamily="34" charset="-122"/>
                <a:ea typeface="微软雅黑" panose="020B0503020204020204" pitchFamily="34" charset="-122"/>
              </a:rPr>
              <a:t>5639</a:t>
            </a:r>
            <a:r>
              <a:rPr lang="zh-CN" altLang="en-US" dirty="0">
                <a:latin typeface="微软雅黑" panose="020B0503020204020204" pitchFamily="34" charset="-122"/>
                <a:ea typeface="微软雅黑" panose="020B0503020204020204" pitchFamily="34" charset="-122"/>
              </a:rPr>
              <a:t>份分词后的文档集合</a:t>
            </a:r>
          </a:p>
        </p:txBody>
      </p:sp>
    </p:spTree>
    <p:extLst>
      <p:ext uri="{BB962C8B-B14F-4D97-AF65-F5344CB8AC3E}">
        <p14:creationId xmlns:p14="http://schemas.microsoft.com/office/powerpoint/2010/main" val="40816025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EDB04720-1763-4B0B-84E0-4939B05496D3}"/>
              </a:ext>
            </a:extLst>
          </p:cNvPr>
          <p:cNvSpPr/>
          <p:nvPr/>
        </p:nvSpPr>
        <p:spPr>
          <a:xfrm>
            <a:off x="502891" y="547433"/>
            <a:ext cx="1370889" cy="523220"/>
          </a:xfrm>
          <a:prstGeom prst="rect">
            <a:avLst/>
          </a:prstGeom>
        </p:spPr>
        <p:txBody>
          <a:bodyPr wrap="none">
            <a:spAutoFit/>
          </a:bodyPr>
          <a:lstStyle/>
          <a:p>
            <a:pPr algn="ctr"/>
            <a:r>
              <a:rPr lang="en-US" altLang="zh-CN" sz="2800" b="1" dirty="0">
                <a:latin typeface="微软雅黑" panose="020B0503020204020204" pitchFamily="34" charset="-122"/>
                <a:ea typeface="微软雅黑" panose="020B0503020204020204" pitchFamily="34" charset="-122"/>
              </a:rPr>
              <a:t>TF-IDF</a:t>
            </a:r>
            <a:endParaRPr lang="zh-CN" altLang="en-US" sz="2800" b="1" dirty="0">
              <a:latin typeface="微软雅黑" panose="020B0503020204020204" pitchFamily="34" charset="-122"/>
              <a:ea typeface="微软雅黑" panose="020B0503020204020204" pitchFamily="34" charset="-122"/>
            </a:endParaRPr>
          </a:p>
        </p:txBody>
      </p:sp>
      <p:sp>
        <p:nvSpPr>
          <p:cNvPr id="6" name="文本框 5">
            <a:extLst>
              <a:ext uri="{FF2B5EF4-FFF2-40B4-BE49-F238E27FC236}">
                <a16:creationId xmlns:a16="http://schemas.microsoft.com/office/drawing/2014/main" id="{19F661B6-5ED9-423E-9188-CB8471D102B3}"/>
              </a:ext>
            </a:extLst>
          </p:cNvPr>
          <p:cNvSpPr txBox="1"/>
          <p:nvPr/>
        </p:nvSpPr>
        <p:spPr>
          <a:xfrm>
            <a:off x="821801" y="1377387"/>
            <a:ext cx="10475089" cy="923330"/>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通过计算每个词的</a:t>
            </a:r>
            <a:r>
              <a:rPr lang="en-US" altLang="zh-CN" dirty="0">
                <a:latin typeface="微软雅黑" panose="020B0503020204020204" pitchFamily="34" charset="-122"/>
                <a:ea typeface="微软雅黑" panose="020B0503020204020204" pitchFamily="34" charset="-122"/>
              </a:rPr>
              <a:t>TF-IDF</a:t>
            </a:r>
            <a:r>
              <a:rPr lang="zh-CN" altLang="en-US" dirty="0">
                <a:latin typeface="微软雅黑" panose="020B0503020204020204" pitchFamily="34" charset="-122"/>
                <a:ea typeface="微软雅黑" panose="020B0503020204020204" pitchFamily="34" charset="-122"/>
              </a:rPr>
              <a:t>值，来得到该文档中相对重要的词，其中过滤掉了停用词</a:t>
            </a:r>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后续将使用</a:t>
            </a:r>
            <a:r>
              <a:rPr lang="en-US" altLang="zh-CN" dirty="0">
                <a:latin typeface="微软雅黑" panose="020B0503020204020204" pitchFamily="34" charset="-122"/>
                <a:ea typeface="微软雅黑" panose="020B0503020204020204" pitchFamily="34" charset="-122"/>
              </a:rPr>
              <a:t>TF-IDF</a:t>
            </a:r>
            <a:r>
              <a:rPr lang="zh-CN" altLang="en-US" dirty="0">
                <a:latin typeface="微软雅黑" panose="020B0503020204020204" pitchFamily="34" charset="-122"/>
                <a:ea typeface="微软雅黑" panose="020B0503020204020204" pitchFamily="34" charset="-122"/>
              </a:rPr>
              <a:t>值高的词作为文档的核心词，来观察该文档在各个词语聚类中的分布情况</a:t>
            </a:r>
            <a:endParaRPr lang="en-US" altLang="zh-CN"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227798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EDB04720-1763-4B0B-84E0-4939B05496D3}"/>
              </a:ext>
            </a:extLst>
          </p:cNvPr>
          <p:cNvSpPr/>
          <p:nvPr/>
        </p:nvSpPr>
        <p:spPr>
          <a:xfrm>
            <a:off x="171936" y="547433"/>
            <a:ext cx="2032801" cy="523220"/>
          </a:xfrm>
          <a:prstGeom prst="rect">
            <a:avLst/>
          </a:prstGeom>
        </p:spPr>
        <p:txBody>
          <a:bodyPr wrap="none">
            <a:spAutoFit/>
          </a:bodyPr>
          <a:lstStyle/>
          <a:p>
            <a:pPr algn="ctr"/>
            <a:r>
              <a:rPr lang="en-US" altLang="zh-CN" sz="2800" b="1" dirty="0">
                <a:latin typeface="微软雅黑" panose="020B0503020204020204" pitchFamily="34" charset="-122"/>
                <a:ea typeface="微软雅黑" panose="020B0503020204020204" pitchFamily="34" charset="-122"/>
              </a:rPr>
              <a:t>Word2Vec</a:t>
            </a:r>
            <a:endParaRPr lang="zh-CN" altLang="en-US" sz="2800" b="1" dirty="0">
              <a:latin typeface="微软雅黑" panose="020B0503020204020204" pitchFamily="34" charset="-122"/>
              <a:ea typeface="微软雅黑" panose="020B0503020204020204" pitchFamily="34" charset="-122"/>
            </a:endParaRPr>
          </a:p>
        </p:txBody>
      </p:sp>
      <p:sp>
        <p:nvSpPr>
          <p:cNvPr id="6" name="文本框 5">
            <a:extLst>
              <a:ext uri="{FF2B5EF4-FFF2-40B4-BE49-F238E27FC236}">
                <a16:creationId xmlns:a16="http://schemas.microsoft.com/office/drawing/2014/main" id="{19F661B6-5ED9-423E-9188-CB8471D102B3}"/>
              </a:ext>
            </a:extLst>
          </p:cNvPr>
          <p:cNvSpPr txBox="1"/>
          <p:nvPr/>
        </p:nvSpPr>
        <p:spPr>
          <a:xfrm>
            <a:off x="821801" y="1377387"/>
            <a:ext cx="10475089" cy="4247317"/>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以全部</a:t>
            </a:r>
            <a:r>
              <a:rPr lang="en-US" altLang="zh-CN" dirty="0">
                <a:latin typeface="微软雅黑" panose="020B0503020204020204" pitchFamily="34" charset="-122"/>
                <a:ea typeface="微软雅黑" panose="020B0503020204020204" pitchFamily="34" charset="-122"/>
              </a:rPr>
              <a:t>CSR</a:t>
            </a:r>
            <a:r>
              <a:rPr lang="zh-CN" altLang="en-US" dirty="0">
                <a:latin typeface="微软雅黑" panose="020B0503020204020204" pitchFamily="34" charset="-122"/>
                <a:ea typeface="微软雅黑" panose="020B0503020204020204" pitchFamily="34" charset="-122"/>
              </a:rPr>
              <a:t>报告的分词结果作为语料，使用</a:t>
            </a:r>
            <a:r>
              <a:rPr lang="en-US" altLang="zh-CN" dirty="0">
                <a:latin typeface="微软雅黑" panose="020B0503020204020204" pitchFamily="34" charset="-122"/>
                <a:ea typeface="微软雅黑" panose="020B0503020204020204" pitchFamily="34" charset="-122"/>
              </a:rPr>
              <a:t>Gensim</a:t>
            </a:r>
            <a:r>
              <a:rPr lang="zh-CN" altLang="en-US" dirty="0">
                <a:latin typeface="微软雅黑" panose="020B0503020204020204" pitchFamily="34" charset="-122"/>
                <a:ea typeface="微软雅黑" panose="020B0503020204020204" pitchFamily="34" charset="-122"/>
              </a:rPr>
              <a:t>工具包来训练词向量，其中过滤掉了停用词，保留标点符号。（因为标点是天然的分隔符，去除可能会影响词向量结果）</a:t>
            </a:r>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一共得到</a:t>
            </a:r>
            <a:r>
              <a:rPr lang="en-US" altLang="zh-CN" dirty="0">
                <a:latin typeface="微软雅黑" panose="020B0503020204020204" pitchFamily="34" charset="-122"/>
                <a:ea typeface="微软雅黑" panose="020B0503020204020204" pitchFamily="34" charset="-122"/>
              </a:rPr>
              <a:t>38669</a:t>
            </a:r>
            <a:r>
              <a:rPr lang="zh-CN" altLang="en-US" dirty="0">
                <a:latin typeface="微软雅黑" panose="020B0503020204020204" pitchFamily="34" charset="-122"/>
                <a:ea typeface="微软雅黑" panose="020B0503020204020204" pitchFamily="34" charset="-122"/>
              </a:rPr>
              <a:t>个不同的词的词向量结果</a:t>
            </a:r>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词向量训练参数：</a:t>
            </a:r>
            <a:endParaRPr lang="en-US" altLang="zh-CN" dirty="0">
              <a:latin typeface="微软雅黑" panose="020B0503020204020204" pitchFamily="34" charset="-122"/>
              <a:ea typeface="微软雅黑" panose="020B0503020204020204" pitchFamily="34" charset="-122"/>
            </a:endParaRPr>
          </a:p>
          <a:p>
            <a:pPr marL="742950" lvl="1" indent="-285750">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词窗大小：</a:t>
            </a:r>
            <a:r>
              <a:rPr lang="en-US" altLang="zh-CN" dirty="0">
                <a:latin typeface="微软雅黑" panose="020B0503020204020204" pitchFamily="34" charset="-122"/>
                <a:ea typeface="微软雅黑" panose="020B0503020204020204" pitchFamily="34" charset="-122"/>
              </a:rPr>
              <a:t>5</a:t>
            </a:r>
          </a:p>
          <a:p>
            <a:pPr marL="742950" lvl="1" indent="-285750">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词频过滤：</a:t>
            </a:r>
            <a:r>
              <a:rPr lang="en-US" altLang="zh-CN" dirty="0">
                <a:latin typeface="微软雅黑" panose="020B0503020204020204" pitchFamily="34" charset="-122"/>
                <a:ea typeface="微软雅黑" panose="020B0503020204020204" pitchFamily="34" charset="-122"/>
              </a:rPr>
              <a:t>10</a:t>
            </a:r>
          </a:p>
          <a:p>
            <a:pPr marL="742950" lvl="1" indent="-285750">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词向量维度：</a:t>
            </a:r>
            <a:r>
              <a:rPr lang="en-US" altLang="zh-CN" dirty="0">
                <a:latin typeface="微软雅黑" panose="020B0503020204020204" pitchFamily="34" charset="-122"/>
                <a:ea typeface="微软雅黑" panose="020B0503020204020204" pitchFamily="34" charset="-122"/>
              </a:rPr>
              <a:t>100, 200, 300</a:t>
            </a:r>
          </a:p>
          <a:p>
            <a:pPr marL="285750" indent="-285750">
              <a:buFont typeface="Arial" panose="020B0604020202020204" pitchFamily="34" charset="0"/>
              <a:buChar char="•"/>
            </a:pPr>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pPr marL="742950" lvl="1" indent="-285750">
              <a:buFont typeface="Arial" panose="020B0604020202020204" pitchFamily="34" charset="0"/>
              <a:buChar char="•"/>
            </a:pPr>
            <a:endParaRPr lang="en-US" altLang="zh-CN" dirty="0">
              <a:latin typeface="微软雅黑" panose="020B0503020204020204" pitchFamily="34" charset="-122"/>
              <a:ea typeface="微软雅黑" panose="020B0503020204020204" pitchFamily="34" charset="-122"/>
            </a:endParaRPr>
          </a:p>
          <a:p>
            <a:pPr marL="742950" lvl="1" indent="-285750">
              <a:buFont typeface="Arial" panose="020B0604020202020204" pitchFamily="34" charset="0"/>
              <a:buChar char="•"/>
            </a:pPr>
            <a:endParaRPr lang="en-US" altLang="zh-CN" dirty="0">
              <a:latin typeface="微软雅黑" panose="020B0503020204020204" pitchFamily="34" charset="-122"/>
              <a:ea typeface="微软雅黑" panose="020B0503020204020204" pitchFamily="34" charset="-122"/>
            </a:endParaRPr>
          </a:p>
          <a:p>
            <a:pPr marL="742950" lvl="1" indent="-285750">
              <a:buFont typeface="Arial" panose="020B0604020202020204" pitchFamily="34" charset="0"/>
              <a:buChar char="•"/>
            </a:pPr>
            <a:endParaRPr lang="en-US" altLang="zh-CN" dirty="0">
              <a:latin typeface="微软雅黑" panose="020B0503020204020204" pitchFamily="34" charset="-122"/>
              <a:ea typeface="微软雅黑" panose="020B0503020204020204" pitchFamily="34" charset="-122"/>
            </a:endParaRPr>
          </a:p>
          <a:p>
            <a:pPr lvl="1"/>
            <a:endParaRPr lang="en-US" altLang="zh-CN"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3795560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EDB04720-1763-4B0B-84E0-4939B05496D3}"/>
              </a:ext>
            </a:extLst>
          </p:cNvPr>
          <p:cNvSpPr/>
          <p:nvPr/>
        </p:nvSpPr>
        <p:spPr>
          <a:xfrm>
            <a:off x="382667" y="547433"/>
            <a:ext cx="1611340" cy="523220"/>
          </a:xfrm>
          <a:prstGeom prst="rect">
            <a:avLst/>
          </a:prstGeom>
        </p:spPr>
        <p:txBody>
          <a:bodyPr wrap="none">
            <a:spAutoFit/>
          </a:bodyPr>
          <a:lstStyle/>
          <a:p>
            <a:pPr algn="ctr"/>
            <a:r>
              <a:rPr lang="en-US" altLang="zh-CN" sz="2800" b="1" dirty="0" err="1">
                <a:latin typeface="微软雅黑" panose="020B0503020204020204" pitchFamily="34" charset="-122"/>
                <a:ea typeface="微软雅黑" panose="020B0503020204020204" pitchFamily="34" charset="-122"/>
              </a:rPr>
              <a:t>Kmeans</a:t>
            </a:r>
            <a:endParaRPr lang="zh-CN" altLang="en-US" sz="2800" b="1" dirty="0">
              <a:latin typeface="微软雅黑" panose="020B0503020204020204" pitchFamily="34" charset="-122"/>
              <a:ea typeface="微软雅黑" panose="020B0503020204020204" pitchFamily="34" charset="-122"/>
            </a:endParaRPr>
          </a:p>
        </p:txBody>
      </p:sp>
      <p:sp>
        <p:nvSpPr>
          <p:cNvPr id="6" name="文本框 5">
            <a:extLst>
              <a:ext uri="{FF2B5EF4-FFF2-40B4-BE49-F238E27FC236}">
                <a16:creationId xmlns:a16="http://schemas.microsoft.com/office/drawing/2014/main" id="{19F661B6-5ED9-423E-9188-CB8471D102B3}"/>
              </a:ext>
            </a:extLst>
          </p:cNvPr>
          <p:cNvSpPr txBox="1"/>
          <p:nvPr/>
        </p:nvSpPr>
        <p:spPr>
          <a:xfrm>
            <a:off x="821801" y="1377387"/>
            <a:ext cx="10475089" cy="2585323"/>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通过对词向量进行</a:t>
            </a:r>
            <a:r>
              <a:rPr lang="en-US" altLang="zh-CN" dirty="0" err="1">
                <a:latin typeface="微软雅黑" panose="020B0503020204020204" pitchFamily="34" charset="-122"/>
                <a:ea typeface="微软雅黑" panose="020B0503020204020204" pitchFamily="34" charset="-122"/>
              </a:rPr>
              <a:t>kmeans</a:t>
            </a:r>
            <a:r>
              <a:rPr lang="zh-CN" altLang="en-US" dirty="0">
                <a:latin typeface="微软雅黑" panose="020B0503020204020204" pitchFamily="34" charset="-122"/>
                <a:ea typeface="微软雅黑" panose="020B0503020204020204" pitchFamily="34" charset="-122"/>
              </a:rPr>
              <a:t>聚类，将</a:t>
            </a:r>
            <a:r>
              <a:rPr lang="en-US" altLang="zh-CN" dirty="0">
                <a:latin typeface="微软雅黑" panose="020B0503020204020204" pitchFamily="34" charset="-122"/>
                <a:ea typeface="微软雅黑" panose="020B0503020204020204" pitchFamily="34" charset="-122"/>
              </a:rPr>
              <a:t>CSR</a:t>
            </a:r>
            <a:r>
              <a:rPr lang="zh-CN" altLang="en-US" dirty="0">
                <a:latin typeface="微软雅黑" panose="020B0503020204020204" pitchFamily="34" charset="-122"/>
                <a:ea typeface="微软雅黑" panose="020B0503020204020204" pitchFamily="34" charset="-122"/>
              </a:rPr>
              <a:t>报告中呈现出的词语进行归类为</a:t>
            </a:r>
            <a:r>
              <a:rPr lang="en-US" altLang="zh-CN" dirty="0">
                <a:latin typeface="微软雅黑" panose="020B0503020204020204" pitchFamily="34" charset="-122"/>
                <a:ea typeface="微软雅黑" panose="020B0503020204020204" pitchFamily="34" charset="-122"/>
              </a:rPr>
              <a:t>200</a:t>
            </a:r>
            <a:r>
              <a:rPr lang="zh-CN" altLang="en-US" dirty="0">
                <a:latin typeface="微软雅黑" panose="020B0503020204020204" pitchFamily="34" charset="-122"/>
                <a:ea typeface="微软雅黑" panose="020B0503020204020204" pitchFamily="34" charset="-122"/>
              </a:rPr>
              <a:t>个类别，并进行人工筛选</a:t>
            </a:r>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第一版是以全部词语进行训练的，发现其中掺杂着很多噪音，且我们想要的结果大多数是名词</a:t>
            </a:r>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第二版只选取名词、动名词和形名词作为聚类对象，得到相对更加纯净的聚类结果，一共是</a:t>
            </a:r>
            <a:r>
              <a:rPr lang="en-US" altLang="zh-CN" dirty="0">
                <a:latin typeface="微软雅黑" panose="020B0503020204020204" pitchFamily="34" charset="-122"/>
                <a:ea typeface="微软雅黑" panose="020B0503020204020204" pitchFamily="34" charset="-122"/>
              </a:rPr>
              <a:t>38585</a:t>
            </a:r>
            <a:r>
              <a:rPr lang="zh-CN" altLang="en-US" dirty="0">
                <a:latin typeface="微软雅黑" panose="020B0503020204020204" pitchFamily="34" charset="-122"/>
                <a:ea typeface="微软雅黑" panose="020B0503020204020204" pitchFamily="34" charset="-122"/>
              </a:rPr>
              <a:t>个词</a:t>
            </a:r>
            <a:endParaRPr lang="en-US" altLang="zh-CN" dirty="0">
              <a:latin typeface="微软雅黑" panose="020B0503020204020204" pitchFamily="34" charset="-122"/>
              <a:ea typeface="微软雅黑" panose="020B0503020204020204" pitchFamily="34" charset="-122"/>
            </a:endParaRPr>
          </a:p>
          <a:p>
            <a:pPr marL="742950" lvl="1" indent="-285750">
              <a:buFont typeface="Arial" panose="020B0604020202020204" pitchFamily="34" charset="0"/>
              <a:buChar char="•"/>
            </a:pPr>
            <a:endParaRPr lang="en-US" altLang="zh-CN" dirty="0">
              <a:latin typeface="微软雅黑" panose="020B0503020204020204" pitchFamily="34" charset="-122"/>
              <a:ea typeface="微软雅黑" panose="020B0503020204020204" pitchFamily="34" charset="-122"/>
            </a:endParaRPr>
          </a:p>
          <a:p>
            <a:pPr marL="742950" lvl="1" indent="-285750">
              <a:buFont typeface="Arial" panose="020B0604020202020204" pitchFamily="34" charset="0"/>
              <a:buChar char="•"/>
            </a:pPr>
            <a:endParaRPr lang="en-US" altLang="zh-CN" dirty="0">
              <a:latin typeface="微软雅黑" panose="020B0503020204020204" pitchFamily="34" charset="-122"/>
              <a:ea typeface="微软雅黑" panose="020B0503020204020204" pitchFamily="34" charset="-122"/>
            </a:endParaRPr>
          </a:p>
          <a:p>
            <a:pPr marL="742950" lvl="1" indent="-285750">
              <a:buFont typeface="Arial" panose="020B0604020202020204" pitchFamily="34" charset="0"/>
              <a:buChar char="•"/>
            </a:pPr>
            <a:endParaRPr lang="en-US" altLang="zh-CN" dirty="0">
              <a:latin typeface="微软雅黑" panose="020B0503020204020204" pitchFamily="34" charset="-122"/>
              <a:ea typeface="微软雅黑" panose="020B0503020204020204" pitchFamily="34" charset="-122"/>
            </a:endParaRPr>
          </a:p>
          <a:p>
            <a:pPr lvl="1"/>
            <a:endParaRPr lang="en-US" altLang="zh-CN"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7778653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EDB04720-1763-4B0B-84E0-4939B05496D3}"/>
              </a:ext>
            </a:extLst>
          </p:cNvPr>
          <p:cNvSpPr/>
          <p:nvPr/>
        </p:nvSpPr>
        <p:spPr>
          <a:xfrm>
            <a:off x="222982" y="547433"/>
            <a:ext cx="2496197" cy="523220"/>
          </a:xfrm>
          <a:prstGeom prst="rect">
            <a:avLst/>
          </a:prstGeom>
        </p:spPr>
        <p:txBody>
          <a:bodyPr wrap="none">
            <a:spAutoFit/>
          </a:bodyPr>
          <a:lstStyle/>
          <a:p>
            <a:pPr algn="ctr"/>
            <a:r>
              <a:rPr lang="zh-CN" altLang="en-US" sz="2800" b="1" dirty="0">
                <a:latin typeface="微软雅黑" panose="020B0503020204020204" pitchFamily="34" charset="-122"/>
                <a:ea typeface="微软雅黑" panose="020B0503020204020204" pitchFamily="34" charset="-122"/>
              </a:rPr>
              <a:t>文档</a:t>
            </a:r>
            <a:r>
              <a:rPr lang="en-US" altLang="zh-CN" sz="2800" b="1" dirty="0">
                <a:latin typeface="微软雅黑" panose="020B0503020204020204" pitchFamily="34" charset="-122"/>
                <a:ea typeface="微软雅黑" panose="020B0503020204020204" pitchFamily="34" charset="-122"/>
              </a:rPr>
              <a:t>-</a:t>
            </a:r>
            <a:r>
              <a:rPr lang="zh-CN" altLang="en-US" sz="2800" b="1" dirty="0">
                <a:latin typeface="微软雅黑" panose="020B0503020204020204" pitchFamily="34" charset="-122"/>
                <a:ea typeface="微软雅黑" panose="020B0503020204020204" pitchFamily="34" charset="-122"/>
              </a:rPr>
              <a:t>主题分布</a:t>
            </a:r>
          </a:p>
        </p:txBody>
      </p:sp>
      <p:sp>
        <p:nvSpPr>
          <p:cNvPr id="6" name="文本框 5">
            <a:extLst>
              <a:ext uri="{FF2B5EF4-FFF2-40B4-BE49-F238E27FC236}">
                <a16:creationId xmlns:a16="http://schemas.microsoft.com/office/drawing/2014/main" id="{19F661B6-5ED9-423E-9188-CB8471D102B3}"/>
              </a:ext>
            </a:extLst>
          </p:cNvPr>
          <p:cNvSpPr txBox="1"/>
          <p:nvPr/>
        </p:nvSpPr>
        <p:spPr>
          <a:xfrm>
            <a:off x="821801" y="1377387"/>
            <a:ext cx="10475089" cy="1200329"/>
          </a:xfrm>
          <a:prstGeom prst="rect">
            <a:avLst/>
          </a:prstGeom>
          <a:noFill/>
        </p:spPr>
        <p:txBody>
          <a:bodyPr wrap="square" rtlCol="0">
            <a:spAutoFit/>
          </a:bodyPr>
          <a:lstStyle/>
          <a:p>
            <a:pPr marL="742950" lvl="1" indent="-285750">
              <a:buFont typeface="Arial" panose="020B0604020202020204" pitchFamily="34" charset="0"/>
              <a:buChar char="•"/>
            </a:pPr>
            <a:endParaRPr lang="en-US" altLang="zh-CN" dirty="0">
              <a:latin typeface="微软雅黑" panose="020B0503020204020204" pitchFamily="34" charset="-122"/>
              <a:ea typeface="微软雅黑" panose="020B0503020204020204" pitchFamily="34" charset="-122"/>
            </a:endParaRPr>
          </a:p>
          <a:p>
            <a:pPr marL="742950" lvl="1" indent="-285750">
              <a:buFont typeface="Arial" panose="020B0604020202020204" pitchFamily="34" charset="0"/>
              <a:buChar char="•"/>
            </a:pPr>
            <a:endParaRPr lang="en-US" altLang="zh-CN" dirty="0">
              <a:latin typeface="微软雅黑" panose="020B0503020204020204" pitchFamily="34" charset="-122"/>
              <a:ea typeface="微软雅黑" panose="020B0503020204020204" pitchFamily="34" charset="-122"/>
            </a:endParaRPr>
          </a:p>
          <a:p>
            <a:pPr marL="742950" lvl="1" indent="-285750">
              <a:buFont typeface="Arial" panose="020B0604020202020204" pitchFamily="34" charset="0"/>
              <a:buChar char="•"/>
            </a:pPr>
            <a:endParaRPr lang="en-US" altLang="zh-CN" dirty="0">
              <a:latin typeface="微软雅黑" panose="020B0503020204020204" pitchFamily="34" charset="-122"/>
              <a:ea typeface="微软雅黑" panose="020B0503020204020204" pitchFamily="34" charset="-122"/>
            </a:endParaRPr>
          </a:p>
          <a:p>
            <a:pPr lvl="1"/>
            <a:endParaRPr lang="en-US" altLang="zh-CN"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44844739"/>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419</TotalTime>
  <Words>674</Words>
  <Application>Microsoft Office PowerPoint</Application>
  <PresentationFormat>宽屏</PresentationFormat>
  <Paragraphs>74</Paragraphs>
  <Slides>9</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9</vt:i4>
      </vt:variant>
    </vt:vector>
  </HeadingPairs>
  <TitlesOfParts>
    <vt:vector size="15" baseType="lpstr">
      <vt:lpstr>等线</vt:lpstr>
      <vt:lpstr>等线 Light</vt:lpstr>
      <vt:lpstr>微软雅黑</vt:lpstr>
      <vt:lpstr>Arial</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wang yilei</dc:creator>
  <cp:lastModifiedBy>yilei wang</cp:lastModifiedBy>
  <cp:revision>12</cp:revision>
  <dcterms:created xsi:type="dcterms:W3CDTF">2018-05-27T01:46:27Z</dcterms:created>
  <dcterms:modified xsi:type="dcterms:W3CDTF">2018-05-27T13:47:58Z</dcterms:modified>
</cp:coreProperties>
</file>