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1089600" cy="26517600"/>
  <p:notesSz cx="6858000" cy="9144000"/>
  <p:custDataLst>
    <p:tags r:id="rId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60"/>
  </p:normalViewPr>
  <p:slideViewPr>
    <p:cSldViewPr snapToGrid="0">
      <p:cViewPr>
        <p:scale>
          <a:sx n="33" d="100"/>
          <a:sy n="33" d="100"/>
        </p:scale>
        <p:origin x="490"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4339804"/>
            <a:ext cx="26426160" cy="923205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13927880"/>
            <a:ext cx="23317200" cy="6402280"/>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80CDE5-FD08-452D-AAA1-BA36EC8926CF}"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119458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0CDE5-FD08-452D-AAA1-BA36EC8926CF}"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251249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411817"/>
            <a:ext cx="6703695" cy="224724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1411817"/>
            <a:ext cx="19722465" cy="224724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0CDE5-FD08-452D-AAA1-BA36EC8926CF}"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184938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0CDE5-FD08-452D-AAA1-BA36EC8926CF}"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330278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6610993"/>
            <a:ext cx="26814780" cy="11030583"/>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17745929"/>
            <a:ext cx="26814780" cy="5800723"/>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80CDE5-FD08-452D-AAA1-BA36EC8926CF}"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288162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7059083"/>
            <a:ext cx="13213080" cy="168251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7059083"/>
            <a:ext cx="13213080" cy="168251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80CDE5-FD08-452D-AAA1-BA36EC8926CF}"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54766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411823"/>
            <a:ext cx="26814780" cy="512551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6500497"/>
            <a:ext cx="13152356" cy="3185793"/>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Edit Master text styles</a:t>
            </a:r>
          </a:p>
        </p:txBody>
      </p:sp>
      <p:sp>
        <p:nvSpPr>
          <p:cNvPr id="4" name="Content Placeholder 3"/>
          <p:cNvSpPr>
            <a:spLocks noGrp="1"/>
          </p:cNvSpPr>
          <p:nvPr>
            <p:ph sz="half" idx="2"/>
          </p:nvPr>
        </p:nvSpPr>
        <p:spPr>
          <a:xfrm>
            <a:off x="2141463" y="9686290"/>
            <a:ext cx="13152356" cy="142470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6500497"/>
            <a:ext cx="13217129" cy="3185793"/>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Edit Master text styles</a:t>
            </a:r>
          </a:p>
        </p:txBody>
      </p:sp>
      <p:sp>
        <p:nvSpPr>
          <p:cNvPr id="6" name="Content Placeholder 5"/>
          <p:cNvSpPr>
            <a:spLocks noGrp="1"/>
          </p:cNvSpPr>
          <p:nvPr>
            <p:ph sz="quarter" idx="4"/>
          </p:nvPr>
        </p:nvSpPr>
        <p:spPr>
          <a:xfrm>
            <a:off x="15739112" y="9686290"/>
            <a:ext cx="13217129" cy="142470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80CDE5-FD08-452D-AAA1-BA36EC8926CF}"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368905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80CDE5-FD08-452D-AAA1-BA36EC8926CF}"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313164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0CDE5-FD08-452D-AAA1-BA36EC8926CF}"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59501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1767840"/>
            <a:ext cx="10027205" cy="618744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3818049"/>
            <a:ext cx="15739110" cy="1884468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7955280"/>
            <a:ext cx="10027205" cy="14738140"/>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Edit Master text styles</a:t>
            </a:r>
          </a:p>
        </p:txBody>
      </p:sp>
      <p:sp>
        <p:nvSpPr>
          <p:cNvPr id="5" name="Date Placeholder 4"/>
          <p:cNvSpPr>
            <a:spLocks noGrp="1"/>
          </p:cNvSpPr>
          <p:nvPr>
            <p:ph type="dt" sz="half" idx="10"/>
          </p:nvPr>
        </p:nvSpPr>
        <p:spPr/>
        <p:txBody>
          <a:bodyPr/>
          <a:lstStyle/>
          <a:p>
            <a:fld id="{A180CDE5-FD08-452D-AAA1-BA36EC8926CF}"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25732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1767840"/>
            <a:ext cx="10027205" cy="618744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3818049"/>
            <a:ext cx="15739110" cy="1884468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7955280"/>
            <a:ext cx="10027205" cy="14738140"/>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Edit Master text styles</a:t>
            </a:r>
          </a:p>
        </p:txBody>
      </p:sp>
      <p:sp>
        <p:nvSpPr>
          <p:cNvPr id="5" name="Date Placeholder 4"/>
          <p:cNvSpPr>
            <a:spLocks noGrp="1"/>
          </p:cNvSpPr>
          <p:nvPr>
            <p:ph type="dt" sz="half" idx="10"/>
          </p:nvPr>
        </p:nvSpPr>
        <p:spPr/>
        <p:txBody>
          <a:bodyPr/>
          <a:lstStyle/>
          <a:p>
            <a:fld id="{A180CDE5-FD08-452D-AAA1-BA36EC8926CF}"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49E4E-4E4D-401F-9E26-97C7E913553B}" type="slidenum">
              <a:rPr lang="en-US" smtClean="0"/>
              <a:t>‹#›</a:t>
            </a:fld>
            <a:endParaRPr lang="en-US"/>
          </a:p>
        </p:txBody>
      </p:sp>
    </p:spTree>
    <p:extLst>
      <p:ext uri="{BB962C8B-B14F-4D97-AF65-F5344CB8AC3E}">
        <p14:creationId xmlns:p14="http://schemas.microsoft.com/office/powerpoint/2010/main" val="272602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411823"/>
            <a:ext cx="26814780" cy="512551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7059083"/>
            <a:ext cx="26814780" cy="1682517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24577892"/>
            <a:ext cx="6995160" cy="1411817"/>
          </a:xfrm>
          <a:prstGeom prst="rect">
            <a:avLst/>
          </a:prstGeom>
        </p:spPr>
        <p:txBody>
          <a:bodyPr vert="horz" lIns="91440" tIns="45720" rIns="91440" bIns="45720" rtlCol="0" anchor="ctr"/>
          <a:lstStyle>
            <a:lvl1pPr algn="l">
              <a:defRPr sz="4080">
                <a:solidFill>
                  <a:schemeClr val="tx1">
                    <a:tint val="75000"/>
                  </a:schemeClr>
                </a:solidFill>
              </a:defRPr>
            </a:lvl1pPr>
          </a:lstStyle>
          <a:p>
            <a:fld id="{A180CDE5-FD08-452D-AAA1-BA36EC8926CF}" type="datetimeFigureOut">
              <a:rPr lang="en-US" smtClean="0"/>
              <a:t>2/27/2020</a:t>
            </a:fld>
            <a:endParaRPr lang="en-US"/>
          </a:p>
        </p:txBody>
      </p:sp>
      <p:sp>
        <p:nvSpPr>
          <p:cNvPr id="5" name="Footer Placeholder 4"/>
          <p:cNvSpPr>
            <a:spLocks noGrp="1"/>
          </p:cNvSpPr>
          <p:nvPr>
            <p:ph type="ftr" sz="quarter" idx="3"/>
          </p:nvPr>
        </p:nvSpPr>
        <p:spPr>
          <a:xfrm>
            <a:off x="10298430" y="24577892"/>
            <a:ext cx="10492740" cy="141181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24577892"/>
            <a:ext cx="6995160" cy="1411817"/>
          </a:xfrm>
          <a:prstGeom prst="rect">
            <a:avLst/>
          </a:prstGeom>
        </p:spPr>
        <p:txBody>
          <a:bodyPr vert="horz" lIns="91440" tIns="45720" rIns="91440" bIns="45720" rtlCol="0" anchor="ctr"/>
          <a:lstStyle>
            <a:lvl1pPr algn="r">
              <a:defRPr sz="4080">
                <a:solidFill>
                  <a:schemeClr val="tx1">
                    <a:tint val="75000"/>
                  </a:schemeClr>
                </a:solidFill>
              </a:defRPr>
            </a:lvl1pPr>
          </a:lstStyle>
          <a:p>
            <a:fld id="{D8E49E4E-4E4D-401F-9E26-97C7E913553B}" type="slidenum">
              <a:rPr lang="en-US" smtClean="0"/>
              <a:t>‹#›</a:t>
            </a:fld>
            <a:endParaRPr lang="en-US"/>
          </a:p>
        </p:txBody>
      </p:sp>
    </p:spTree>
    <p:extLst>
      <p:ext uri="{BB962C8B-B14F-4D97-AF65-F5344CB8AC3E}">
        <p14:creationId xmlns:p14="http://schemas.microsoft.com/office/powerpoint/2010/main" val="1061604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hrintelligence.com/news/ehr-data-helps-to-predict-short-term-mortality-for-cancer-patients"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0259" y="161367"/>
            <a:ext cx="29386306" cy="1446550"/>
          </a:xfrm>
          <a:prstGeom prst="rect">
            <a:avLst/>
          </a:prstGeom>
          <a:solidFill>
            <a:srgbClr val="7030A0"/>
          </a:solidFill>
        </p:spPr>
        <p:txBody>
          <a:bodyPr wrap="square" rtlCol="0">
            <a:spAutoFit/>
          </a:bodyPr>
          <a:lstStyle/>
          <a:p>
            <a:pPr lvl="0" algn="ctr">
              <a:defRPr/>
            </a:pPr>
            <a:r>
              <a:rPr lang="en-US" sz="4000" dirty="0">
                <a:solidFill>
                  <a:schemeClr val="bg1"/>
                </a:solidFill>
              </a:rPr>
              <a:t>Predicting Mortality Rate associated with type of Cancer</a:t>
            </a:r>
            <a:r>
              <a:rPr lang="en-US" sz="4000">
                <a:solidFill>
                  <a:schemeClr val="bg1"/>
                </a:solidFill>
              </a:rPr>
              <a:t>, and </a:t>
            </a:r>
            <a:r>
              <a:rPr lang="en-US" sz="4000" dirty="0">
                <a:solidFill>
                  <a:schemeClr val="bg1"/>
                </a:solidFill>
              </a:rPr>
              <a:t>other variables. </a:t>
            </a:r>
            <a:endParaRPr kumimoji="0" lang="en-US" sz="4000" b="0" i="0" u="none" strike="noStrike" kern="1200" cap="none" spc="0" normalizeH="0" baseline="0" noProof="0" dirty="0">
              <a:ln>
                <a:noFill/>
              </a:ln>
              <a:solidFill>
                <a:schemeClr val="bg1"/>
              </a:solidFill>
              <a:effectLst/>
              <a:uLnTx/>
              <a:uFillTx/>
            </a:endParaRPr>
          </a:p>
          <a:p>
            <a:pPr lvl="0" algn="ctr">
              <a:defRPr/>
            </a:pP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Tenki Ko and </a:t>
            </a:r>
            <a:r>
              <a:rPr lang="en-US" sz="4800" dirty="0">
                <a:solidFill>
                  <a:schemeClr val="bg1"/>
                </a:solidFill>
              </a:rPr>
              <a:t>Steve </a:t>
            </a:r>
            <a:r>
              <a:rPr lang="en-US" sz="4800" dirty="0" err="1">
                <a:solidFill>
                  <a:schemeClr val="bg1"/>
                </a:solidFill>
              </a:rPr>
              <a:t>Mwangli</a:t>
            </a:r>
            <a:endParaRPr kumimoji="0" lang="en-US" sz="4800" b="0" i="0" u="none" strike="noStrike" kern="1200" cap="none" spc="0" normalizeH="0" baseline="0" noProof="0" dirty="0">
              <a:ln>
                <a:noFill/>
              </a:ln>
              <a:solidFill>
                <a:schemeClr val="bg1"/>
              </a:solidFill>
              <a:effectLst/>
              <a:uLnTx/>
              <a:uFillTx/>
              <a:ea typeface="+mn-ea"/>
              <a:cs typeface="+mn-cs"/>
            </a:endParaRPr>
          </a:p>
        </p:txBody>
      </p:sp>
      <p:sp>
        <p:nvSpPr>
          <p:cNvPr id="5" name="TextBox 4"/>
          <p:cNvSpPr txBox="1"/>
          <p:nvPr/>
        </p:nvSpPr>
        <p:spPr>
          <a:xfrm>
            <a:off x="950259" y="2651595"/>
            <a:ext cx="9610165" cy="707886"/>
          </a:xfrm>
          <a:prstGeom prst="rect">
            <a:avLst/>
          </a:prstGeom>
          <a:solidFill>
            <a:srgbClr val="7030A0"/>
          </a:solidFill>
          <a:ln w="381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Introduction</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p:cNvSpPr txBox="1"/>
          <p:nvPr/>
        </p:nvSpPr>
        <p:spPr>
          <a:xfrm>
            <a:off x="950259" y="3359481"/>
            <a:ext cx="9610165" cy="4955203"/>
          </a:xfrm>
          <a:prstGeom prst="rect">
            <a:avLst/>
          </a:prstGeom>
          <a:noFill/>
          <a:ln w="381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important background for this study includes: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a:rPr>
              <a:t>The probability</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Simple linear regression</a:t>
            </a:r>
          </a:p>
          <a:p>
            <a:pPr marL="457200" lvl="0" indent="-457200">
              <a:buFont typeface="Arial" panose="020B0604020202020204" pitchFamily="34" charset="0"/>
              <a:buChar char="•"/>
              <a:defRPr/>
            </a:pPr>
            <a:r>
              <a:rPr lang="en-US" sz="2800" dirty="0"/>
              <a:t>estimate the coefficients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Our objectives are:</a:t>
            </a:r>
          </a:p>
          <a:p>
            <a:pPr lvl="0"/>
            <a:r>
              <a:rPr lang="en-US" sz="2000" dirty="0"/>
              <a:t>1.Assess the relationship between mortality rate and the type of cancer. </a:t>
            </a:r>
          </a:p>
          <a:p>
            <a:pPr lvl="0"/>
            <a:r>
              <a:rPr lang="en-US" sz="2000" dirty="0"/>
              <a:t>2.Determine whether this relationship is affected by a person’s age and gender.</a:t>
            </a:r>
          </a:p>
          <a:p>
            <a:r>
              <a:rPr lang="en-US" sz="2000" dirty="0"/>
              <a:t>3.Calculate whether there is any correlation between the household income in a county and the mortality rate of patients suffering from different types of cancer.</a:t>
            </a:r>
          </a:p>
          <a:p>
            <a:r>
              <a:rPr lang="en-US" sz="2000" dirty="0"/>
              <a:t>4. Gauge how much the total number of in situ tumors and malignant tumors affect the mortality of cancer patients.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p:cNvSpPr txBox="1"/>
          <p:nvPr/>
        </p:nvSpPr>
        <p:spPr>
          <a:xfrm>
            <a:off x="950259" y="8668669"/>
            <a:ext cx="9610165" cy="707886"/>
          </a:xfrm>
          <a:prstGeom prst="rect">
            <a:avLst/>
          </a:prstGeom>
          <a:solidFill>
            <a:srgbClr val="7030A0"/>
          </a:solidFill>
          <a:ln w="381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Methods</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950259" y="9391639"/>
            <a:ext cx="9610165" cy="8710077"/>
          </a:xfrm>
          <a:prstGeom prst="rect">
            <a:avLst/>
          </a:prstGeom>
          <a:noFill/>
          <a:ln w="381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 analyses were conducted using the R Statistical Program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 Core Team 2018)</a:t>
            </a:r>
            <a:endParaRPr lang="en-US" sz="28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endParaRPr lang="en-US" sz="28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p:cNvSpPr/>
          <p:nvPr/>
        </p:nvSpPr>
        <p:spPr>
          <a:xfrm>
            <a:off x="5219700" y="10232032"/>
            <a:ext cx="4000500" cy="145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457200" rtl="0" eaLnBrk="1" fontAlgn="auto" latinLnBrk="0" hangingPunct="1">
              <a:lnSpc>
                <a:spcPct val="100000"/>
              </a:lnSpc>
              <a:spcBef>
                <a:spcPts val="0"/>
              </a:spcBef>
              <a:spcAft>
                <a:spcPts val="0"/>
              </a:spcAft>
              <a:buClrTx/>
              <a:buSzTx/>
              <a:tabLst/>
              <a:defRPr/>
            </a:pPr>
            <a:r>
              <a:rPr lang="en-US" sz="2400" dirty="0">
                <a:solidFill>
                  <a:prstClr val="white"/>
                </a:solidFill>
                <a:latin typeface="Calibri" panose="020F0502020204030204"/>
              </a:rPr>
              <a:t>1. Obtain data</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742950" lvl="1" indent="-285750">
              <a:buFont typeface="Arial" panose="020B0604020202020204" pitchFamily="34" charset="0"/>
              <a:buChar char="•"/>
            </a:pPr>
            <a:r>
              <a:rPr lang="en-US" dirty="0"/>
              <a:t>National Cancer Institute</a:t>
            </a:r>
          </a:p>
          <a:p>
            <a:pPr marL="742950" lvl="1" indent="-285750">
              <a:buFont typeface="Arial" panose="020B0604020202020204" pitchFamily="34" charset="0"/>
              <a:buChar char="•"/>
            </a:pPr>
            <a:r>
              <a:rPr lang="en-US" sz="2400" dirty="0">
                <a:solidFill>
                  <a:prstClr val="white"/>
                </a:solidFill>
                <a:latin typeface="Calibri" panose="020F0502020204030204"/>
              </a:rPr>
              <a:t>2020</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p:cNvSpPr txBox="1"/>
          <p:nvPr/>
        </p:nvSpPr>
        <p:spPr>
          <a:xfrm>
            <a:off x="11376210" y="2651595"/>
            <a:ext cx="18960353" cy="707886"/>
          </a:xfrm>
          <a:prstGeom prst="rect">
            <a:avLst/>
          </a:prstGeom>
          <a:solidFill>
            <a:srgbClr val="7030A0"/>
          </a:solidFill>
          <a:ln w="381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Results</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11376210" y="3359481"/>
            <a:ext cx="18960353" cy="15173385"/>
          </a:xfrm>
          <a:prstGeom prst="rect">
            <a:avLst/>
          </a:prstGeom>
          <a:noFill/>
          <a:ln w="381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p:cNvSpPr txBox="1"/>
          <p:nvPr/>
        </p:nvSpPr>
        <p:spPr>
          <a:xfrm>
            <a:off x="950260" y="19225615"/>
            <a:ext cx="18960353" cy="707886"/>
          </a:xfrm>
          <a:prstGeom prst="rect">
            <a:avLst/>
          </a:prstGeom>
          <a:solidFill>
            <a:srgbClr val="7030A0"/>
          </a:solidFill>
          <a:ln w="381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Conclusions</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p:cNvSpPr txBox="1"/>
          <p:nvPr/>
        </p:nvSpPr>
        <p:spPr>
          <a:xfrm>
            <a:off x="950259" y="19933501"/>
            <a:ext cx="18960353" cy="4401205"/>
          </a:xfrm>
          <a:prstGeom prst="rect">
            <a:avLst/>
          </a:prstGeom>
          <a:noFill/>
          <a:ln w="381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Sentence giving main conclusion. Reference tables or figures as appropriate</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a:rPr>
              <a:t>There is definitely a correlation between some of the predictor variables and the mortality rate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a:rPr>
              <a:t>Type of cancer could also be used in a further study to investigate whether it could be used as an explanatory variable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There might be a need to implement the in situ or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malig</a:t>
            </a:r>
            <a:r>
              <a:rPr lang="en-US" sz="2800" dirty="0" err="1">
                <a:solidFill>
                  <a:prstClr val="black"/>
                </a:solidFill>
                <a:latin typeface="Calibri" panose="020F0502020204030204"/>
              </a:rPr>
              <a:t>nant</a:t>
            </a:r>
            <a:r>
              <a:rPr lang="en-US" sz="2800" dirty="0">
                <a:solidFill>
                  <a:prstClr val="black"/>
                </a:solidFill>
                <a:latin typeface="Calibri" panose="020F0502020204030204"/>
              </a:rPr>
              <a:t> tumors as factors, or dummy variables, or qualitative variables.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For further study:</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Type of cancer for qualitative variable</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Melanoma </a:t>
            </a:r>
            <a:r>
              <a:rPr lang="en-US" sz="2800" dirty="0">
                <a:solidFill>
                  <a:prstClr val="black"/>
                </a:solidFill>
                <a:latin typeface="Calibri" panose="020F0502020204030204"/>
              </a:rPr>
              <a:t>and other skin cancer types as a predictor</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Colorectal or testicular cancer as predictors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p:cNvSpPr/>
          <p:nvPr/>
        </p:nvSpPr>
        <p:spPr>
          <a:xfrm>
            <a:off x="11998838" y="4902074"/>
            <a:ext cx="9108981" cy="73404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Results Figure or Table with title and  caption</a:t>
            </a:r>
          </a:p>
        </p:txBody>
      </p:sp>
      <p:sp>
        <p:nvSpPr>
          <p:cNvPr id="18" name="TextBox 17"/>
          <p:cNvSpPr txBox="1"/>
          <p:nvPr/>
        </p:nvSpPr>
        <p:spPr>
          <a:xfrm>
            <a:off x="21667691" y="5397140"/>
            <a:ext cx="7727577" cy="1754326"/>
          </a:xfrm>
          <a:prstGeom prst="rect">
            <a:avLst/>
          </a:prstGeom>
          <a:noFill/>
        </p:spPr>
        <p:txBody>
          <a:bodyPr wrap="square" rtlCol="0">
            <a:spAutoFit/>
          </a:bodyPr>
          <a:lstStyle/>
          <a:p>
            <a:r>
              <a:rPr lang="en-US" dirty="0"/>
              <a:t>There is greater variability in the mortality rate of female cancer patients compared to male cancer patients, even though there are two outliers in the upper portion of the male boxplot. Additionally, the female boxplot corresponds to the boxplot of patients who suffer from Breast Cancer, which could be </a:t>
            </a:r>
          </a:p>
          <a:p>
            <a:r>
              <a:rPr lang="en-US" dirty="0"/>
              <a:t>attributable to the fact that most people who suffer from Breast Cancer are female. </a:t>
            </a:r>
          </a:p>
        </p:txBody>
      </p:sp>
      <p:sp>
        <p:nvSpPr>
          <p:cNvPr id="21" name="Rectangle 20"/>
          <p:cNvSpPr/>
          <p:nvPr/>
        </p:nvSpPr>
        <p:spPr>
          <a:xfrm>
            <a:off x="11958077" y="12942946"/>
            <a:ext cx="9108981" cy="50482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Results Figure or Table with title and  caption</a:t>
            </a:r>
          </a:p>
        </p:txBody>
      </p:sp>
      <p:sp>
        <p:nvSpPr>
          <p:cNvPr id="22" name="TextBox 21"/>
          <p:cNvSpPr txBox="1"/>
          <p:nvPr/>
        </p:nvSpPr>
        <p:spPr>
          <a:xfrm>
            <a:off x="21577205" y="13525057"/>
            <a:ext cx="7727577" cy="369332"/>
          </a:xfrm>
          <a:prstGeom prst="rect">
            <a:avLst/>
          </a:prstGeom>
          <a:noFill/>
        </p:spPr>
        <p:txBody>
          <a:bodyPr wrap="square" rtlCol="0">
            <a:spAutoFit/>
          </a:bodyPr>
          <a:lstStyle/>
          <a:p>
            <a:pPr lvl="0">
              <a:defRPr/>
            </a:pPr>
            <a:r>
              <a:rPr lang="en-US" dirty="0"/>
              <a:t>Numerical summaries of each of the variables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p:cNvSpPr txBox="1"/>
          <p:nvPr/>
        </p:nvSpPr>
        <p:spPr>
          <a:xfrm>
            <a:off x="20726398" y="19225615"/>
            <a:ext cx="9610165" cy="707886"/>
          </a:xfrm>
          <a:prstGeom prst="rect">
            <a:avLst/>
          </a:prstGeom>
          <a:solidFill>
            <a:srgbClr val="7030A0"/>
          </a:solidFill>
          <a:ln w="381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References </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p:cNvSpPr txBox="1"/>
          <p:nvPr/>
        </p:nvSpPr>
        <p:spPr>
          <a:xfrm>
            <a:off x="20726398" y="19933501"/>
            <a:ext cx="9610165" cy="6124754"/>
          </a:xfrm>
          <a:prstGeom prst="rect">
            <a:avLst/>
          </a:prstGeom>
          <a:noFill/>
          <a:ln w="38100">
            <a:solidFill>
              <a:schemeClr val="tx1"/>
            </a:solidFill>
          </a:ln>
        </p:spPr>
        <p:txBody>
          <a:bodyPr wrap="square" rtlCol="0">
            <a:spAutoFit/>
          </a:bodyPr>
          <a:lstStyle/>
          <a:p>
            <a:pPr marL="457200" indent="-457200">
              <a:buFont typeface="Arial" panose="020B0604020202020204" pitchFamily="34" charset="0"/>
              <a:buChar char="•"/>
            </a:pPr>
            <a:r>
              <a:rPr lang="en-US" sz="2800" dirty="0"/>
              <a:t>Monica, K. (2018, July 30). EHR Data Helps to Predict Short-Term Mortality for Cancer Patients. Retrieved from ehrintelligence.com: </a:t>
            </a:r>
            <a:r>
              <a:rPr lang="en-US" sz="2800" dirty="0">
                <a:hlinkClick r:id="rId2"/>
              </a:rPr>
              <a:t>https://ehrintelligence.com/news/ehr-data-helps-to-predict-short-term-mortality-for-cancer-patients</a:t>
            </a:r>
            <a:endParaRPr lang="en-US" sz="2800" dirty="0"/>
          </a:p>
          <a:p>
            <a:pPr marL="457200" indent="-457200">
              <a:buFont typeface="Arial" panose="020B0604020202020204" pitchFamily="34" charset="0"/>
              <a:buChar char="•"/>
            </a:pPr>
            <a:r>
              <a:rPr lang="en-US" sz="2800" dirty="0"/>
              <a:t>Ni, D., Xiao, Z., Zhong, B., &amp; Feng, X. (2018, November 9). Multiple Human-</a:t>
            </a:r>
            <a:r>
              <a:rPr lang="en-US" sz="2800" dirty="0" err="1"/>
              <a:t>Behaviour</a:t>
            </a:r>
            <a:r>
              <a:rPr lang="en-US" sz="2800" dirty="0"/>
              <a:t> Indicators for Predicting Lung Cancer Mortality with Support Vector Machine. Scientific Reports. </a:t>
            </a:r>
            <a:r>
              <a:rPr lang="en-US" sz="2800" dirty="0" err="1"/>
              <a:t>doi:https</a:t>
            </a:r>
            <a:r>
              <a:rPr lang="en-US" sz="2800" dirty="0"/>
              <a:t>://doi.org/10.1038/s41598-018-34945-z</a:t>
            </a:r>
          </a:p>
          <a:p>
            <a:pPr marL="457200" indent="-457200">
              <a:buFont typeface="Arial" panose="020B0604020202020204" pitchFamily="34" charset="0"/>
              <a:buChar char="•"/>
            </a:pPr>
            <a:r>
              <a:rPr lang="en-US" sz="2800" dirty="0"/>
              <a:t>Parikh, R. B., </a:t>
            </a:r>
            <a:r>
              <a:rPr lang="en-US" sz="2800" dirty="0" err="1"/>
              <a:t>Manz</a:t>
            </a:r>
            <a:r>
              <a:rPr lang="en-US" sz="2800" dirty="0"/>
              <a:t>, C., </a:t>
            </a:r>
            <a:r>
              <a:rPr lang="en-US" sz="2800" dirty="0" err="1"/>
              <a:t>Chivers</a:t>
            </a:r>
            <a:r>
              <a:rPr lang="en-US" sz="2800" dirty="0"/>
              <a:t>, C., </a:t>
            </a:r>
            <a:r>
              <a:rPr lang="en-US" sz="2800" dirty="0" err="1"/>
              <a:t>Regli</a:t>
            </a:r>
            <a:r>
              <a:rPr lang="en-US" sz="2800" dirty="0"/>
              <a:t>, S. H., Braun, J., </a:t>
            </a:r>
            <a:r>
              <a:rPr lang="en-US" sz="2800" dirty="0" err="1"/>
              <a:t>Draugelis</a:t>
            </a:r>
            <a:r>
              <a:rPr lang="en-US" sz="2800" dirty="0"/>
              <a:t>, M. E., . . . Patel, M. S. (2019, October 2). Machine Learning Approaches to Predict 6-Month Mortality Among Patients With Cancer. JAMA </a:t>
            </a:r>
            <a:r>
              <a:rPr lang="en-US" sz="2800" dirty="0" err="1"/>
              <a:t>Netw</a:t>
            </a:r>
            <a:r>
              <a:rPr lang="en-US" sz="2800" dirty="0"/>
              <a:t> Open.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Box 26"/>
          <p:cNvSpPr txBox="1"/>
          <p:nvPr/>
        </p:nvSpPr>
        <p:spPr>
          <a:xfrm>
            <a:off x="11947712" y="3718745"/>
            <a:ext cx="1560979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Sentence or two, or bullets, giving main results, or descriptive title.</a:t>
            </a:r>
          </a:p>
        </p:txBody>
      </p:sp>
      <p:sp>
        <p:nvSpPr>
          <p:cNvPr id="28" name="Rectangle 27"/>
          <p:cNvSpPr/>
          <p:nvPr/>
        </p:nvSpPr>
        <p:spPr>
          <a:xfrm>
            <a:off x="1524559" y="11904285"/>
            <a:ext cx="4390209" cy="1898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2. Exploratory Data Analysis</a:t>
            </a:r>
          </a:p>
          <a:p>
            <a:pPr marL="285750" marR="0" lvl="0" indent="-28575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Cancer Type </a:t>
            </a:r>
          </a:p>
          <a:p>
            <a:pPr marL="285750" marR="0" lvl="0" indent="-28575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AgeDiagnosed</a:t>
            </a:r>
            <a:r>
              <a:rPr lang="en-US" dirty="0"/>
              <a:t> </a:t>
            </a:r>
          </a:p>
          <a:p>
            <a:pPr marL="285750" marR="0" lvl="0" indent="-28575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MedHouInc</a:t>
            </a:r>
            <a:r>
              <a:rPr lang="en-US" dirty="0"/>
              <a:t> </a:t>
            </a:r>
          </a:p>
          <a:p>
            <a:pPr marL="285750" marR="0" lvl="0" indent="-28575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Gender </a:t>
            </a:r>
          </a:p>
          <a:p>
            <a:pPr marL="285750" marR="0" lvl="0" indent="-28575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INSvsMALI</a:t>
            </a:r>
            <a:r>
              <a:rPr lang="en-US" dirty="0"/>
              <a:t> </a:t>
            </a:r>
          </a:p>
        </p:txBody>
      </p:sp>
      <p:sp>
        <p:nvSpPr>
          <p:cNvPr id="29" name="Rectangle 28"/>
          <p:cNvSpPr/>
          <p:nvPr/>
        </p:nvSpPr>
        <p:spPr>
          <a:xfrm>
            <a:off x="1524560" y="14138273"/>
            <a:ext cx="4000500" cy="145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457200" rtl="0" eaLnBrk="1" fontAlgn="auto" latinLnBrk="0" hangingPunct="1">
              <a:lnSpc>
                <a:spcPct val="100000"/>
              </a:lnSpc>
              <a:spcBef>
                <a:spcPts val="0"/>
              </a:spcBef>
              <a:spcAft>
                <a:spcPts val="0"/>
              </a:spcAft>
              <a:buClrTx/>
              <a:buSzTx/>
              <a:tabLst/>
              <a:defRPr/>
            </a:pPr>
            <a:r>
              <a:rPr lang="en-US" sz="2400" dirty="0">
                <a:solidFill>
                  <a:prstClr val="white"/>
                </a:solidFill>
                <a:latin typeface="Calibri" panose="020F0502020204030204"/>
              </a:rPr>
              <a:t>3. Model Estimation</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lvl="1" indent="-457200">
              <a:buFontTx/>
              <a:buAutoNum type="alphaLcParenR"/>
            </a:pPr>
            <a:r>
              <a:rPr lang="en-US" sz="2400" dirty="0" err="1">
                <a:solidFill>
                  <a:prstClr val="white"/>
                </a:solidFill>
                <a:latin typeface="Calibri" panose="020F0502020204030204"/>
              </a:rPr>
              <a:t>Rstudio</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p:cNvSpPr/>
          <p:nvPr/>
        </p:nvSpPr>
        <p:spPr>
          <a:xfrm>
            <a:off x="1524560" y="16028328"/>
            <a:ext cx="4000500" cy="145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4. Model Assessment</a:t>
            </a:r>
          </a:p>
          <a:p>
            <a:pPr marL="914400" lvl="1" indent="-457200">
              <a:buFont typeface="+mj-lt"/>
              <a:buAutoNum type="alphaLcParen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a:t>
            </a:r>
            <a:r>
              <a:rPr lang="en-US" sz="2400" dirty="0" err="1">
                <a:solidFill>
                  <a:prstClr val="white"/>
                </a:solidFill>
                <a:latin typeface="Calibri" panose="020F0502020204030204"/>
              </a:rPr>
              <a:t>oxplot</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lvl="1" indent="-457200">
              <a:buFontTx/>
              <a:buAutoNum type="alphaLcParen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scatterplot</a:t>
            </a:r>
          </a:p>
        </p:txBody>
      </p:sp>
      <p:sp>
        <p:nvSpPr>
          <p:cNvPr id="10" name="Right Arrow 9"/>
          <p:cNvSpPr/>
          <p:nvPr/>
        </p:nvSpPr>
        <p:spPr>
          <a:xfrm>
            <a:off x="5525060" y="16640175"/>
            <a:ext cx="2661678"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Model Adequate?</a:t>
            </a:r>
          </a:p>
        </p:txBody>
      </p:sp>
      <p:sp>
        <p:nvSpPr>
          <p:cNvPr id="31" name="Rectangle 30"/>
          <p:cNvSpPr/>
          <p:nvPr/>
        </p:nvSpPr>
        <p:spPr>
          <a:xfrm>
            <a:off x="8298515" y="16087830"/>
            <a:ext cx="2069726" cy="145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457200" rtl="0" eaLnBrk="1" fontAlgn="auto" latinLnBrk="0" hangingPunct="1">
              <a:lnSpc>
                <a:spcPct val="100000"/>
              </a:lnSpc>
              <a:spcBef>
                <a:spcPts val="0"/>
              </a:spcBef>
              <a:spcAft>
                <a:spcPts val="0"/>
              </a:spcAft>
              <a:buClrTx/>
              <a:buSzTx/>
              <a:tabLst/>
              <a:defRPr/>
            </a:pPr>
            <a:r>
              <a:rPr lang="en-US" sz="2400" dirty="0">
                <a:solidFill>
                  <a:prstClr val="white"/>
                </a:solidFill>
                <a:latin typeface="Calibri" panose="020F0502020204030204"/>
              </a:rPr>
              <a:t>5</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Final Model</a:t>
            </a:r>
          </a:p>
        </p:txBody>
      </p:sp>
      <p:sp>
        <p:nvSpPr>
          <p:cNvPr id="32" name="Left Arrow 31"/>
          <p:cNvSpPr/>
          <p:nvPr/>
        </p:nvSpPr>
        <p:spPr>
          <a:xfrm>
            <a:off x="5544324" y="14568745"/>
            <a:ext cx="1980426" cy="342643"/>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372350" y="14806613"/>
            <a:ext cx="152400" cy="1936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991350" y="15619274"/>
            <a:ext cx="457200" cy="369332"/>
          </a:xfrm>
          <a:prstGeom prst="rect">
            <a:avLst/>
          </a:prstGeom>
          <a:noFill/>
        </p:spPr>
        <p:txBody>
          <a:bodyPr wrap="square" rtlCol="0">
            <a:spAutoFit/>
          </a:bodyPr>
          <a:lstStyle/>
          <a:p>
            <a:r>
              <a:rPr lang="en-US" dirty="0"/>
              <a:t>No</a:t>
            </a:r>
          </a:p>
        </p:txBody>
      </p:sp>
      <p:sp>
        <p:nvSpPr>
          <p:cNvPr id="35" name="TextBox 34"/>
          <p:cNvSpPr txBox="1"/>
          <p:nvPr/>
        </p:nvSpPr>
        <p:spPr>
          <a:xfrm>
            <a:off x="7532173" y="16438643"/>
            <a:ext cx="611702" cy="369332"/>
          </a:xfrm>
          <a:prstGeom prst="rect">
            <a:avLst/>
          </a:prstGeom>
          <a:noFill/>
        </p:spPr>
        <p:txBody>
          <a:bodyPr wrap="square" rtlCol="0">
            <a:spAutoFit/>
          </a:bodyPr>
          <a:lstStyle/>
          <a:p>
            <a:r>
              <a:rPr lang="en-US" dirty="0"/>
              <a:t>Yes</a:t>
            </a:r>
          </a:p>
        </p:txBody>
      </p:sp>
      <p:sp>
        <p:nvSpPr>
          <p:cNvPr id="36" name="Down Arrow 35"/>
          <p:cNvSpPr/>
          <p:nvPr/>
        </p:nvSpPr>
        <p:spPr>
          <a:xfrm rot="2857607">
            <a:off x="4509809" y="11284280"/>
            <a:ext cx="300038" cy="402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3422416" y="13736070"/>
            <a:ext cx="300038" cy="402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3407637" y="15618583"/>
            <a:ext cx="300038" cy="402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A screenshot of a cell phone&#10;&#10;Description automatically generated">
            <a:extLst>
              <a:ext uri="{FF2B5EF4-FFF2-40B4-BE49-F238E27FC236}">
                <a16:creationId xmlns:a16="http://schemas.microsoft.com/office/drawing/2014/main" id="{0B34B861-855E-409C-A85C-4EB9D9C28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782" y="5771592"/>
            <a:ext cx="8369083" cy="5291335"/>
          </a:xfrm>
          <a:prstGeom prst="rect">
            <a:avLst/>
          </a:prstGeom>
        </p:spPr>
      </p:pic>
      <p:pic>
        <p:nvPicPr>
          <p:cNvPr id="42" name="Picture 41" descr="A screenshot of a cell phone&#10;&#10;Description automatically generated">
            <a:extLst>
              <a:ext uri="{FF2B5EF4-FFF2-40B4-BE49-F238E27FC236}">
                <a16:creationId xmlns:a16="http://schemas.microsoft.com/office/drawing/2014/main" id="{E6E1113E-4249-43A0-8ACF-B9F1C2AAC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67536" y="13573447"/>
            <a:ext cx="8043533" cy="3932252"/>
          </a:xfrm>
          <a:prstGeom prst="rect">
            <a:avLst/>
          </a:prstGeom>
        </p:spPr>
      </p:pic>
    </p:spTree>
    <p:extLst>
      <p:ext uri="{BB962C8B-B14F-4D97-AF65-F5344CB8AC3E}">
        <p14:creationId xmlns:p14="http://schemas.microsoft.com/office/powerpoint/2010/main" val="4013471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6"/>
  <p:tag name="TPOS" val="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526</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C. Kennedy</dc:creator>
  <cp:lastModifiedBy>Steve Mwangi</cp:lastModifiedBy>
  <cp:revision>16</cp:revision>
  <dcterms:created xsi:type="dcterms:W3CDTF">2018-09-17T13:57:24Z</dcterms:created>
  <dcterms:modified xsi:type="dcterms:W3CDTF">2020-02-27T16:17:27Z</dcterms:modified>
</cp:coreProperties>
</file>