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31089600" cy="26517600"/>
  <p:notesSz cx="6858000" cy="9144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>
        <p:scale>
          <a:sx n="66" d="100"/>
          <a:sy n="66" d="100"/>
        </p:scale>
        <p:origin x="38" y="-2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seer.cancer.gov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seer.cancer.gov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730E8C-D3AC-4F48-A67D-262315AFF9DD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734C6E6-841B-4847-A3D1-438FD3E6B962}">
      <dgm:prSet phldrT="[Text]"/>
      <dgm:spPr/>
      <dgm:t>
        <a:bodyPr/>
        <a:lstStyle/>
        <a:p>
          <a:r>
            <a:rPr lang="en-US" b="1" dirty="0"/>
            <a:t>Obtained Data</a:t>
          </a:r>
        </a:p>
      </dgm:t>
    </dgm:pt>
    <dgm:pt modelId="{218AA151-CD64-48FE-A8CA-EFCE921B83FC}" type="parTrans" cxnId="{1C97FCFA-B9DD-48F9-AF45-98490117FCD9}">
      <dgm:prSet/>
      <dgm:spPr/>
      <dgm:t>
        <a:bodyPr/>
        <a:lstStyle/>
        <a:p>
          <a:endParaRPr lang="en-US"/>
        </a:p>
      </dgm:t>
    </dgm:pt>
    <dgm:pt modelId="{4643FFC1-A0B4-4D34-AFA1-A845A8EB6D60}" type="sibTrans" cxnId="{1C97FCFA-B9DD-48F9-AF45-98490117FCD9}">
      <dgm:prSet/>
      <dgm:spPr/>
      <dgm:t>
        <a:bodyPr/>
        <a:lstStyle/>
        <a:p>
          <a:endParaRPr lang="en-US"/>
        </a:p>
      </dgm:t>
    </dgm:pt>
    <dgm:pt modelId="{D2B888FF-4025-427F-9BDE-64861D2F37A9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/>
            <a:t>From </a:t>
          </a:r>
          <a:r>
            <a:rPr lang="en-US" sz="1800" dirty="0">
              <a:hlinkClick xmlns:r="http://schemas.openxmlformats.org/officeDocument/2006/relationships" r:id="rId1"/>
            </a:rPr>
            <a:t>https://seer.cancer.gov/</a:t>
          </a:r>
          <a:r>
            <a:rPr lang="en-US" sz="1800" dirty="0"/>
            <a:t> </a:t>
          </a:r>
        </a:p>
      </dgm:t>
    </dgm:pt>
    <dgm:pt modelId="{A5F1892F-2F5B-4D68-B79E-B442EF2BF0BC}" type="parTrans" cxnId="{A4730EC5-783D-461E-BD3A-A83CD92DC4F0}">
      <dgm:prSet/>
      <dgm:spPr/>
      <dgm:t>
        <a:bodyPr/>
        <a:lstStyle/>
        <a:p>
          <a:endParaRPr lang="en-US"/>
        </a:p>
      </dgm:t>
    </dgm:pt>
    <dgm:pt modelId="{D79A57D5-A872-45BF-9F06-8B669B221656}" type="sibTrans" cxnId="{A4730EC5-783D-461E-BD3A-A83CD92DC4F0}">
      <dgm:prSet/>
      <dgm:spPr/>
      <dgm:t>
        <a:bodyPr/>
        <a:lstStyle/>
        <a:p>
          <a:endParaRPr lang="en-US"/>
        </a:p>
      </dgm:t>
    </dgm:pt>
    <dgm:pt modelId="{9F6B0F27-0108-4988-8206-65A2055CB818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2EA667C8-B8F6-4059-BBDA-CE83120F3D33}" type="parTrans" cxnId="{06CE5187-38BD-4D8C-B431-3EEA2F5C8744}">
      <dgm:prSet/>
      <dgm:spPr/>
      <dgm:t>
        <a:bodyPr/>
        <a:lstStyle/>
        <a:p>
          <a:endParaRPr lang="en-US"/>
        </a:p>
      </dgm:t>
    </dgm:pt>
    <dgm:pt modelId="{67A8F541-C29A-48EF-A2D2-6690BA2ACEF5}" type="sibTrans" cxnId="{06CE5187-38BD-4D8C-B431-3EEA2F5C8744}">
      <dgm:prSet/>
      <dgm:spPr/>
      <dgm:t>
        <a:bodyPr/>
        <a:lstStyle/>
        <a:p>
          <a:endParaRPr lang="en-US"/>
        </a:p>
      </dgm:t>
    </dgm:pt>
    <dgm:pt modelId="{ADC04AFE-0C10-4543-A841-7EF2893B8727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EDA on numeric and factor data</a:t>
          </a:r>
        </a:p>
      </dgm:t>
    </dgm:pt>
    <dgm:pt modelId="{878C8309-7486-4DA8-A237-EBBAC15E15B9}" type="parTrans" cxnId="{A3794591-856E-4F52-9038-8E8732F900AF}">
      <dgm:prSet/>
      <dgm:spPr/>
      <dgm:t>
        <a:bodyPr/>
        <a:lstStyle/>
        <a:p>
          <a:endParaRPr lang="en-US"/>
        </a:p>
      </dgm:t>
    </dgm:pt>
    <dgm:pt modelId="{E5C4AF94-DF3C-47D1-B44B-D070041EEF80}" type="sibTrans" cxnId="{A3794591-856E-4F52-9038-8E8732F900AF}">
      <dgm:prSet/>
      <dgm:spPr/>
      <dgm:t>
        <a:bodyPr/>
        <a:lstStyle/>
        <a:p>
          <a:endParaRPr lang="en-US"/>
        </a:p>
      </dgm:t>
    </dgm:pt>
    <dgm:pt modelId="{67C5D11F-BC82-4F41-A28A-CC0AB9F998CB}">
      <dgm:prSet phldrT="[Text]"/>
      <dgm:spPr/>
      <dgm:t>
        <a:bodyPr/>
        <a:lstStyle/>
        <a:p>
          <a:r>
            <a:rPr lang="en-US" dirty="0"/>
            <a:t>Model Estimation</a:t>
          </a:r>
        </a:p>
      </dgm:t>
    </dgm:pt>
    <dgm:pt modelId="{796EDE97-28FA-4621-9FE2-DDF7E8ACB984}" type="parTrans" cxnId="{9B770005-E995-4C4D-AD05-993AB543FD86}">
      <dgm:prSet/>
      <dgm:spPr/>
      <dgm:t>
        <a:bodyPr/>
        <a:lstStyle/>
        <a:p>
          <a:endParaRPr lang="en-US"/>
        </a:p>
      </dgm:t>
    </dgm:pt>
    <dgm:pt modelId="{AEEA41C0-4C1A-490F-AE11-02AECA66EEDD}" type="sibTrans" cxnId="{9B770005-E995-4C4D-AD05-993AB543FD86}">
      <dgm:prSet/>
      <dgm:spPr/>
      <dgm:t>
        <a:bodyPr/>
        <a:lstStyle/>
        <a:p>
          <a:endParaRPr lang="en-US"/>
        </a:p>
      </dgm:t>
    </dgm:pt>
    <dgm:pt modelId="{6D4E907D-6FAD-40ED-9335-9EA69F6C53F7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How</a:t>
          </a:r>
        </a:p>
      </dgm:t>
    </dgm:pt>
    <dgm:pt modelId="{F390D286-05B2-46D3-A890-6D961A476423}" type="parTrans" cxnId="{07EC5450-E28B-46F8-BF3D-25C0061B3357}">
      <dgm:prSet/>
      <dgm:spPr/>
      <dgm:t>
        <a:bodyPr/>
        <a:lstStyle/>
        <a:p>
          <a:endParaRPr lang="en-US"/>
        </a:p>
      </dgm:t>
    </dgm:pt>
    <dgm:pt modelId="{07F405A7-31CB-4323-AF35-B61AA4478D54}" type="sibTrans" cxnId="{07EC5450-E28B-46F8-BF3D-25C0061B3357}">
      <dgm:prSet/>
      <dgm:spPr/>
      <dgm:t>
        <a:bodyPr/>
        <a:lstStyle/>
        <a:p>
          <a:endParaRPr lang="en-US"/>
        </a:p>
      </dgm:t>
    </dgm:pt>
    <dgm:pt modelId="{296545BA-B969-4AAC-8CDA-75A7F817DF0F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/>
            <a:t>On February 8</a:t>
          </a:r>
          <a:r>
            <a:rPr lang="en-US" sz="1800" baseline="30000" dirty="0"/>
            <a:t>th</a:t>
          </a:r>
          <a:r>
            <a:rPr lang="en-US" sz="1800" dirty="0"/>
            <a:t>, 2020</a:t>
          </a:r>
        </a:p>
      </dgm:t>
    </dgm:pt>
    <dgm:pt modelId="{CCD8AC68-0F67-4ECC-A078-2FB4448B779A}" type="parTrans" cxnId="{0D6CC920-805D-482D-A95F-9D356CF572F7}">
      <dgm:prSet/>
      <dgm:spPr/>
      <dgm:t>
        <a:bodyPr/>
        <a:lstStyle/>
        <a:p>
          <a:endParaRPr lang="en-US"/>
        </a:p>
      </dgm:t>
    </dgm:pt>
    <dgm:pt modelId="{87CB76AA-9A8A-4A22-871B-2BE25DEC1AC8}" type="sibTrans" cxnId="{0D6CC920-805D-482D-A95F-9D356CF572F7}">
      <dgm:prSet/>
      <dgm:spPr/>
      <dgm:t>
        <a:bodyPr/>
        <a:lstStyle/>
        <a:p>
          <a:endParaRPr lang="en-US"/>
        </a:p>
      </dgm:t>
    </dgm:pt>
    <dgm:pt modelId="{0DA95505-61E7-46C3-B025-F89268720C87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Used </a:t>
          </a:r>
          <a:r>
            <a:rPr lang="en-US" b="1" i="1" dirty="0" err="1"/>
            <a:t>dlookr</a:t>
          </a:r>
          <a:r>
            <a:rPr lang="en-US" b="1" i="1" dirty="0"/>
            <a:t> package</a:t>
          </a:r>
          <a:r>
            <a:rPr lang="en-US" dirty="0"/>
            <a:t> to auto-generate an EDA for entire data</a:t>
          </a:r>
        </a:p>
      </dgm:t>
    </dgm:pt>
    <dgm:pt modelId="{60B7E90E-8317-4BA0-84B4-2E7CFED12EE7}" type="parTrans" cxnId="{833086CA-04B2-4F3E-BCC4-21E49BF454CC}">
      <dgm:prSet/>
      <dgm:spPr/>
      <dgm:t>
        <a:bodyPr/>
        <a:lstStyle/>
        <a:p>
          <a:endParaRPr lang="en-US"/>
        </a:p>
      </dgm:t>
    </dgm:pt>
    <dgm:pt modelId="{E3C64EE8-2B27-4AFF-99F9-909643618273}" type="sibTrans" cxnId="{833086CA-04B2-4F3E-BCC4-21E49BF454CC}">
      <dgm:prSet/>
      <dgm:spPr/>
      <dgm:t>
        <a:bodyPr/>
        <a:lstStyle/>
        <a:p>
          <a:endParaRPr lang="en-US"/>
        </a:p>
      </dgm:t>
    </dgm:pt>
    <dgm:pt modelId="{4A5EB93F-C989-4193-9443-F3EFC353C153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What Else</a:t>
          </a:r>
        </a:p>
      </dgm:t>
    </dgm:pt>
    <dgm:pt modelId="{452D1F58-825D-46CB-BEDE-726F6A70D574}" type="parTrans" cxnId="{2E3D2B10-4461-4760-90CB-F7BDC38457AB}">
      <dgm:prSet/>
      <dgm:spPr/>
      <dgm:t>
        <a:bodyPr/>
        <a:lstStyle/>
        <a:p>
          <a:endParaRPr lang="en-US"/>
        </a:p>
      </dgm:t>
    </dgm:pt>
    <dgm:pt modelId="{48D7DBA8-2252-4FE0-87E5-BA1D67544CC3}" type="sibTrans" cxnId="{2E3D2B10-4461-4760-90CB-F7BDC38457AB}">
      <dgm:prSet/>
      <dgm:spPr/>
      <dgm:t>
        <a:bodyPr/>
        <a:lstStyle/>
        <a:p>
          <a:endParaRPr lang="en-US"/>
        </a:p>
      </dgm:t>
    </dgm:pt>
    <dgm:pt modelId="{AF047611-671D-42EA-88E5-962F5BEC1E9F}">
      <dgm:prSet phldrT="[Text]"/>
      <dgm:spPr/>
      <dgm:t>
        <a:bodyPr/>
        <a:lstStyle/>
        <a:p>
          <a:r>
            <a:rPr lang="en-US" dirty="0"/>
            <a:t>Model Assessment</a:t>
          </a:r>
        </a:p>
      </dgm:t>
    </dgm:pt>
    <dgm:pt modelId="{122494ED-6A88-4C21-AF80-12ACD9608952}" type="parTrans" cxnId="{43DD5F23-ADEB-4413-B74B-F1BB13E0C7BD}">
      <dgm:prSet/>
      <dgm:spPr/>
      <dgm:t>
        <a:bodyPr/>
        <a:lstStyle/>
        <a:p>
          <a:endParaRPr lang="en-US"/>
        </a:p>
      </dgm:t>
    </dgm:pt>
    <dgm:pt modelId="{BCC59D44-57F8-4650-A0A3-AF2CC83F6631}" type="sibTrans" cxnId="{43DD5F23-ADEB-4413-B74B-F1BB13E0C7BD}">
      <dgm:prSet/>
      <dgm:spPr/>
      <dgm:t>
        <a:bodyPr/>
        <a:lstStyle/>
        <a:p>
          <a:endParaRPr lang="en-US"/>
        </a:p>
      </dgm:t>
    </dgm:pt>
    <dgm:pt modelId="{BFE4FBB8-C379-4FED-842F-AD2F236887D2}">
      <dgm:prSet phldrT="[Text]"/>
      <dgm:spPr/>
      <dgm:t>
        <a:bodyPr/>
        <a:lstStyle/>
        <a:p>
          <a:r>
            <a:rPr lang="en-US" dirty="0"/>
            <a:t>How</a:t>
          </a:r>
        </a:p>
      </dgm:t>
    </dgm:pt>
    <dgm:pt modelId="{A3C130B4-3683-461C-B22C-6210DDB4604F}" type="parTrans" cxnId="{CA2438B7-BFB7-412B-B547-61864DAA13F4}">
      <dgm:prSet/>
      <dgm:spPr/>
      <dgm:t>
        <a:bodyPr/>
        <a:lstStyle/>
        <a:p>
          <a:endParaRPr lang="en-US"/>
        </a:p>
      </dgm:t>
    </dgm:pt>
    <dgm:pt modelId="{1B21830D-6C58-4DCA-94F2-5250E3802507}" type="sibTrans" cxnId="{CA2438B7-BFB7-412B-B547-61864DAA13F4}">
      <dgm:prSet/>
      <dgm:spPr/>
      <dgm:t>
        <a:bodyPr/>
        <a:lstStyle/>
        <a:p>
          <a:endParaRPr lang="en-US"/>
        </a:p>
      </dgm:t>
    </dgm:pt>
    <dgm:pt modelId="{DEBF365B-9B1F-4E97-9B3A-4FC7ACF45E6A}">
      <dgm:prSet phldrT="[Text]"/>
      <dgm:spPr/>
      <dgm:t>
        <a:bodyPr/>
        <a:lstStyle/>
        <a:p>
          <a:r>
            <a:rPr lang="en-US" dirty="0"/>
            <a:t>What Else</a:t>
          </a:r>
        </a:p>
      </dgm:t>
    </dgm:pt>
    <dgm:pt modelId="{C147938E-1725-43B3-B42B-88680041A6A4}" type="parTrans" cxnId="{7B879432-419C-41DB-990C-D8338454CCBD}">
      <dgm:prSet/>
      <dgm:spPr/>
      <dgm:t>
        <a:bodyPr/>
        <a:lstStyle/>
        <a:p>
          <a:endParaRPr lang="en-US"/>
        </a:p>
      </dgm:t>
    </dgm:pt>
    <dgm:pt modelId="{39237BCC-0C9C-4B94-A5FB-BCCEF50028D3}" type="sibTrans" cxnId="{7B879432-419C-41DB-990C-D8338454CCBD}">
      <dgm:prSet/>
      <dgm:spPr/>
      <dgm:t>
        <a:bodyPr/>
        <a:lstStyle/>
        <a:p>
          <a:endParaRPr lang="en-US"/>
        </a:p>
      </dgm:t>
    </dgm:pt>
    <dgm:pt modelId="{BE085C34-2845-4448-A5AA-9BF9B647148A}">
      <dgm:prSet phldrT="[Text]"/>
      <dgm:spPr/>
      <dgm:t>
        <a:bodyPr/>
        <a:lstStyle/>
        <a:p>
          <a:r>
            <a:rPr lang="en-US" dirty="0"/>
            <a:t>Final Model</a:t>
          </a:r>
        </a:p>
      </dgm:t>
    </dgm:pt>
    <dgm:pt modelId="{714830CE-30CA-4A27-8C15-E724B694CD04}" type="parTrans" cxnId="{CB47615C-2614-4132-B3FD-BF5CF74C0660}">
      <dgm:prSet/>
      <dgm:spPr/>
      <dgm:t>
        <a:bodyPr/>
        <a:lstStyle/>
        <a:p>
          <a:endParaRPr lang="en-US"/>
        </a:p>
      </dgm:t>
    </dgm:pt>
    <dgm:pt modelId="{C14CDCFE-F624-497A-A804-EF4CC293862D}" type="sibTrans" cxnId="{CB47615C-2614-4132-B3FD-BF5CF74C0660}">
      <dgm:prSet/>
      <dgm:spPr/>
      <dgm:t>
        <a:bodyPr/>
        <a:lstStyle/>
        <a:p>
          <a:endParaRPr lang="en-US"/>
        </a:p>
      </dgm:t>
    </dgm:pt>
    <dgm:pt modelId="{0E265DB3-24F5-4611-A1E8-31D79438E390}" type="pres">
      <dgm:prSet presAssocID="{52730E8C-D3AC-4F48-A67D-262315AFF9DD}" presName="rootnode" presStyleCnt="0">
        <dgm:presLayoutVars>
          <dgm:chMax/>
          <dgm:chPref/>
          <dgm:dir/>
          <dgm:animLvl val="lvl"/>
        </dgm:presLayoutVars>
      </dgm:prSet>
      <dgm:spPr/>
    </dgm:pt>
    <dgm:pt modelId="{4C0841A0-13E2-4794-B39C-BD28798C1C55}" type="pres">
      <dgm:prSet presAssocID="{7734C6E6-841B-4847-A3D1-438FD3E6B962}" presName="composite" presStyleCnt="0"/>
      <dgm:spPr/>
    </dgm:pt>
    <dgm:pt modelId="{C5E8B297-BC20-4158-AA7C-EAE62C61C48C}" type="pres">
      <dgm:prSet presAssocID="{7734C6E6-841B-4847-A3D1-438FD3E6B962}" presName="bentUpArrow1" presStyleLbl="alignImgPlace1" presStyleIdx="0" presStyleCnt="4"/>
      <dgm:spPr/>
    </dgm:pt>
    <dgm:pt modelId="{92A34AA8-5F36-4978-8340-715CC99BF624}" type="pres">
      <dgm:prSet presAssocID="{7734C6E6-841B-4847-A3D1-438FD3E6B962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92402924-D405-4870-8643-087F1F590B03}" type="pres">
      <dgm:prSet presAssocID="{7734C6E6-841B-4847-A3D1-438FD3E6B962}" presName="ChildText" presStyleLbl="revTx" presStyleIdx="0" presStyleCnt="4" custScaleX="340295" custLinFactX="35669" custLinFactNeighborX="100000" custLinFactNeighborY="2372">
        <dgm:presLayoutVars>
          <dgm:chMax val="0"/>
          <dgm:chPref val="0"/>
          <dgm:bulletEnabled val="1"/>
        </dgm:presLayoutVars>
      </dgm:prSet>
      <dgm:spPr/>
    </dgm:pt>
    <dgm:pt modelId="{370AD578-AED3-42B4-A7D7-56E3B4EF5E1A}" type="pres">
      <dgm:prSet presAssocID="{4643FFC1-A0B4-4D34-AFA1-A845A8EB6D60}" presName="sibTrans" presStyleCnt="0"/>
      <dgm:spPr/>
    </dgm:pt>
    <dgm:pt modelId="{B4B8E5C9-859D-4B01-8985-A3EF09EC55E9}" type="pres">
      <dgm:prSet presAssocID="{9F6B0F27-0108-4988-8206-65A2055CB818}" presName="composite" presStyleCnt="0"/>
      <dgm:spPr/>
    </dgm:pt>
    <dgm:pt modelId="{87313BC3-2E22-45BF-9F08-BE1B65B984D8}" type="pres">
      <dgm:prSet presAssocID="{9F6B0F27-0108-4988-8206-65A2055CB818}" presName="bentUpArrow1" presStyleLbl="alignImgPlace1" presStyleIdx="1" presStyleCnt="4"/>
      <dgm:spPr/>
    </dgm:pt>
    <dgm:pt modelId="{46244882-03F8-4A6D-81E7-1934D1E86018}" type="pres">
      <dgm:prSet presAssocID="{9F6B0F27-0108-4988-8206-65A2055CB818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6FDD0629-2BAB-4523-B5C0-887B4C18F03D}" type="pres">
      <dgm:prSet presAssocID="{9F6B0F27-0108-4988-8206-65A2055CB818}" presName="ChildText" presStyleLbl="revTx" presStyleIdx="1" presStyleCnt="4" custScaleX="366118" custScaleY="111859" custLinFactX="33966" custLinFactNeighborX="100000" custLinFactNeighborY="-247">
        <dgm:presLayoutVars>
          <dgm:chMax val="0"/>
          <dgm:chPref val="0"/>
          <dgm:bulletEnabled val="1"/>
        </dgm:presLayoutVars>
      </dgm:prSet>
      <dgm:spPr/>
    </dgm:pt>
    <dgm:pt modelId="{2ECA1C17-81E0-4956-85C8-2977DBBA6C2A}" type="pres">
      <dgm:prSet presAssocID="{67A8F541-C29A-48EF-A2D2-6690BA2ACEF5}" presName="sibTrans" presStyleCnt="0"/>
      <dgm:spPr/>
    </dgm:pt>
    <dgm:pt modelId="{BE6DB673-C9FB-482F-B773-952201B21BB7}" type="pres">
      <dgm:prSet presAssocID="{67C5D11F-BC82-4F41-A28A-CC0AB9F998CB}" presName="composite" presStyleCnt="0"/>
      <dgm:spPr/>
    </dgm:pt>
    <dgm:pt modelId="{995F2A19-BC96-4B97-BA60-9108D6BC6B79}" type="pres">
      <dgm:prSet presAssocID="{67C5D11F-BC82-4F41-A28A-CC0AB9F998CB}" presName="bentUpArrow1" presStyleLbl="alignImgPlace1" presStyleIdx="2" presStyleCnt="4"/>
      <dgm:spPr/>
    </dgm:pt>
    <dgm:pt modelId="{FC74E8AA-3910-480F-AA9C-D2600C536BB8}" type="pres">
      <dgm:prSet presAssocID="{67C5D11F-BC82-4F41-A28A-CC0AB9F998CB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72D3294F-FDCA-4286-8529-DE2B0C8E57A7}" type="pres">
      <dgm:prSet presAssocID="{67C5D11F-BC82-4F41-A28A-CC0AB9F998CB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AA798C18-818C-4D53-A12A-5CF7FCEAC732}" type="pres">
      <dgm:prSet presAssocID="{AEEA41C0-4C1A-490F-AE11-02AECA66EEDD}" presName="sibTrans" presStyleCnt="0"/>
      <dgm:spPr/>
    </dgm:pt>
    <dgm:pt modelId="{8037A8AF-ACBC-47C6-B100-36B3F132C230}" type="pres">
      <dgm:prSet presAssocID="{AF047611-671D-42EA-88E5-962F5BEC1E9F}" presName="composite" presStyleCnt="0"/>
      <dgm:spPr/>
    </dgm:pt>
    <dgm:pt modelId="{47BAB372-6DF2-4EAF-8B91-2DA39FBD9A23}" type="pres">
      <dgm:prSet presAssocID="{AF047611-671D-42EA-88E5-962F5BEC1E9F}" presName="bentUpArrow1" presStyleLbl="alignImgPlace1" presStyleIdx="3" presStyleCnt="4"/>
      <dgm:spPr/>
    </dgm:pt>
    <dgm:pt modelId="{588B5951-1151-47DF-9B74-21F23F500BF7}" type="pres">
      <dgm:prSet presAssocID="{AF047611-671D-42EA-88E5-962F5BEC1E9F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0824CCAF-8CEB-45DC-AB5B-33DA0ED04910}" type="pres">
      <dgm:prSet presAssocID="{AF047611-671D-42EA-88E5-962F5BEC1E9F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927C181-B980-49BB-B3F0-EFAA0879F8E5}" type="pres">
      <dgm:prSet presAssocID="{BCC59D44-57F8-4650-A0A3-AF2CC83F6631}" presName="sibTrans" presStyleCnt="0"/>
      <dgm:spPr/>
    </dgm:pt>
    <dgm:pt modelId="{0D55BF5F-6911-4F09-8140-BEA49D671853}" type="pres">
      <dgm:prSet presAssocID="{BE085C34-2845-4448-A5AA-9BF9B647148A}" presName="composite" presStyleCnt="0"/>
      <dgm:spPr/>
    </dgm:pt>
    <dgm:pt modelId="{8E7435BA-6DE2-4E83-B82D-56C96227A5DF}" type="pres">
      <dgm:prSet presAssocID="{BE085C34-2845-4448-A5AA-9BF9B647148A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9B770005-E995-4C4D-AD05-993AB543FD86}" srcId="{52730E8C-D3AC-4F48-A67D-262315AFF9DD}" destId="{67C5D11F-BC82-4F41-A28A-CC0AB9F998CB}" srcOrd="2" destOrd="0" parTransId="{796EDE97-28FA-4621-9FE2-DDF7E8ACB984}" sibTransId="{AEEA41C0-4C1A-490F-AE11-02AECA66EEDD}"/>
    <dgm:cxn modelId="{2E3D2B10-4461-4760-90CB-F7BDC38457AB}" srcId="{67C5D11F-BC82-4F41-A28A-CC0AB9F998CB}" destId="{4A5EB93F-C989-4193-9443-F3EFC353C153}" srcOrd="1" destOrd="0" parTransId="{452D1F58-825D-46CB-BEDE-726F6A70D574}" sibTransId="{48D7DBA8-2252-4FE0-87E5-BA1D67544CC3}"/>
    <dgm:cxn modelId="{0A6DD213-639A-409B-A1BB-3470B4455EE4}" type="presOf" srcId="{AF047611-671D-42EA-88E5-962F5BEC1E9F}" destId="{588B5951-1151-47DF-9B74-21F23F500BF7}" srcOrd="0" destOrd="0" presId="urn:microsoft.com/office/officeart/2005/8/layout/StepDownProcess"/>
    <dgm:cxn modelId="{6538DB19-BE8C-4F27-AF72-F2D1DA7AE5B7}" type="presOf" srcId="{9F6B0F27-0108-4988-8206-65A2055CB818}" destId="{46244882-03F8-4A6D-81E7-1934D1E86018}" srcOrd="0" destOrd="0" presId="urn:microsoft.com/office/officeart/2005/8/layout/StepDownProcess"/>
    <dgm:cxn modelId="{0D6CC920-805D-482D-A95F-9D356CF572F7}" srcId="{7734C6E6-841B-4847-A3D1-438FD3E6B962}" destId="{296545BA-B969-4AAC-8CDA-75A7F817DF0F}" srcOrd="1" destOrd="0" parTransId="{CCD8AC68-0F67-4ECC-A078-2FB4448B779A}" sibTransId="{87CB76AA-9A8A-4A22-871B-2BE25DEC1AC8}"/>
    <dgm:cxn modelId="{43DD5F23-ADEB-4413-B74B-F1BB13E0C7BD}" srcId="{52730E8C-D3AC-4F48-A67D-262315AFF9DD}" destId="{AF047611-671D-42EA-88E5-962F5BEC1E9F}" srcOrd="3" destOrd="0" parTransId="{122494ED-6A88-4C21-AF80-12ACD9608952}" sibTransId="{BCC59D44-57F8-4650-A0A3-AF2CC83F6631}"/>
    <dgm:cxn modelId="{9993362B-28D6-4B3E-9BEC-05EF16BBCFB1}" type="presOf" srcId="{D2B888FF-4025-427F-9BDE-64861D2F37A9}" destId="{92402924-D405-4870-8643-087F1F590B03}" srcOrd="0" destOrd="0" presId="urn:microsoft.com/office/officeart/2005/8/layout/StepDownProcess"/>
    <dgm:cxn modelId="{99943130-6678-4FCD-9770-7949F42219B2}" type="presOf" srcId="{296545BA-B969-4AAC-8CDA-75A7F817DF0F}" destId="{92402924-D405-4870-8643-087F1F590B03}" srcOrd="0" destOrd="1" presId="urn:microsoft.com/office/officeart/2005/8/layout/StepDownProcess"/>
    <dgm:cxn modelId="{7B879432-419C-41DB-990C-D8338454CCBD}" srcId="{AF047611-671D-42EA-88E5-962F5BEC1E9F}" destId="{DEBF365B-9B1F-4E97-9B3A-4FC7ACF45E6A}" srcOrd="1" destOrd="0" parTransId="{C147938E-1725-43B3-B42B-88680041A6A4}" sibTransId="{39237BCC-0C9C-4B94-A5FB-BCCEF50028D3}"/>
    <dgm:cxn modelId="{EC8B8934-B53D-44BA-B2D6-9368570F4AC4}" type="presOf" srcId="{7734C6E6-841B-4847-A3D1-438FD3E6B962}" destId="{92A34AA8-5F36-4978-8340-715CC99BF624}" srcOrd="0" destOrd="0" presId="urn:microsoft.com/office/officeart/2005/8/layout/StepDownProcess"/>
    <dgm:cxn modelId="{CB47615C-2614-4132-B3FD-BF5CF74C0660}" srcId="{52730E8C-D3AC-4F48-A67D-262315AFF9DD}" destId="{BE085C34-2845-4448-A5AA-9BF9B647148A}" srcOrd="4" destOrd="0" parTransId="{714830CE-30CA-4A27-8C15-E724B694CD04}" sibTransId="{C14CDCFE-F624-497A-A804-EF4CC293862D}"/>
    <dgm:cxn modelId="{55EB2D6C-CBDF-491C-9B65-0CC736923128}" type="presOf" srcId="{52730E8C-D3AC-4F48-A67D-262315AFF9DD}" destId="{0E265DB3-24F5-4611-A1E8-31D79438E390}" srcOrd="0" destOrd="0" presId="urn:microsoft.com/office/officeart/2005/8/layout/StepDownProcess"/>
    <dgm:cxn modelId="{07EC5450-E28B-46F8-BF3D-25C0061B3357}" srcId="{67C5D11F-BC82-4F41-A28A-CC0AB9F998CB}" destId="{6D4E907D-6FAD-40ED-9335-9EA69F6C53F7}" srcOrd="0" destOrd="0" parTransId="{F390D286-05B2-46D3-A890-6D961A476423}" sibTransId="{07F405A7-31CB-4323-AF35-B61AA4478D54}"/>
    <dgm:cxn modelId="{F9129E51-6BB9-4C45-9FE0-B6EE299AA38D}" type="presOf" srcId="{6D4E907D-6FAD-40ED-9335-9EA69F6C53F7}" destId="{72D3294F-FDCA-4286-8529-DE2B0C8E57A7}" srcOrd="0" destOrd="0" presId="urn:microsoft.com/office/officeart/2005/8/layout/StepDownProcess"/>
    <dgm:cxn modelId="{80F24B78-E776-4AA8-8B7F-C6BA21E9055F}" type="presOf" srcId="{ADC04AFE-0C10-4543-A841-7EF2893B8727}" destId="{6FDD0629-2BAB-4523-B5C0-887B4C18F03D}" srcOrd="0" destOrd="0" presId="urn:microsoft.com/office/officeart/2005/8/layout/StepDownProcess"/>
    <dgm:cxn modelId="{83D8BD7A-7658-4906-B902-959CA4880F94}" type="presOf" srcId="{BFE4FBB8-C379-4FED-842F-AD2F236887D2}" destId="{0824CCAF-8CEB-45DC-AB5B-33DA0ED04910}" srcOrd="0" destOrd="0" presId="urn:microsoft.com/office/officeart/2005/8/layout/StepDownProcess"/>
    <dgm:cxn modelId="{BE22DF7C-12B4-40F3-9778-D89E79017A1C}" type="presOf" srcId="{4A5EB93F-C989-4193-9443-F3EFC353C153}" destId="{72D3294F-FDCA-4286-8529-DE2B0C8E57A7}" srcOrd="0" destOrd="1" presId="urn:microsoft.com/office/officeart/2005/8/layout/StepDownProcess"/>
    <dgm:cxn modelId="{8F784C7D-7136-4A09-B331-8FE37D786D59}" type="presOf" srcId="{67C5D11F-BC82-4F41-A28A-CC0AB9F998CB}" destId="{FC74E8AA-3910-480F-AA9C-D2600C536BB8}" srcOrd="0" destOrd="0" presId="urn:microsoft.com/office/officeart/2005/8/layout/StepDownProcess"/>
    <dgm:cxn modelId="{06CE5187-38BD-4D8C-B431-3EEA2F5C8744}" srcId="{52730E8C-D3AC-4F48-A67D-262315AFF9DD}" destId="{9F6B0F27-0108-4988-8206-65A2055CB818}" srcOrd="1" destOrd="0" parTransId="{2EA667C8-B8F6-4059-BBDA-CE83120F3D33}" sibTransId="{67A8F541-C29A-48EF-A2D2-6690BA2ACEF5}"/>
    <dgm:cxn modelId="{A3794591-856E-4F52-9038-8E8732F900AF}" srcId="{9F6B0F27-0108-4988-8206-65A2055CB818}" destId="{ADC04AFE-0C10-4543-A841-7EF2893B8727}" srcOrd="0" destOrd="0" parTransId="{878C8309-7486-4DA8-A237-EBBAC15E15B9}" sibTransId="{E5C4AF94-DF3C-47D1-B44B-D070041EEF80}"/>
    <dgm:cxn modelId="{CA2438B7-BFB7-412B-B547-61864DAA13F4}" srcId="{AF047611-671D-42EA-88E5-962F5BEC1E9F}" destId="{BFE4FBB8-C379-4FED-842F-AD2F236887D2}" srcOrd="0" destOrd="0" parTransId="{A3C130B4-3683-461C-B22C-6210DDB4604F}" sibTransId="{1B21830D-6C58-4DCA-94F2-5250E3802507}"/>
    <dgm:cxn modelId="{A4730EC5-783D-461E-BD3A-A83CD92DC4F0}" srcId="{7734C6E6-841B-4847-A3D1-438FD3E6B962}" destId="{D2B888FF-4025-427F-9BDE-64861D2F37A9}" srcOrd="0" destOrd="0" parTransId="{A5F1892F-2F5B-4D68-B79E-B442EF2BF0BC}" sibTransId="{D79A57D5-A872-45BF-9F06-8B669B221656}"/>
    <dgm:cxn modelId="{AD5324C6-44A7-4C7E-A5D8-0BBEE1C4242A}" type="presOf" srcId="{DEBF365B-9B1F-4E97-9B3A-4FC7ACF45E6A}" destId="{0824CCAF-8CEB-45DC-AB5B-33DA0ED04910}" srcOrd="0" destOrd="1" presId="urn:microsoft.com/office/officeart/2005/8/layout/StepDownProcess"/>
    <dgm:cxn modelId="{833086CA-04B2-4F3E-BCC4-21E49BF454CC}" srcId="{9F6B0F27-0108-4988-8206-65A2055CB818}" destId="{0DA95505-61E7-46C3-B025-F89268720C87}" srcOrd="1" destOrd="0" parTransId="{60B7E90E-8317-4BA0-84B4-2E7CFED12EE7}" sibTransId="{E3C64EE8-2B27-4AFF-99F9-909643618273}"/>
    <dgm:cxn modelId="{507D11DD-7430-4D0F-99E9-0A2634C99B4F}" type="presOf" srcId="{0DA95505-61E7-46C3-B025-F89268720C87}" destId="{6FDD0629-2BAB-4523-B5C0-887B4C18F03D}" srcOrd="0" destOrd="1" presId="urn:microsoft.com/office/officeart/2005/8/layout/StepDownProcess"/>
    <dgm:cxn modelId="{1C97FCFA-B9DD-48F9-AF45-98490117FCD9}" srcId="{52730E8C-D3AC-4F48-A67D-262315AFF9DD}" destId="{7734C6E6-841B-4847-A3D1-438FD3E6B962}" srcOrd="0" destOrd="0" parTransId="{218AA151-CD64-48FE-A8CA-EFCE921B83FC}" sibTransId="{4643FFC1-A0B4-4D34-AFA1-A845A8EB6D60}"/>
    <dgm:cxn modelId="{B1BA51FB-2CA3-4654-8FFC-D6A483146F70}" type="presOf" srcId="{BE085C34-2845-4448-A5AA-9BF9B647148A}" destId="{8E7435BA-6DE2-4E83-B82D-56C96227A5DF}" srcOrd="0" destOrd="0" presId="urn:microsoft.com/office/officeart/2005/8/layout/StepDownProcess"/>
    <dgm:cxn modelId="{6E06E9A4-37CB-4036-BFBC-55FD12CCF019}" type="presParOf" srcId="{0E265DB3-24F5-4611-A1E8-31D79438E390}" destId="{4C0841A0-13E2-4794-B39C-BD28798C1C55}" srcOrd="0" destOrd="0" presId="urn:microsoft.com/office/officeart/2005/8/layout/StepDownProcess"/>
    <dgm:cxn modelId="{A10CB937-0653-4003-8B78-0DB529A139E3}" type="presParOf" srcId="{4C0841A0-13E2-4794-B39C-BD28798C1C55}" destId="{C5E8B297-BC20-4158-AA7C-EAE62C61C48C}" srcOrd="0" destOrd="0" presId="urn:microsoft.com/office/officeart/2005/8/layout/StepDownProcess"/>
    <dgm:cxn modelId="{17230859-9B7C-4AD7-9E44-F4E313E9ADAA}" type="presParOf" srcId="{4C0841A0-13E2-4794-B39C-BD28798C1C55}" destId="{92A34AA8-5F36-4978-8340-715CC99BF624}" srcOrd="1" destOrd="0" presId="urn:microsoft.com/office/officeart/2005/8/layout/StepDownProcess"/>
    <dgm:cxn modelId="{87388911-1BD0-4BF9-A97C-B0896C9A16C8}" type="presParOf" srcId="{4C0841A0-13E2-4794-B39C-BD28798C1C55}" destId="{92402924-D405-4870-8643-087F1F590B03}" srcOrd="2" destOrd="0" presId="urn:microsoft.com/office/officeart/2005/8/layout/StepDownProcess"/>
    <dgm:cxn modelId="{5E62C3AD-1604-463E-A710-1ED84A01153E}" type="presParOf" srcId="{0E265DB3-24F5-4611-A1E8-31D79438E390}" destId="{370AD578-AED3-42B4-A7D7-56E3B4EF5E1A}" srcOrd="1" destOrd="0" presId="urn:microsoft.com/office/officeart/2005/8/layout/StepDownProcess"/>
    <dgm:cxn modelId="{D777B9EA-0AD2-4F9B-A1F4-4E0BA66DC3C2}" type="presParOf" srcId="{0E265DB3-24F5-4611-A1E8-31D79438E390}" destId="{B4B8E5C9-859D-4B01-8985-A3EF09EC55E9}" srcOrd="2" destOrd="0" presId="urn:microsoft.com/office/officeart/2005/8/layout/StepDownProcess"/>
    <dgm:cxn modelId="{A90CD3E4-78E4-4C3E-A779-263795916ABE}" type="presParOf" srcId="{B4B8E5C9-859D-4B01-8985-A3EF09EC55E9}" destId="{87313BC3-2E22-45BF-9F08-BE1B65B984D8}" srcOrd="0" destOrd="0" presId="urn:microsoft.com/office/officeart/2005/8/layout/StepDownProcess"/>
    <dgm:cxn modelId="{420C5533-F19A-41F0-AA2D-C6E3210C2927}" type="presParOf" srcId="{B4B8E5C9-859D-4B01-8985-A3EF09EC55E9}" destId="{46244882-03F8-4A6D-81E7-1934D1E86018}" srcOrd="1" destOrd="0" presId="urn:microsoft.com/office/officeart/2005/8/layout/StepDownProcess"/>
    <dgm:cxn modelId="{C3B18A5F-CD90-4D1E-A0A9-D45A84E094C9}" type="presParOf" srcId="{B4B8E5C9-859D-4B01-8985-A3EF09EC55E9}" destId="{6FDD0629-2BAB-4523-B5C0-887B4C18F03D}" srcOrd="2" destOrd="0" presId="urn:microsoft.com/office/officeart/2005/8/layout/StepDownProcess"/>
    <dgm:cxn modelId="{4E7F0779-7C2D-4D3A-81EC-40216AEA9356}" type="presParOf" srcId="{0E265DB3-24F5-4611-A1E8-31D79438E390}" destId="{2ECA1C17-81E0-4956-85C8-2977DBBA6C2A}" srcOrd="3" destOrd="0" presId="urn:microsoft.com/office/officeart/2005/8/layout/StepDownProcess"/>
    <dgm:cxn modelId="{2DE8645A-7E09-41F1-B249-05B33363B6F6}" type="presParOf" srcId="{0E265DB3-24F5-4611-A1E8-31D79438E390}" destId="{BE6DB673-C9FB-482F-B773-952201B21BB7}" srcOrd="4" destOrd="0" presId="urn:microsoft.com/office/officeart/2005/8/layout/StepDownProcess"/>
    <dgm:cxn modelId="{1ADEACA9-49C0-42D8-AF64-4A5D2F831815}" type="presParOf" srcId="{BE6DB673-C9FB-482F-B773-952201B21BB7}" destId="{995F2A19-BC96-4B97-BA60-9108D6BC6B79}" srcOrd="0" destOrd="0" presId="urn:microsoft.com/office/officeart/2005/8/layout/StepDownProcess"/>
    <dgm:cxn modelId="{FB2C0189-2939-4778-B9CA-988E8D11DF3E}" type="presParOf" srcId="{BE6DB673-C9FB-482F-B773-952201B21BB7}" destId="{FC74E8AA-3910-480F-AA9C-D2600C536BB8}" srcOrd="1" destOrd="0" presId="urn:microsoft.com/office/officeart/2005/8/layout/StepDownProcess"/>
    <dgm:cxn modelId="{05C3A77C-21B5-46D4-9322-2191EB652739}" type="presParOf" srcId="{BE6DB673-C9FB-482F-B773-952201B21BB7}" destId="{72D3294F-FDCA-4286-8529-DE2B0C8E57A7}" srcOrd="2" destOrd="0" presId="urn:microsoft.com/office/officeart/2005/8/layout/StepDownProcess"/>
    <dgm:cxn modelId="{0DF5A02D-9B2D-4C8F-B542-8634D62F4234}" type="presParOf" srcId="{0E265DB3-24F5-4611-A1E8-31D79438E390}" destId="{AA798C18-818C-4D53-A12A-5CF7FCEAC732}" srcOrd="5" destOrd="0" presId="urn:microsoft.com/office/officeart/2005/8/layout/StepDownProcess"/>
    <dgm:cxn modelId="{9632CAFA-B3D7-41F3-BAA7-2F9766EE8608}" type="presParOf" srcId="{0E265DB3-24F5-4611-A1E8-31D79438E390}" destId="{8037A8AF-ACBC-47C6-B100-36B3F132C230}" srcOrd="6" destOrd="0" presId="urn:microsoft.com/office/officeart/2005/8/layout/StepDownProcess"/>
    <dgm:cxn modelId="{E16A9181-37B0-41FE-BE8F-31468D40C579}" type="presParOf" srcId="{8037A8AF-ACBC-47C6-B100-36B3F132C230}" destId="{47BAB372-6DF2-4EAF-8B91-2DA39FBD9A23}" srcOrd="0" destOrd="0" presId="urn:microsoft.com/office/officeart/2005/8/layout/StepDownProcess"/>
    <dgm:cxn modelId="{0C55886D-965C-4CE3-B3DF-4215EF2DFFE8}" type="presParOf" srcId="{8037A8AF-ACBC-47C6-B100-36B3F132C230}" destId="{588B5951-1151-47DF-9B74-21F23F500BF7}" srcOrd="1" destOrd="0" presId="urn:microsoft.com/office/officeart/2005/8/layout/StepDownProcess"/>
    <dgm:cxn modelId="{D94D6082-56E1-4ACD-A135-A084CC81E043}" type="presParOf" srcId="{8037A8AF-ACBC-47C6-B100-36B3F132C230}" destId="{0824CCAF-8CEB-45DC-AB5B-33DA0ED04910}" srcOrd="2" destOrd="0" presId="urn:microsoft.com/office/officeart/2005/8/layout/StepDownProcess"/>
    <dgm:cxn modelId="{C4050978-DDFE-4837-A1D0-D1D88EA99D75}" type="presParOf" srcId="{0E265DB3-24F5-4611-A1E8-31D79438E390}" destId="{7927C181-B980-49BB-B3F0-EFAA0879F8E5}" srcOrd="7" destOrd="0" presId="urn:microsoft.com/office/officeart/2005/8/layout/StepDownProcess"/>
    <dgm:cxn modelId="{6E7BC0D8-79A2-4447-BA64-EF001D68FB35}" type="presParOf" srcId="{0E265DB3-24F5-4611-A1E8-31D79438E390}" destId="{0D55BF5F-6911-4F09-8140-BEA49D671853}" srcOrd="8" destOrd="0" presId="urn:microsoft.com/office/officeart/2005/8/layout/StepDownProcess"/>
    <dgm:cxn modelId="{B0E4E660-57F5-4F7B-AE8E-247CB1F9C621}" type="presParOf" srcId="{0D55BF5F-6911-4F09-8140-BEA49D671853}" destId="{8E7435BA-6DE2-4E83-B82D-56C96227A5D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8B297-BC20-4158-AA7C-EAE62C61C48C}">
      <dsp:nvSpPr>
        <dsp:cNvPr id="0" name=""/>
        <dsp:cNvSpPr/>
      </dsp:nvSpPr>
      <dsp:spPr>
        <a:xfrm rot="5400000">
          <a:off x="246011" y="1850374"/>
          <a:ext cx="925694" cy="10538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34AA8-5F36-4978-8340-715CC99BF624}">
      <dsp:nvSpPr>
        <dsp:cNvPr id="0" name=""/>
        <dsp:cNvSpPr/>
      </dsp:nvSpPr>
      <dsp:spPr>
        <a:xfrm>
          <a:off x="758" y="824223"/>
          <a:ext cx="1558324" cy="1090776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Obtained Data</a:t>
          </a:r>
        </a:p>
      </dsp:txBody>
      <dsp:txXfrm>
        <a:off x="54015" y="877480"/>
        <a:ext cx="1451810" cy="984262"/>
      </dsp:txXfrm>
    </dsp:sp>
    <dsp:sp modelId="{92402924-D405-4870-8643-087F1F590B03}">
      <dsp:nvSpPr>
        <dsp:cNvPr id="0" name=""/>
        <dsp:cNvSpPr/>
      </dsp:nvSpPr>
      <dsp:spPr>
        <a:xfrm>
          <a:off x="1735000" y="949165"/>
          <a:ext cx="3856823" cy="881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/>
            <a:t>From </a:t>
          </a:r>
          <a:r>
            <a:rPr lang="en-US" sz="1800" kern="1200" dirty="0">
              <a:hlinkClick xmlns:r="http://schemas.openxmlformats.org/officeDocument/2006/relationships" r:id="rId1"/>
            </a:rPr>
            <a:t>https://seer.cancer.gov/</a:t>
          </a:r>
          <a:r>
            <a:rPr lang="en-US" sz="1800" kern="1200" dirty="0"/>
            <a:t>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800" kern="1200" dirty="0"/>
            <a:t>On February 8</a:t>
          </a:r>
          <a:r>
            <a:rPr lang="en-US" sz="1800" kern="1200" baseline="30000" dirty="0"/>
            <a:t>th</a:t>
          </a:r>
          <a:r>
            <a:rPr lang="en-US" sz="1800" kern="1200" dirty="0"/>
            <a:t>, 2020</a:t>
          </a:r>
        </a:p>
      </dsp:txBody>
      <dsp:txXfrm>
        <a:off x="1735000" y="949165"/>
        <a:ext cx="3856823" cy="881613"/>
      </dsp:txXfrm>
    </dsp:sp>
    <dsp:sp modelId="{87313BC3-2E22-45BF-9F08-BE1B65B984D8}">
      <dsp:nvSpPr>
        <dsp:cNvPr id="0" name=""/>
        <dsp:cNvSpPr/>
      </dsp:nvSpPr>
      <dsp:spPr>
        <a:xfrm rot="5400000">
          <a:off x="2191655" y="3075676"/>
          <a:ext cx="925694" cy="10538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3833301"/>
            <a:satOff val="-21016"/>
            <a:lumOff val="22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44882-03F8-4A6D-81E7-1934D1E86018}">
      <dsp:nvSpPr>
        <dsp:cNvPr id="0" name=""/>
        <dsp:cNvSpPr/>
      </dsp:nvSpPr>
      <dsp:spPr>
        <a:xfrm>
          <a:off x="1946402" y="2049525"/>
          <a:ext cx="1558324" cy="1090776"/>
        </a:xfrm>
        <a:prstGeom prst="roundRect">
          <a:avLst>
            <a:gd name="adj" fmla="val 16670"/>
          </a:avLst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Exploratory Data Analysis</a:t>
          </a:r>
        </a:p>
      </dsp:txBody>
      <dsp:txXfrm>
        <a:off x="1999659" y="2102782"/>
        <a:ext cx="1451810" cy="984262"/>
      </dsp:txXfrm>
    </dsp:sp>
    <dsp:sp modelId="{6FDD0629-2BAB-4523-B5C0-887B4C18F03D}">
      <dsp:nvSpPr>
        <dsp:cNvPr id="0" name=""/>
        <dsp:cNvSpPr/>
      </dsp:nvSpPr>
      <dsp:spPr>
        <a:xfrm>
          <a:off x="3515006" y="2099102"/>
          <a:ext cx="4149495" cy="986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600" kern="1200" dirty="0"/>
            <a:t>EDA on numeric and factor 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600" kern="1200" dirty="0"/>
            <a:t>Used </a:t>
          </a:r>
          <a:r>
            <a:rPr lang="en-US" sz="1600" b="1" i="1" kern="1200" dirty="0" err="1"/>
            <a:t>dlookr</a:t>
          </a:r>
          <a:r>
            <a:rPr lang="en-US" sz="1600" b="1" i="1" kern="1200" dirty="0"/>
            <a:t> package</a:t>
          </a:r>
          <a:r>
            <a:rPr lang="en-US" sz="1600" kern="1200" dirty="0"/>
            <a:t> to auto-generate an EDA for entire data</a:t>
          </a:r>
        </a:p>
      </dsp:txBody>
      <dsp:txXfrm>
        <a:off x="3515006" y="2099102"/>
        <a:ext cx="4149495" cy="986164"/>
      </dsp:txXfrm>
    </dsp:sp>
    <dsp:sp modelId="{995F2A19-BC96-4B97-BA60-9108D6BC6B79}">
      <dsp:nvSpPr>
        <dsp:cNvPr id="0" name=""/>
        <dsp:cNvSpPr/>
      </dsp:nvSpPr>
      <dsp:spPr>
        <a:xfrm rot="5400000">
          <a:off x="4137299" y="4300977"/>
          <a:ext cx="925694" cy="10538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7666601"/>
            <a:satOff val="-42031"/>
            <a:lumOff val="45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4E8AA-3910-480F-AA9C-D2600C536BB8}">
      <dsp:nvSpPr>
        <dsp:cNvPr id="0" name=""/>
        <dsp:cNvSpPr/>
      </dsp:nvSpPr>
      <dsp:spPr>
        <a:xfrm>
          <a:off x="3892046" y="3274827"/>
          <a:ext cx="1558324" cy="1090776"/>
        </a:xfrm>
        <a:prstGeom prst="roundRect">
          <a:avLst>
            <a:gd name="adj" fmla="val 1667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 Estimation</a:t>
          </a:r>
        </a:p>
      </dsp:txBody>
      <dsp:txXfrm>
        <a:off x="3945303" y="3328084"/>
        <a:ext cx="1451810" cy="984262"/>
      </dsp:txXfrm>
    </dsp:sp>
    <dsp:sp modelId="{72D3294F-FDCA-4286-8529-DE2B0C8E57A7}">
      <dsp:nvSpPr>
        <dsp:cNvPr id="0" name=""/>
        <dsp:cNvSpPr/>
      </dsp:nvSpPr>
      <dsp:spPr>
        <a:xfrm>
          <a:off x="5450370" y="3378857"/>
          <a:ext cx="1133376" cy="881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600" kern="1200" dirty="0"/>
            <a:t>How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600" kern="1200" dirty="0"/>
            <a:t>What Else</a:t>
          </a:r>
        </a:p>
      </dsp:txBody>
      <dsp:txXfrm>
        <a:off x="5450370" y="3378857"/>
        <a:ext cx="1133376" cy="881613"/>
      </dsp:txXfrm>
    </dsp:sp>
    <dsp:sp modelId="{47BAB372-6DF2-4EAF-8B91-2DA39FBD9A23}">
      <dsp:nvSpPr>
        <dsp:cNvPr id="0" name=""/>
        <dsp:cNvSpPr/>
      </dsp:nvSpPr>
      <dsp:spPr>
        <a:xfrm rot="5400000">
          <a:off x="6082942" y="5526279"/>
          <a:ext cx="925694" cy="105387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11499901"/>
            <a:satOff val="-63047"/>
            <a:lumOff val="68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B5951-1151-47DF-9B74-21F23F500BF7}">
      <dsp:nvSpPr>
        <dsp:cNvPr id="0" name=""/>
        <dsp:cNvSpPr/>
      </dsp:nvSpPr>
      <dsp:spPr>
        <a:xfrm>
          <a:off x="5837690" y="4500129"/>
          <a:ext cx="1558324" cy="1090776"/>
        </a:xfrm>
        <a:prstGeom prst="roundRect">
          <a:avLst>
            <a:gd name="adj" fmla="val 16670"/>
          </a:avLst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 Assessment</a:t>
          </a:r>
        </a:p>
      </dsp:txBody>
      <dsp:txXfrm>
        <a:off x="5890947" y="4553386"/>
        <a:ext cx="1451810" cy="984262"/>
      </dsp:txXfrm>
    </dsp:sp>
    <dsp:sp modelId="{0824CCAF-8CEB-45DC-AB5B-33DA0ED04910}">
      <dsp:nvSpPr>
        <dsp:cNvPr id="0" name=""/>
        <dsp:cNvSpPr/>
      </dsp:nvSpPr>
      <dsp:spPr>
        <a:xfrm>
          <a:off x="7396014" y="4604159"/>
          <a:ext cx="1133376" cy="881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How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What Else</a:t>
          </a:r>
        </a:p>
      </dsp:txBody>
      <dsp:txXfrm>
        <a:off x="7396014" y="4604159"/>
        <a:ext cx="1133376" cy="881613"/>
      </dsp:txXfrm>
    </dsp:sp>
    <dsp:sp modelId="{8E7435BA-6DE2-4E83-B82D-56C96227A5DF}">
      <dsp:nvSpPr>
        <dsp:cNvPr id="0" name=""/>
        <dsp:cNvSpPr/>
      </dsp:nvSpPr>
      <dsp:spPr>
        <a:xfrm>
          <a:off x="7783333" y="5725431"/>
          <a:ext cx="1558324" cy="1090776"/>
        </a:xfrm>
        <a:prstGeom prst="roundRect">
          <a:avLst>
            <a:gd name="adj" fmla="val 1667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Final Model</a:t>
          </a:r>
        </a:p>
      </dsp:txBody>
      <dsp:txXfrm>
        <a:off x="7836590" y="5778688"/>
        <a:ext cx="1451810" cy="984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E5271-E3D9-410F-9BA1-321E6C3EFF8C}" type="datetimeFigureOut">
              <a:rPr lang="en-US" smtClean="0"/>
              <a:t>3/10/2020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19250" y="1143000"/>
            <a:ext cx="3619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38ED8-5B8B-404B-B157-893DB4353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6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4339804"/>
            <a:ext cx="26426160" cy="9232053"/>
          </a:xfrm>
        </p:spPr>
        <p:txBody>
          <a:bodyPr anchor="b"/>
          <a:lstStyle>
            <a:lvl1pPr algn="ctr">
              <a:defRPr sz="2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13927880"/>
            <a:ext cx="23317200" cy="6402280"/>
          </a:xfrm>
        </p:spPr>
        <p:txBody>
          <a:bodyPr/>
          <a:lstStyle>
            <a:lvl1pPr marL="0" indent="0" algn="ctr">
              <a:buNone/>
              <a:defRPr sz="8160"/>
            </a:lvl1pPr>
            <a:lvl2pPr marL="1554480" indent="0" algn="ctr">
              <a:buNone/>
              <a:defRPr sz="6800"/>
            </a:lvl2pPr>
            <a:lvl3pPr marL="3108960" indent="0" algn="ctr">
              <a:buNone/>
              <a:defRPr sz="6120"/>
            </a:lvl3pPr>
            <a:lvl4pPr marL="4663440" indent="0" algn="ctr">
              <a:buNone/>
              <a:defRPr sz="5440"/>
            </a:lvl4pPr>
            <a:lvl5pPr marL="6217920" indent="0" algn="ctr">
              <a:buNone/>
              <a:defRPr sz="5440"/>
            </a:lvl5pPr>
            <a:lvl6pPr marL="7772400" indent="0" algn="ctr">
              <a:buNone/>
              <a:defRPr sz="5440"/>
            </a:lvl6pPr>
            <a:lvl7pPr marL="9326880" indent="0" algn="ctr">
              <a:buNone/>
              <a:defRPr sz="5440"/>
            </a:lvl7pPr>
            <a:lvl8pPr marL="10881360" indent="0" algn="ctr">
              <a:buNone/>
              <a:defRPr sz="5440"/>
            </a:lvl8pPr>
            <a:lvl9pPr marL="12435840" indent="0" algn="ctr">
              <a:buNone/>
              <a:defRPr sz="5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CDE5-FD08-452D-AAA1-BA36EC8926C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9E4E-4E4D-401F-9E26-97C7E9135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8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CDE5-FD08-452D-AAA1-BA36EC8926C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9E4E-4E4D-401F-9E26-97C7E9135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9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248497" y="1411817"/>
            <a:ext cx="6703695" cy="22472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7412" y="1411817"/>
            <a:ext cx="19722465" cy="224724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CDE5-FD08-452D-AAA1-BA36EC8926C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9E4E-4E4D-401F-9E26-97C7E9135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8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CDE5-FD08-452D-AAA1-BA36EC8926C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9E4E-4E4D-401F-9E26-97C7E9135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8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219" y="6610993"/>
            <a:ext cx="26814780" cy="11030583"/>
          </a:xfrm>
        </p:spPr>
        <p:txBody>
          <a:bodyPr anchor="b"/>
          <a:lstStyle>
            <a:lvl1pPr>
              <a:defRPr sz="2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219" y="17745929"/>
            <a:ext cx="26814780" cy="5800723"/>
          </a:xfrm>
        </p:spPr>
        <p:txBody>
          <a:bodyPr/>
          <a:lstStyle>
            <a:lvl1pPr marL="0" indent="0">
              <a:buNone/>
              <a:defRPr sz="8160">
                <a:solidFill>
                  <a:schemeClr val="tx1"/>
                </a:solidFill>
              </a:defRPr>
            </a:lvl1pPr>
            <a:lvl2pPr marL="1554480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2pPr>
            <a:lvl3pPr marL="3108960" indent="0">
              <a:buNone/>
              <a:defRPr sz="6120">
                <a:solidFill>
                  <a:schemeClr val="tx1">
                    <a:tint val="75000"/>
                  </a:schemeClr>
                </a:solidFill>
              </a:defRPr>
            </a:lvl3pPr>
            <a:lvl4pPr marL="466344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4pPr>
            <a:lvl5pPr marL="621792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5pPr>
            <a:lvl6pPr marL="777240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6pPr>
            <a:lvl7pPr marL="932688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7pPr>
            <a:lvl8pPr marL="1088136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8pPr>
            <a:lvl9pPr marL="1243584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CDE5-FD08-452D-AAA1-BA36EC8926C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9E4E-4E4D-401F-9E26-97C7E9135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2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410" y="7059083"/>
            <a:ext cx="13213080" cy="16825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39110" y="7059083"/>
            <a:ext cx="13213080" cy="168251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CDE5-FD08-452D-AAA1-BA36EC8926C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9E4E-4E4D-401F-9E26-97C7E9135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6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59" y="1411823"/>
            <a:ext cx="26814780" cy="51255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463" y="6500497"/>
            <a:ext cx="13152356" cy="3185793"/>
          </a:xfrm>
        </p:spPr>
        <p:txBody>
          <a:bodyPr anchor="b"/>
          <a:lstStyle>
            <a:lvl1pPr marL="0" indent="0">
              <a:buNone/>
              <a:defRPr sz="8160" b="1"/>
            </a:lvl1pPr>
            <a:lvl2pPr marL="1554480" indent="0">
              <a:buNone/>
              <a:defRPr sz="6800" b="1"/>
            </a:lvl2pPr>
            <a:lvl3pPr marL="3108960" indent="0">
              <a:buNone/>
              <a:defRPr sz="6120" b="1"/>
            </a:lvl3pPr>
            <a:lvl4pPr marL="4663440" indent="0">
              <a:buNone/>
              <a:defRPr sz="5440" b="1"/>
            </a:lvl4pPr>
            <a:lvl5pPr marL="6217920" indent="0">
              <a:buNone/>
              <a:defRPr sz="5440" b="1"/>
            </a:lvl5pPr>
            <a:lvl6pPr marL="7772400" indent="0">
              <a:buNone/>
              <a:defRPr sz="5440" b="1"/>
            </a:lvl6pPr>
            <a:lvl7pPr marL="9326880" indent="0">
              <a:buNone/>
              <a:defRPr sz="5440" b="1"/>
            </a:lvl7pPr>
            <a:lvl8pPr marL="10881360" indent="0">
              <a:buNone/>
              <a:defRPr sz="5440" b="1"/>
            </a:lvl8pPr>
            <a:lvl9pPr marL="12435840" indent="0">
              <a:buNone/>
              <a:defRPr sz="5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1463" y="9686290"/>
            <a:ext cx="13152356" cy="142470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39112" y="6500497"/>
            <a:ext cx="13217129" cy="3185793"/>
          </a:xfrm>
        </p:spPr>
        <p:txBody>
          <a:bodyPr anchor="b"/>
          <a:lstStyle>
            <a:lvl1pPr marL="0" indent="0">
              <a:buNone/>
              <a:defRPr sz="8160" b="1"/>
            </a:lvl1pPr>
            <a:lvl2pPr marL="1554480" indent="0">
              <a:buNone/>
              <a:defRPr sz="6800" b="1"/>
            </a:lvl2pPr>
            <a:lvl3pPr marL="3108960" indent="0">
              <a:buNone/>
              <a:defRPr sz="6120" b="1"/>
            </a:lvl3pPr>
            <a:lvl4pPr marL="4663440" indent="0">
              <a:buNone/>
              <a:defRPr sz="5440" b="1"/>
            </a:lvl4pPr>
            <a:lvl5pPr marL="6217920" indent="0">
              <a:buNone/>
              <a:defRPr sz="5440" b="1"/>
            </a:lvl5pPr>
            <a:lvl6pPr marL="7772400" indent="0">
              <a:buNone/>
              <a:defRPr sz="5440" b="1"/>
            </a:lvl6pPr>
            <a:lvl7pPr marL="9326880" indent="0">
              <a:buNone/>
              <a:defRPr sz="5440" b="1"/>
            </a:lvl7pPr>
            <a:lvl8pPr marL="10881360" indent="0">
              <a:buNone/>
              <a:defRPr sz="5440" b="1"/>
            </a:lvl8pPr>
            <a:lvl9pPr marL="12435840" indent="0">
              <a:buNone/>
              <a:defRPr sz="5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39112" y="9686290"/>
            <a:ext cx="13217129" cy="142470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CDE5-FD08-452D-AAA1-BA36EC8926C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9E4E-4E4D-401F-9E26-97C7E9135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5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CDE5-FD08-452D-AAA1-BA36EC8926C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9E4E-4E4D-401F-9E26-97C7E9135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4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CDE5-FD08-452D-AAA1-BA36EC8926C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9E4E-4E4D-401F-9E26-97C7E9135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11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1767840"/>
            <a:ext cx="10027205" cy="6187440"/>
          </a:xfrm>
        </p:spPr>
        <p:txBody>
          <a:bodyPr anchor="b"/>
          <a:lstStyle>
            <a:lvl1pPr>
              <a:defRPr sz="10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7129" y="3818049"/>
            <a:ext cx="15739110" cy="18844683"/>
          </a:xfrm>
        </p:spPr>
        <p:txBody>
          <a:bodyPr/>
          <a:lstStyle>
            <a:lvl1pPr>
              <a:defRPr sz="10880"/>
            </a:lvl1pPr>
            <a:lvl2pPr>
              <a:defRPr sz="9520"/>
            </a:lvl2pPr>
            <a:lvl3pPr>
              <a:defRPr sz="816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7955280"/>
            <a:ext cx="10027205" cy="14738140"/>
          </a:xfrm>
        </p:spPr>
        <p:txBody>
          <a:bodyPr/>
          <a:lstStyle>
            <a:lvl1pPr marL="0" indent="0">
              <a:buNone/>
              <a:defRPr sz="5440"/>
            </a:lvl1pPr>
            <a:lvl2pPr marL="1554480" indent="0">
              <a:buNone/>
              <a:defRPr sz="4760"/>
            </a:lvl2pPr>
            <a:lvl3pPr marL="3108960" indent="0">
              <a:buNone/>
              <a:defRPr sz="4080"/>
            </a:lvl3pPr>
            <a:lvl4pPr marL="4663440" indent="0">
              <a:buNone/>
              <a:defRPr sz="3400"/>
            </a:lvl4pPr>
            <a:lvl5pPr marL="6217920" indent="0">
              <a:buNone/>
              <a:defRPr sz="3400"/>
            </a:lvl5pPr>
            <a:lvl6pPr marL="7772400" indent="0">
              <a:buNone/>
              <a:defRPr sz="3400"/>
            </a:lvl6pPr>
            <a:lvl7pPr marL="9326880" indent="0">
              <a:buNone/>
              <a:defRPr sz="3400"/>
            </a:lvl7pPr>
            <a:lvl8pPr marL="10881360" indent="0">
              <a:buNone/>
              <a:defRPr sz="3400"/>
            </a:lvl8pPr>
            <a:lvl9pPr marL="12435840" indent="0">
              <a:buNone/>
              <a:defRPr sz="3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CDE5-FD08-452D-AAA1-BA36EC8926C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9E4E-4E4D-401F-9E26-97C7E9135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1767840"/>
            <a:ext cx="10027205" cy="6187440"/>
          </a:xfrm>
        </p:spPr>
        <p:txBody>
          <a:bodyPr anchor="b"/>
          <a:lstStyle>
            <a:lvl1pPr>
              <a:defRPr sz="10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217129" y="3818049"/>
            <a:ext cx="15739110" cy="18844683"/>
          </a:xfrm>
        </p:spPr>
        <p:txBody>
          <a:bodyPr anchor="t"/>
          <a:lstStyle>
            <a:lvl1pPr marL="0" indent="0">
              <a:buNone/>
              <a:defRPr sz="10880"/>
            </a:lvl1pPr>
            <a:lvl2pPr marL="1554480" indent="0">
              <a:buNone/>
              <a:defRPr sz="9520"/>
            </a:lvl2pPr>
            <a:lvl3pPr marL="3108960" indent="0">
              <a:buNone/>
              <a:defRPr sz="8160"/>
            </a:lvl3pPr>
            <a:lvl4pPr marL="4663440" indent="0">
              <a:buNone/>
              <a:defRPr sz="6800"/>
            </a:lvl4pPr>
            <a:lvl5pPr marL="6217920" indent="0">
              <a:buNone/>
              <a:defRPr sz="6800"/>
            </a:lvl5pPr>
            <a:lvl6pPr marL="7772400" indent="0">
              <a:buNone/>
              <a:defRPr sz="6800"/>
            </a:lvl6pPr>
            <a:lvl7pPr marL="9326880" indent="0">
              <a:buNone/>
              <a:defRPr sz="6800"/>
            </a:lvl7pPr>
            <a:lvl8pPr marL="10881360" indent="0">
              <a:buNone/>
              <a:defRPr sz="6800"/>
            </a:lvl8pPr>
            <a:lvl9pPr marL="12435840" indent="0">
              <a:buNone/>
              <a:defRPr sz="6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7955280"/>
            <a:ext cx="10027205" cy="14738140"/>
          </a:xfrm>
        </p:spPr>
        <p:txBody>
          <a:bodyPr/>
          <a:lstStyle>
            <a:lvl1pPr marL="0" indent="0">
              <a:buNone/>
              <a:defRPr sz="5440"/>
            </a:lvl1pPr>
            <a:lvl2pPr marL="1554480" indent="0">
              <a:buNone/>
              <a:defRPr sz="4760"/>
            </a:lvl2pPr>
            <a:lvl3pPr marL="3108960" indent="0">
              <a:buNone/>
              <a:defRPr sz="4080"/>
            </a:lvl3pPr>
            <a:lvl4pPr marL="4663440" indent="0">
              <a:buNone/>
              <a:defRPr sz="3400"/>
            </a:lvl4pPr>
            <a:lvl5pPr marL="6217920" indent="0">
              <a:buNone/>
              <a:defRPr sz="3400"/>
            </a:lvl5pPr>
            <a:lvl6pPr marL="7772400" indent="0">
              <a:buNone/>
              <a:defRPr sz="3400"/>
            </a:lvl6pPr>
            <a:lvl7pPr marL="9326880" indent="0">
              <a:buNone/>
              <a:defRPr sz="3400"/>
            </a:lvl7pPr>
            <a:lvl8pPr marL="10881360" indent="0">
              <a:buNone/>
              <a:defRPr sz="3400"/>
            </a:lvl8pPr>
            <a:lvl9pPr marL="12435840" indent="0">
              <a:buNone/>
              <a:defRPr sz="3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CDE5-FD08-452D-AAA1-BA36EC8926C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9E4E-4E4D-401F-9E26-97C7E9135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2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7410" y="1411823"/>
            <a:ext cx="26814780" cy="5125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410" y="7059083"/>
            <a:ext cx="26814780" cy="16825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7410" y="24577892"/>
            <a:ext cx="6995160" cy="1411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0CDE5-FD08-452D-AAA1-BA36EC8926CF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98430" y="24577892"/>
            <a:ext cx="10492740" cy="1411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57030" y="24577892"/>
            <a:ext cx="6995160" cy="14118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9E4E-4E4D-401F-9E26-97C7E9135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0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08960" rtl="0" eaLnBrk="1" latinLnBrk="0" hangingPunct="1">
        <a:lnSpc>
          <a:spcPct val="90000"/>
        </a:lnSpc>
        <a:spcBef>
          <a:spcPct val="0"/>
        </a:spcBef>
        <a:buNone/>
        <a:defRPr sz="14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7240" indent="-777240" algn="l" defTabSz="3108960" rtl="0" eaLnBrk="1" latinLnBrk="0" hangingPunct="1">
        <a:lnSpc>
          <a:spcPct val="90000"/>
        </a:lnSpc>
        <a:spcBef>
          <a:spcPts val="3400"/>
        </a:spcBef>
        <a:buFont typeface="Arial" panose="020B0604020202020204" pitchFamily="34" charset="0"/>
        <a:buChar char="•"/>
        <a:defRPr sz="9520" kern="1200">
          <a:solidFill>
            <a:schemeClr val="tx1"/>
          </a:solidFill>
          <a:latin typeface="+mn-lt"/>
          <a:ea typeface="+mn-ea"/>
          <a:cs typeface="+mn-cs"/>
        </a:defRPr>
      </a:lvl1pPr>
      <a:lvl2pPr marL="233172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+mn-ea"/>
          <a:cs typeface="+mn-cs"/>
        </a:defRPr>
      </a:lvl2pPr>
      <a:lvl3pPr marL="388620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44068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5pPr>
      <a:lvl6pPr marL="854964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6pPr>
      <a:lvl7pPr marL="1010412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7pPr>
      <a:lvl8pPr marL="1165860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8pPr>
      <a:lvl9pPr marL="1321308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1pPr>
      <a:lvl2pPr marL="155448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2pPr>
      <a:lvl3pPr marL="310896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4pPr>
      <a:lvl5pPr marL="621792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5pPr>
      <a:lvl6pPr marL="777240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6pPr>
      <a:lvl7pPr marL="932688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7pPr>
      <a:lvl8pPr marL="1088136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5184DF04-1F82-4DD7-AEF7-E89F1E95E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178" y="5234486"/>
            <a:ext cx="3196258" cy="26319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0259" y="161367"/>
            <a:ext cx="29386306" cy="193899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Mortality Rate Prediction Using Cancer Statistics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Steve Mwangi and </a:t>
            </a:r>
            <a:r>
              <a:rPr lang="en-US" sz="4800" dirty="0" err="1">
                <a:solidFill>
                  <a:schemeClr val="bg1"/>
                </a:solidFill>
              </a:rPr>
              <a:t>Tenki</a:t>
            </a:r>
            <a:r>
              <a:rPr lang="en-US" sz="4800" dirty="0">
                <a:solidFill>
                  <a:schemeClr val="bg1"/>
                </a:solidFill>
              </a:rPr>
              <a:t> Ko, UWT Students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0259" y="2651595"/>
            <a:ext cx="9610165" cy="707886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Introduction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259" y="3820673"/>
            <a:ext cx="9328060" cy="41549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The important background for this study includes: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Cancer types affect survivorship and treatments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Chronic cancer can be treated to increase survivorship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Survivorship is related to mortality rate of cancer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Survivorship is also affected by chance of cancer recurrence</a:t>
            </a:r>
          </a:p>
          <a:p>
            <a:endParaRPr lang="en-US" sz="2800" dirty="0"/>
          </a:p>
          <a:p>
            <a:r>
              <a:rPr lang="en-US" sz="2400" b="1" dirty="0"/>
              <a:t>Our objectives are:</a:t>
            </a:r>
          </a:p>
          <a:p>
            <a:pPr lvl="0"/>
            <a:r>
              <a:rPr lang="en-US" sz="2000" dirty="0"/>
              <a:t>To determine how: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/>
              <a:t>Cancer predicts mortality rate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/>
              <a:t>A person’s age and gender play factor in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000" dirty="0"/>
              <a:t>Type of tumors affect the mortality rate </a:t>
            </a: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950259" y="8668669"/>
            <a:ext cx="9610165" cy="707886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Methods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76210" y="2651595"/>
            <a:ext cx="18960353" cy="707886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Results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76210" y="3359481"/>
            <a:ext cx="18960353" cy="151733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950260" y="19225615"/>
            <a:ext cx="18960353" cy="707886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Conclusions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0259" y="19933501"/>
            <a:ext cx="18960353" cy="48320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Sentence giving main conclusion. Reference tables or figures as appropriate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Point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Point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Point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Point 4</a:t>
            </a:r>
          </a:p>
          <a:p>
            <a:endParaRPr lang="en-US" sz="2800" dirty="0"/>
          </a:p>
          <a:p>
            <a:r>
              <a:rPr lang="en-US" sz="2800" dirty="0"/>
              <a:t>For further study: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_______________</a:t>
            </a:r>
          </a:p>
          <a:p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1998838" y="4902074"/>
            <a:ext cx="9108981" cy="73404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 Figure or Table with title and  caption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667691" y="5397140"/>
            <a:ext cx="7727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Figure or Table x.  a) Describe results in panel a. b) Describe results in panel b. etc.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53996" y="7718846"/>
            <a:ext cx="4033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1.  Raising Awareness.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958077" y="12942946"/>
            <a:ext cx="9108981" cy="50482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Results Figure or Table with title and  caption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577205" y="13525057"/>
            <a:ext cx="772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Figure or Table x.  Describe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726398" y="19225615"/>
            <a:ext cx="9610165" cy="707886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References 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726398" y="19933501"/>
            <a:ext cx="9610165" cy="48320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Literature cited here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25" name="Rectangle 24"/>
          <p:cNvSpPr/>
          <p:nvPr/>
        </p:nvSpPr>
        <p:spPr>
          <a:xfrm>
            <a:off x="11014542" y="21558627"/>
            <a:ext cx="4000500" cy="1843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somewhere in here if effective and illustrative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0259" y="24943444"/>
            <a:ext cx="2850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1. </a:t>
            </a:r>
            <a:r>
              <a:rPr lang="en-US" b="1" i="1" dirty="0"/>
              <a:t>SEER</a:t>
            </a:r>
            <a:r>
              <a:rPr lang="en-US" i="1" dirty="0"/>
              <a:t> stands for the Surveillance, Epidemiology, and End Results Program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947712" y="3718745"/>
            <a:ext cx="15609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Sentence or two, or bullets, giving main results, or descriptive title.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635937D-B32B-4518-929A-9E04F33BC921}"/>
                  </a:ext>
                </a:extLst>
              </p:cNvPr>
              <p:cNvSpPr txBox="1"/>
              <p:nvPr/>
            </p:nvSpPr>
            <p:spPr>
              <a:xfrm>
                <a:off x="950259" y="9391639"/>
                <a:ext cx="9610165" cy="847084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All analyses were conducted using the R Statistical Program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</a:rPr>
                  <a:t>(R Core Team 2018)</a:t>
                </a:r>
              </a:p>
              <a:p>
                <a:pPr marL="342900" lvl="0" indent="-342900">
                  <a:buFont typeface="Wingdings" panose="05000000000000000000" pitchFamily="2" charset="2"/>
                  <a:buChar char="§"/>
                  <a:defRPr/>
                </a:pPr>
                <a:r>
                  <a:rPr lang="en-US" sz="2000" dirty="0">
                    <a:latin typeface="Calibri" panose="020F0502020204030204"/>
                  </a:rPr>
                  <a:t>Data accessed using the </a:t>
                </a:r>
                <a:r>
                  <a:rPr lang="en-US" sz="2000" dirty="0"/>
                  <a:t>National Cancer Institute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𝑺𝑬𝑬𝑹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000" dirty="0"/>
                  <a:t> Stat software (version 8.3.6)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1"/>
                <a:endParaRPr lang="en-US" sz="28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marR="0" lvl="1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635937D-B32B-4518-929A-9E04F33BC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59" y="9391639"/>
                <a:ext cx="9610165" cy="8470845"/>
              </a:xfrm>
              <a:prstGeom prst="rect">
                <a:avLst/>
              </a:prstGeom>
              <a:blipFill>
                <a:blip r:embed="rId3"/>
                <a:stretch>
                  <a:fillRect l="-379" t="-21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8D1405F5-6FD1-4D62-BD1C-BB80ADEFC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8273031"/>
              </p:ext>
            </p:extLst>
          </p:nvPr>
        </p:nvGraphicFramePr>
        <p:xfrm>
          <a:off x="1088019" y="10350763"/>
          <a:ext cx="9342417" cy="7640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5201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0259" y="161367"/>
            <a:ext cx="29386306" cy="193899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Descriptive title here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names (authors list), affiliations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0259" y="2651595"/>
            <a:ext cx="9610165" cy="707886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259" y="3359481"/>
            <a:ext cx="9610165" cy="48320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important background for this study includes: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Point 1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Point 2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Point 3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Point 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 objectives are:</a:t>
            </a: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objective</a:t>
            </a: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Objective</a:t>
            </a: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Objective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6488" y="3821564"/>
            <a:ext cx="4000500" cy="1843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here if effective and illustrative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0259" y="8668669"/>
            <a:ext cx="9610165" cy="707886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0259" y="9391639"/>
            <a:ext cx="9610165" cy="87100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analyses were conducted using the R Statistical Program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 Core Team 2018)</a:t>
            </a: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/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560" y="10385842"/>
            <a:ext cx="4000500" cy="1454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1. Obtain data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where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lvl="1" indent="-457200">
              <a:buFontTx/>
              <a:buAutoNum type="alphaLcParenR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76210" y="2651595"/>
            <a:ext cx="18960353" cy="707886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76210" y="3359481"/>
            <a:ext cx="18960353" cy="151733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0260" y="19225615"/>
            <a:ext cx="18960353" cy="707886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Conclusions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0259" y="19933501"/>
            <a:ext cx="18960353" cy="48320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Sentence giving main conclusion. Reference tables or figures as appropriate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Point 1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Point 2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Point 3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Point 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further study:</a:t>
            </a: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___________</a:t>
            </a: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____________</a:t>
            </a: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_______________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998838" y="4902074"/>
            <a:ext cx="9108981" cy="73404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 Figure or Table with title and  caption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667691" y="5397140"/>
            <a:ext cx="7727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or Table x.  a) Describe results in panel a. b) Describe results in panel b. etc.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33528" y="5664651"/>
            <a:ext cx="4336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x.  Include captions for any figures, numbered sequentially.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958077" y="12942946"/>
            <a:ext cx="9108981" cy="50482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 Figure or Table with title and  caption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577205" y="13525057"/>
            <a:ext cx="772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or Table x.  Describe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726398" y="19225615"/>
            <a:ext cx="9610165" cy="707886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References 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726398" y="19933501"/>
            <a:ext cx="9610165" cy="48320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cited here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014542" y="21558627"/>
            <a:ext cx="4000500" cy="1843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somewhere in here if effective and illustrative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0259" y="25020764"/>
            <a:ext cx="28507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This layout is just a suggestion! Play around with colors and formatting/organization to find something that will best communicate your project in just a few minutes.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947712" y="3718745"/>
            <a:ext cx="15609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Sentence or two, or bullets, giving main results, or descriptive title.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24560" y="12254142"/>
            <a:ext cx="4000500" cy="1454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Exploratory Data Analysis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___________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lvl="1" indent="-457200">
              <a:buFontTx/>
              <a:buAutoNum type="alphaLcParenR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___________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524560" y="14138273"/>
            <a:ext cx="4000500" cy="1454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3. Model Estimation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lvl="1" indent="-457200">
              <a:buFontTx/>
              <a:buAutoNum type="alphaLcParenR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How? </a:t>
            </a:r>
          </a:p>
          <a:p>
            <a:pPr marL="914400" lvl="1" indent="-457200">
              <a:buFontTx/>
              <a:buAutoNum type="alphaLcParenR"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What else?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524560" y="16028328"/>
            <a:ext cx="4000500" cy="1454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Model Assessment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How?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914400" lvl="1" indent="-457200">
              <a:buFontTx/>
              <a:buAutoNum type="alphaLcParenR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Remedial Measures?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525060" y="16640175"/>
            <a:ext cx="2661678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Model Adequate?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298515" y="16087830"/>
            <a:ext cx="2069726" cy="1454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Final Model</a:t>
            </a:r>
          </a:p>
        </p:txBody>
      </p:sp>
      <p:sp>
        <p:nvSpPr>
          <p:cNvPr id="32" name="Left Arrow 31"/>
          <p:cNvSpPr/>
          <p:nvPr/>
        </p:nvSpPr>
        <p:spPr>
          <a:xfrm>
            <a:off x="5544324" y="14568745"/>
            <a:ext cx="1980426" cy="342643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372350" y="14806613"/>
            <a:ext cx="152400" cy="193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991350" y="1561927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32173" y="16438643"/>
            <a:ext cx="61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6" name="Down Arrow 35"/>
          <p:cNvSpPr/>
          <p:nvPr/>
        </p:nvSpPr>
        <p:spPr>
          <a:xfrm>
            <a:off x="3374791" y="11851486"/>
            <a:ext cx="300038" cy="4022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3422416" y="13736070"/>
            <a:ext cx="300038" cy="4022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3407637" y="15618583"/>
            <a:ext cx="300038" cy="4022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718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4.1.2"/>
  <p:tag name="PPTVERSION" val="16"/>
  <p:tag name="TPOS" val="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524</Words>
  <Application>Microsoft Office PowerPoint</Application>
  <PresentationFormat>Custom</PresentationFormat>
  <Paragraphs>222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Maureen C. Kennedy</dc:creator>
  <cp:lastModifiedBy>Steve Mwangi</cp:lastModifiedBy>
  <cp:revision>20</cp:revision>
  <dcterms:created xsi:type="dcterms:W3CDTF">2018-09-17T13:57:24Z</dcterms:created>
  <dcterms:modified xsi:type="dcterms:W3CDTF">2020-03-10T08:36:17Z</dcterms:modified>
</cp:coreProperties>
</file>