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notesMasterIdLst>
    <p:notesMasterId r:id="rId28"/>
  </p:notesMasterIdLst>
  <p:handoutMasterIdLst>
    <p:handoutMasterId r:id="rId29"/>
  </p:handoutMasterIdLst>
  <p:sldIdLst>
    <p:sldId id="328" r:id="rId2"/>
    <p:sldId id="291" r:id="rId3"/>
    <p:sldId id="333" r:id="rId4"/>
    <p:sldId id="348" r:id="rId5"/>
    <p:sldId id="332" r:id="rId6"/>
    <p:sldId id="334" r:id="rId7"/>
    <p:sldId id="338" r:id="rId8"/>
    <p:sldId id="335" r:id="rId9"/>
    <p:sldId id="336" r:id="rId10"/>
    <p:sldId id="337" r:id="rId11"/>
    <p:sldId id="353" r:id="rId12"/>
    <p:sldId id="354" r:id="rId13"/>
    <p:sldId id="339" r:id="rId14"/>
    <p:sldId id="340" r:id="rId15"/>
    <p:sldId id="341" r:id="rId16"/>
    <p:sldId id="342" r:id="rId17"/>
    <p:sldId id="343" r:id="rId18"/>
    <p:sldId id="344" r:id="rId19"/>
    <p:sldId id="345" r:id="rId20"/>
    <p:sldId id="347" r:id="rId21"/>
    <p:sldId id="346" r:id="rId22"/>
    <p:sldId id="349" r:id="rId23"/>
    <p:sldId id="350" r:id="rId24"/>
    <p:sldId id="351" r:id="rId25"/>
    <p:sldId id="352" r:id="rId26"/>
    <p:sldId id="331" r:id="rId27"/>
  </p:sldIdLst>
  <p:sldSz cx="9144000" cy="6858000" type="screen4x3"/>
  <p:notesSz cx="6735763" cy="9866313"/>
  <p:custShowLst>
    <p:custShow name="재구성한 쇼 1" id="0">
      <p:sldLst/>
    </p:custShow>
  </p:custShowLst>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416C9F"/>
    <a:srgbClr val="C0CBDF"/>
    <a:srgbClr val="96B3D7"/>
    <a:srgbClr val="9FB2D2"/>
    <a:srgbClr val="5081BD"/>
    <a:srgbClr val="2D88AB"/>
    <a:srgbClr val="375C88"/>
    <a:srgbClr val="4A79B2"/>
    <a:srgbClr val="7292C3"/>
    <a:srgbClr val="BACD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80" autoAdjust="0"/>
    <p:restoredTop sz="80903" autoAdjust="0"/>
  </p:normalViewPr>
  <p:slideViewPr>
    <p:cSldViewPr>
      <p:cViewPr varScale="1">
        <p:scale>
          <a:sx n="91" d="100"/>
          <a:sy n="91" d="100"/>
        </p:scale>
        <p:origin x="-2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3594" y="66"/>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19413" cy="493713"/>
          </a:xfrm>
          <a:prstGeom prst="rect">
            <a:avLst/>
          </a:prstGeom>
        </p:spPr>
        <p:txBody>
          <a:bodyPr vert="horz" lIns="91426" tIns="45713" rIns="91426" bIns="45713" rtlCol="0"/>
          <a:lstStyle>
            <a:lvl1pPr algn="l">
              <a:defRPr sz="1200"/>
            </a:lvl1pPr>
          </a:lstStyle>
          <a:p>
            <a:endParaRPr lang="ko-KR" altLang="en-US"/>
          </a:p>
        </p:txBody>
      </p:sp>
      <p:sp>
        <p:nvSpPr>
          <p:cNvPr id="3" name="날짜 개체 틀 2"/>
          <p:cNvSpPr>
            <a:spLocks noGrp="1"/>
          </p:cNvSpPr>
          <p:nvPr>
            <p:ph type="dt" sz="quarter" idx="1"/>
          </p:nvPr>
        </p:nvSpPr>
        <p:spPr>
          <a:xfrm>
            <a:off x="3814763" y="0"/>
            <a:ext cx="2919412" cy="493713"/>
          </a:xfrm>
          <a:prstGeom prst="rect">
            <a:avLst/>
          </a:prstGeom>
        </p:spPr>
        <p:txBody>
          <a:bodyPr vert="horz" lIns="91426" tIns="45713" rIns="91426" bIns="45713" rtlCol="0"/>
          <a:lstStyle>
            <a:lvl1pPr algn="r">
              <a:defRPr sz="1200"/>
            </a:lvl1pPr>
          </a:lstStyle>
          <a:p>
            <a:fld id="{F5728EAC-602E-4E66-9F21-00F34D3478F9}" type="datetimeFigureOut">
              <a:rPr lang="ko-KR" altLang="en-US" smtClean="0"/>
              <a:pPr/>
              <a:t>2014-09-15</a:t>
            </a:fld>
            <a:endParaRPr lang="ko-KR" altLang="en-US"/>
          </a:p>
        </p:txBody>
      </p:sp>
      <p:sp>
        <p:nvSpPr>
          <p:cNvPr id="4" name="바닥글 개체 틀 3"/>
          <p:cNvSpPr>
            <a:spLocks noGrp="1"/>
          </p:cNvSpPr>
          <p:nvPr>
            <p:ph type="ftr" sz="quarter" idx="2"/>
          </p:nvPr>
        </p:nvSpPr>
        <p:spPr>
          <a:xfrm>
            <a:off x="1" y="9371013"/>
            <a:ext cx="2919413" cy="493712"/>
          </a:xfrm>
          <a:prstGeom prst="rect">
            <a:avLst/>
          </a:prstGeom>
        </p:spPr>
        <p:txBody>
          <a:bodyPr vert="horz" lIns="91426" tIns="45713" rIns="91426" bIns="4571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4763" y="9371013"/>
            <a:ext cx="2919412" cy="493712"/>
          </a:xfrm>
          <a:prstGeom prst="rect">
            <a:avLst/>
          </a:prstGeom>
        </p:spPr>
        <p:txBody>
          <a:bodyPr vert="horz" lIns="91426" tIns="45713" rIns="91426" bIns="45713" rtlCol="0" anchor="b"/>
          <a:lstStyle>
            <a:lvl1pPr algn="r">
              <a:defRPr sz="1200"/>
            </a:lvl1pPr>
          </a:lstStyle>
          <a:p>
            <a:fld id="{5AB4F1B1-204B-4DCA-A516-70F4CB70FF63}"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1" cy="493316"/>
          </a:xfrm>
          <a:prstGeom prst="rect">
            <a:avLst/>
          </a:prstGeom>
        </p:spPr>
        <p:txBody>
          <a:bodyPr vert="horz" lIns="91412" tIns="45706" rIns="91412" bIns="45706"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15374" y="0"/>
            <a:ext cx="2918831" cy="493316"/>
          </a:xfrm>
          <a:prstGeom prst="rect">
            <a:avLst/>
          </a:prstGeom>
        </p:spPr>
        <p:txBody>
          <a:bodyPr vert="horz" lIns="91412" tIns="45706" rIns="91412" bIns="45706" rtlCol="0"/>
          <a:lstStyle>
            <a:lvl1pPr algn="r" fontAlgn="auto">
              <a:spcBef>
                <a:spcPts val="0"/>
              </a:spcBef>
              <a:spcAft>
                <a:spcPts val="0"/>
              </a:spcAft>
              <a:defRPr kumimoji="0" sz="1200">
                <a:latin typeface="+mn-lt"/>
                <a:ea typeface="+mn-ea"/>
              </a:defRPr>
            </a:lvl1pPr>
          </a:lstStyle>
          <a:p>
            <a:pPr>
              <a:defRPr/>
            </a:pPr>
            <a:fld id="{198A2472-BDA4-43DE-A88C-A64BF0D95824}" type="datetimeFigureOut">
              <a:rPr lang="ko-KR" altLang="en-US"/>
              <a:pPr>
                <a:defRPr/>
              </a:pPr>
              <a:t>2014-09-15</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12" tIns="45706" rIns="91412" bIns="45706" rtlCol="0" anchor="ctr"/>
          <a:lstStyle/>
          <a:p>
            <a:pPr lvl="0"/>
            <a:endParaRPr lang="ko-KR" altLang="en-US" noProof="0" smtClean="0"/>
          </a:p>
        </p:txBody>
      </p:sp>
      <p:sp>
        <p:nvSpPr>
          <p:cNvPr id="6" name="바닥글 개체 틀 5"/>
          <p:cNvSpPr>
            <a:spLocks noGrp="1"/>
          </p:cNvSpPr>
          <p:nvPr>
            <p:ph type="ftr" sz="quarter" idx="4"/>
          </p:nvPr>
        </p:nvSpPr>
        <p:spPr>
          <a:xfrm>
            <a:off x="0" y="9371285"/>
            <a:ext cx="2918831" cy="493316"/>
          </a:xfrm>
          <a:prstGeom prst="rect">
            <a:avLst/>
          </a:prstGeom>
        </p:spPr>
        <p:txBody>
          <a:bodyPr vert="horz" lIns="91412" tIns="45706" rIns="91412" bIns="45706"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15374" y="9371285"/>
            <a:ext cx="2918831" cy="493316"/>
          </a:xfrm>
          <a:prstGeom prst="rect">
            <a:avLst/>
          </a:prstGeom>
        </p:spPr>
        <p:txBody>
          <a:bodyPr vert="horz" lIns="91412" tIns="45706" rIns="91412" bIns="45706" rtlCol="0" anchor="b"/>
          <a:lstStyle>
            <a:lvl1pPr algn="r" fontAlgn="auto">
              <a:spcBef>
                <a:spcPts val="0"/>
              </a:spcBef>
              <a:spcAft>
                <a:spcPts val="0"/>
              </a:spcAft>
              <a:defRPr kumimoji="0" sz="1200">
                <a:latin typeface="+mn-lt"/>
                <a:ea typeface="+mn-ea"/>
              </a:defRPr>
            </a:lvl1pPr>
          </a:lstStyle>
          <a:p>
            <a:pPr>
              <a:defRPr/>
            </a:pPr>
            <a:fld id="{08443337-762F-402D-950F-09EC38A375C1}" type="slidenum">
              <a:rPr lang="ko-KR" altLang="en-US"/>
              <a:pPr>
                <a:defRPr/>
              </a:pPr>
              <a:t>‹#›</a:t>
            </a:fld>
            <a:endParaRPr lang="ko-KR" altLang="en-US"/>
          </a:p>
        </p:txBody>
      </p:sp>
      <p:sp>
        <p:nvSpPr>
          <p:cNvPr id="8" name="슬라이드 노트 개체 틀 7"/>
          <p:cNvSpPr>
            <a:spLocks noGrp="1"/>
          </p:cNvSpPr>
          <p:nvPr>
            <p:ph type="body" sz="quarter" idx="3"/>
          </p:nvPr>
        </p:nvSpPr>
        <p:spPr>
          <a:xfrm>
            <a:off x="673100" y="4686300"/>
            <a:ext cx="5389563" cy="44402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 xmlns:p14="http://schemas.microsoft.com/office/powerpoint/2010/main" val="316824448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a:t>
            </a:fld>
            <a:endParaRPr lang="ko-K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73577" y="4686501"/>
            <a:ext cx="5388610" cy="4439841"/>
          </a:xfrm>
          <a:prstGeom prst="rect">
            <a:avLst/>
          </a:prstGeom>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a:t>
            </a:fld>
            <a:endParaRPr lang="ko-KR"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Do</a:t>
            </a:r>
            <a:r>
              <a:rPr lang="en-US" altLang="ko-KR" baseline="0" dirty="0" smtClean="0"/>
              <a:t> it yourself</a:t>
            </a:r>
          </a:p>
          <a:p>
            <a:endParaRPr lang="en-US" altLang="ko-KR" baseline="0" dirty="0" smtClean="0"/>
          </a:p>
          <a:p>
            <a:r>
              <a:rPr lang="ko-KR" altLang="en-US" baseline="0" dirty="0" err="1" smtClean="0"/>
              <a:t>파이썬을</a:t>
            </a:r>
            <a:r>
              <a:rPr lang="ko-KR" altLang="en-US" baseline="0" dirty="0" smtClean="0"/>
              <a:t> 공부하기 시작한지 </a:t>
            </a:r>
            <a:r>
              <a:rPr lang="en-US" altLang="ko-KR" baseline="0" dirty="0" smtClean="0"/>
              <a:t>3</a:t>
            </a:r>
            <a:r>
              <a:rPr lang="ko-KR" altLang="en-US" baseline="0" dirty="0" smtClean="0"/>
              <a:t>주가 지난 지금</a:t>
            </a:r>
            <a:r>
              <a:rPr lang="en-US" altLang="ko-KR" baseline="0" dirty="0" smtClean="0"/>
              <a:t>, </a:t>
            </a:r>
            <a:r>
              <a:rPr lang="ko-KR" altLang="en-US" baseline="0" dirty="0" err="1" smtClean="0"/>
              <a:t>파이썬은</a:t>
            </a:r>
            <a:r>
              <a:rPr lang="ko-KR" altLang="en-US" baseline="0" dirty="0" smtClean="0"/>
              <a:t> 아주 어렵지도 그렇다고 아주 쉽지도 않은 그런 프로그래밍 언어라는 생각이 들었습니다</a:t>
            </a:r>
            <a:r>
              <a:rPr lang="en-US" altLang="ko-KR" baseline="0" dirty="0" smtClean="0"/>
              <a:t>.</a:t>
            </a:r>
          </a:p>
          <a:p>
            <a:r>
              <a:rPr lang="ko-KR" altLang="en-US" baseline="0" dirty="0" smtClean="0"/>
              <a:t>그래서 </a:t>
            </a:r>
            <a:r>
              <a:rPr lang="ko-KR" altLang="en-US" baseline="0" dirty="0" err="1" smtClean="0"/>
              <a:t>줏어</a:t>
            </a:r>
            <a:r>
              <a:rPr lang="ko-KR" altLang="en-US" baseline="0" dirty="0" smtClean="0"/>
              <a:t> 먹기로 이 스크립트 언어를 배우겠구나 생각하는 것은 잘못되었다는 것을 알았고</a:t>
            </a:r>
            <a:r>
              <a:rPr lang="en-US" altLang="ko-KR" baseline="0" dirty="0" smtClean="0"/>
              <a:t>, </a:t>
            </a:r>
            <a:r>
              <a:rPr lang="ko-KR" altLang="en-US" baseline="0" dirty="0" smtClean="0"/>
              <a:t>또 해보지도 않고 지레 겁 먹을 필요도 없다고 생각했습니다</a:t>
            </a:r>
            <a:r>
              <a:rPr lang="en-US" altLang="ko-KR" baseline="0" dirty="0" smtClean="0"/>
              <a:t>.</a:t>
            </a:r>
          </a:p>
          <a:p>
            <a:r>
              <a:rPr lang="ko-KR" altLang="en-US" baseline="0" dirty="0" smtClean="0"/>
              <a:t>결국 직접 해보는 수 밖에 없습니다</a:t>
            </a:r>
            <a:r>
              <a:rPr lang="en-US" altLang="ko-KR" baseline="0" dirty="0" smtClean="0"/>
              <a:t>.</a:t>
            </a:r>
          </a:p>
          <a:p>
            <a:endParaRPr lang="en-US" altLang="ko-KR" baseline="0" dirty="0" smtClean="0"/>
          </a:p>
          <a:p>
            <a:r>
              <a:rPr lang="ko-KR" altLang="en-US" baseline="0" dirty="0" smtClean="0"/>
              <a:t>이 세미나는 여러분이 </a:t>
            </a:r>
            <a:r>
              <a:rPr lang="ko-KR" altLang="en-US" baseline="0" dirty="0" err="1" smtClean="0"/>
              <a:t>파이썬을</a:t>
            </a:r>
            <a:r>
              <a:rPr lang="ko-KR" altLang="en-US" baseline="0" dirty="0" smtClean="0"/>
              <a:t> 직접 다룰 수 있게 </a:t>
            </a:r>
            <a:r>
              <a:rPr lang="en-US" altLang="ko-KR" baseline="0" dirty="0" smtClean="0"/>
              <a:t>3</a:t>
            </a:r>
            <a:r>
              <a:rPr lang="ko-KR" altLang="en-US" baseline="0" dirty="0" smtClean="0"/>
              <a:t>주 동안 제가 삽질하며 얻은 지식들을 공유하는 세미나가 될 것 입니다</a:t>
            </a:r>
            <a:r>
              <a:rPr lang="en-US" altLang="ko-KR" baseline="0" dirty="0" smtClean="0"/>
              <a:t>.</a:t>
            </a:r>
          </a:p>
          <a:p>
            <a:r>
              <a:rPr lang="ko-KR" altLang="en-US" baseline="0" dirty="0" smtClean="0"/>
              <a:t>그래서 </a:t>
            </a:r>
            <a:r>
              <a:rPr lang="en-US" altLang="ko-KR" baseline="0" dirty="0" smtClean="0"/>
              <a:t>“Python in a nutshell”</a:t>
            </a:r>
            <a:r>
              <a:rPr lang="ko-KR" altLang="en-US" baseline="0" dirty="0" smtClean="0"/>
              <a:t>과 같이 파이썬을 깊이 파고들지 않고 제가 했던 혼자서 </a:t>
            </a:r>
            <a:r>
              <a:rPr lang="ko-KR" altLang="en-US" baseline="0" dirty="0" err="1" smtClean="0"/>
              <a:t>파이썬을</a:t>
            </a:r>
            <a:r>
              <a:rPr lang="ko-KR" altLang="en-US" baseline="0" dirty="0" smtClean="0"/>
              <a:t> 공부하는 방법에 대한 논의를 하고자 합니다</a:t>
            </a:r>
            <a:r>
              <a:rPr lang="en-US" altLang="ko-KR" baseline="0" dirty="0" smtClean="0"/>
              <a:t>.</a:t>
            </a:r>
          </a:p>
          <a:p>
            <a:r>
              <a:rPr lang="ko-KR" altLang="en-US" baseline="0" dirty="0" smtClean="0"/>
              <a:t>물론 저와 다른 방식으로 공부하실 수도 있고</a:t>
            </a:r>
            <a:r>
              <a:rPr lang="en-US" altLang="ko-KR" baseline="0" dirty="0" smtClean="0"/>
              <a:t>, </a:t>
            </a:r>
            <a:r>
              <a:rPr lang="ko-KR" altLang="en-US" baseline="0" dirty="0" smtClean="0"/>
              <a:t>제가 한 방식이 비효율적일 수도 있습니다</a:t>
            </a:r>
            <a:r>
              <a:rPr lang="en-US" altLang="ko-KR" baseline="0" dirty="0" smtClean="0"/>
              <a:t>.</a:t>
            </a:r>
          </a:p>
          <a:p>
            <a:r>
              <a:rPr lang="ko-KR" altLang="en-US" dirty="0" smtClean="0"/>
              <a:t>다만 여러분이 여러분의 방식으로 </a:t>
            </a:r>
            <a:r>
              <a:rPr lang="ko-KR" altLang="en-US" dirty="0" err="1" smtClean="0"/>
              <a:t>파이썬을</a:t>
            </a:r>
            <a:r>
              <a:rPr lang="ko-KR" altLang="en-US" dirty="0" smtClean="0"/>
              <a:t> 공부할 때 제가 삽질한 경험이 도움이 되길 바랍니다</a:t>
            </a:r>
            <a:r>
              <a:rPr lang="en-US" altLang="ko-KR" dirty="0" smtClean="0"/>
              <a:t>.</a:t>
            </a:r>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3</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개념적인 계층</a:t>
            </a:r>
            <a:endParaRPr lang="en-US" altLang="ko-KR" dirty="0" smtClean="0"/>
          </a:p>
          <a:p>
            <a:endParaRPr lang="en-US" altLang="ko-KR" dirty="0" smtClean="0"/>
          </a:p>
          <a:p>
            <a:r>
              <a:rPr lang="ko-KR" altLang="en-US" dirty="0" err="1" smtClean="0"/>
              <a:t>파이썬은</a:t>
            </a:r>
            <a:r>
              <a:rPr lang="ko-KR" altLang="en-US" dirty="0" smtClean="0"/>
              <a:t> 프로그램</a:t>
            </a:r>
            <a:r>
              <a:rPr lang="en-US" altLang="ko-KR" dirty="0" smtClean="0"/>
              <a:t>, </a:t>
            </a:r>
            <a:r>
              <a:rPr lang="ko-KR" altLang="en-US" dirty="0" smtClean="0"/>
              <a:t>모듈</a:t>
            </a:r>
            <a:r>
              <a:rPr lang="en-US" altLang="ko-KR" dirty="0" smtClean="0"/>
              <a:t>, </a:t>
            </a:r>
            <a:r>
              <a:rPr lang="ko-KR" altLang="en-US" dirty="0" smtClean="0"/>
              <a:t>구문</a:t>
            </a:r>
            <a:r>
              <a:rPr lang="en-US" altLang="ko-KR" dirty="0" smtClean="0"/>
              <a:t>(statement), </a:t>
            </a:r>
            <a:r>
              <a:rPr lang="ko-KR" altLang="en-US" dirty="0" smtClean="0"/>
              <a:t>표현</a:t>
            </a:r>
            <a:r>
              <a:rPr lang="en-US" altLang="ko-KR" dirty="0" smtClean="0"/>
              <a:t>(expression), </a:t>
            </a:r>
            <a:r>
              <a:rPr lang="ko-KR" altLang="en-US" dirty="0" smtClean="0"/>
              <a:t>객체</a:t>
            </a:r>
            <a:r>
              <a:rPr lang="en-US" altLang="ko-KR" dirty="0" smtClean="0"/>
              <a:t>(object)</a:t>
            </a:r>
            <a:r>
              <a:rPr lang="ko-KR" altLang="en-US" dirty="0" smtClean="0"/>
              <a:t>의 개념이 계층적으로 구성되어 있습니다</a:t>
            </a:r>
            <a:r>
              <a:rPr lang="en-US" altLang="ko-KR" dirty="0" smtClean="0"/>
              <a:t>.</a:t>
            </a:r>
          </a:p>
          <a:p>
            <a:r>
              <a:rPr lang="ko-KR" altLang="en-US" dirty="0" smtClean="0"/>
              <a:t>프로그램은 모듈들의 집합이고</a:t>
            </a:r>
            <a:r>
              <a:rPr lang="en-US" altLang="ko-KR" dirty="0" smtClean="0"/>
              <a:t>, </a:t>
            </a:r>
            <a:r>
              <a:rPr lang="ko-KR" altLang="en-US" dirty="0" smtClean="0"/>
              <a:t>모듈은 구문들로 구성되어 있으며</a:t>
            </a:r>
            <a:r>
              <a:rPr lang="en-US" altLang="ko-KR" dirty="0" smtClean="0"/>
              <a:t>, </a:t>
            </a:r>
            <a:r>
              <a:rPr lang="ko-KR" altLang="en-US" dirty="0" smtClean="0"/>
              <a:t>구문</a:t>
            </a:r>
            <a:r>
              <a:rPr lang="en-US" altLang="ko-KR" dirty="0" smtClean="0"/>
              <a:t>(statement)</a:t>
            </a:r>
            <a:r>
              <a:rPr lang="ko-KR" altLang="en-US" dirty="0" smtClean="0"/>
              <a:t>은 표현</a:t>
            </a:r>
            <a:r>
              <a:rPr lang="en-US" altLang="ko-KR" dirty="0" smtClean="0"/>
              <a:t>(expression)</a:t>
            </a:r>
            <a:r>
              <a:rPr lang="ko-KR" altLang="en-US" dirty="0" smtClean="0"/>
              <a:t>으로 이루어져 있고</a:t>
            </a:r>
            <a:r>
              <a:rPr lang="en-US" altLang="ko-KR" dirty="0" smtClean="0"/>
              <a:t>, </a:t>
            </a:r>
            <a:r>
              <a:rPr lang="ko-KR" altLang="en-US" dirty="0" smtClean="0"/>
              <a:t>표현</a:t>
            </a:r>
            <a:r>
              <a:rPr lang="en-US" altLang="ko-KR" dirty="0" smtClean="0"/>
              <a:t>(expression)</a:t>
            </a:r>
            <a:r>
              <a:rPr lang="ko-KR" altLang="en-US" dirty="0" smtClean="0"/>
              <a:t>은 객체</a:t>
            </a:r>
            <a:r>
              <a:rPr lang="en-US" altLang="ko-KR" dirty="0" smtClean="0"/>
              <a:t>(object)</a:t>
            </a:r>
            <a:r>
              <a:rPr lang="ko-KR" altLang="en-US" dirty="0" smtClean="0"/>
              <a:t>를 생성하고 처리합니다</a:t>
            </a:r>
            <a:r>
              <a:rPr lang="en-US" altLang="ko-KR" dirty="0" smtClean="0"/>
              <a:t>.</a:t>
            </a:r>
          </a:p>
          <a:p>
            <a:endParaRPr lang="en-US" altLang="ko-KR" dirty="0" smtClean="0"/>
          </a:p>
          <a:p>
            <a:r>
              <a:rPr lang="ko-KR" altLang="en-US" dirty="0" smtClean="0"/>
              <a:t>여기에서 객체</a:t>
            </a:r>
            <a:r>
              <a:rPr lang="en-US" altLang="ko-KR" dirty="0" smtClean="0"/>
              <a:t>(object)</a:t>
            </a:r>
            <a:r>
              <a:rPr lang="ko-KR" altLang="en-US" dirty="0" smtClean="0"/>
              <a:t>라는 개념에</a:t>
            </a:r>
            <a:r>
              <a:rPr lang="en-US" altLang="ko-KR" dirty="0" smtClean="0"/>
              <a:t> </a:t>
            </a:r>
            <a:r>
              <a:rPr lang="ko-KR" altLang="en-US" dirty="0" smtClean="0"/>
              <a:t>대한 설명이 혼란스러운데</a:t>
            </a:r>
            <a:r>
              <a:rPr lang="en-US" altLang="ko-KR" dirty="0" smtClean="0"/>
              <a:t>, “Learning Python 5E(</a:t>
            </a:r>
            <a:r>
              <a:rPr lang="ko-KR" altLang="en-US" dirty="0" err="1" smtClean="0"/>
              <a:t>오라일리</a:t>
            </a:r>
            <a:r>
              <a:rPr lang="en-US" altLang="ko-KR" dirty="0" smtClean="0"/>
              <a:t>)” </a:t>
            </a:r>
            <a:r>
              <a:rPr lang="ko-KR" altLang="en-US" dirty="0" smtClean="0"/>
              <a:t>책의 </a:t>
            </a:r>
            <a:r>
              <a:rPr lang="en-US" altLang="ko-KR" dirty="0" smtClean="0"/>
              <a:t>p.93</a:t>
            </a:r>
            <a:r>
              <a:rPr lang="ko-KR" altLang="en-US" dirty="0" smtClean="0"/>
              <a:t>에 있는 내용에 있는 것을 일부만 그대로 가져와서 그렇습니다</a:t>
            </a:r>
            <a:r>
              <a:rPr lang="en-US" altLang="ko-KR" dirty="0" smtClean="0"/>
              <a:t>. </a:t>
            </a:r>
            <a:r>
              <a:rPr lang="ko-KR" altLang="en-US" dirty="0" smtClean="0"/>
              <a:t>제가 이해하기로는 일반적인 </a:t>
            </a:r>
            <a:r>
              <a:rPr lang="en-US" altLang="ko-KR" dirty="0" smtClean="0"/>
              <a:t>C/C++ </a:t>
            </a:r>
            <a:r>
              <a:rPr lang="ko-KR" altLang="en-US" dirty="0" smtClean="0"/>
              <a:t>개발자들을 배려해서 </a:t>
            </a:r>
            <a:r>
              <a:rPr lang="en-US" altLang="ko-KR" dirty="0" smtClean="0"/>
              <a:t>“</a:t>
            </a:r>
            <a:r>
              <a:rPr lang="ko-KR" altLang="en-US" dirty="0" smtClean="0"/>
              <a:t>객체</a:t>
            </a:r>
            <a:r>
              <a:rPr lang="en-US" altLang="ko-KR" dirty="0" smtClean="0"/>
              <a:t>=</a:t>
            </a:r>
            <a:r>
              <a:rPr lang="ko-KR" altLang="en-US" dirty="0" smtClean="0"/>
              <a:t>자료구조</a:t>
            </a:r>
            <a:r>
              <a:rPr lang="en-US" altLang="ko-KR" dirty="0" smtClean="0"/>
              <a:t>”</a:t>
            </a:r>
            <a:r>
              <a:rPr lang="ko-KR" altLang="en-US" dirty="0" smtClean="0"/>
              <a:t>로서 설명하는 것 같습니다</a:t>
            </a:r>
            <a:r>
              <a:rPr lang="en-US" altLang="ko-KR" dirty="0" smtClean="0"/>
              <a:t>.</a:t>
            </a:r>
          </a:p>
          <a:p>
            <a:endParaRPr lang="en-US" altLang="ko-KR" dirty="0" smtClean="0"/>
          </a:p>
          <a:p>
            <a:r>
              <a:rPr lang="ko-KR" altLang="en-US" dirty="0" smtClean="0"/>
              <a:t>객체지향 프로그래밍 정의에 따라 객체에는 자료와 기능이 포함되어 있어야 하므로 </a:t>
            </a:r>
            <a:r>
              <a:rPr lang="en-US" altLang="ko-KR" dirty="0" smtClean="0"/>
              <a:t>“Module=Object”</a:t>
            </a:r>
            <a:r>
              <a:rPr lang="ko-KR" altLang="en-US" dirty="0" smtClean="0"/>
              <a:t>로 설명해야 옳을 것 같지만</a:t>
            </a:r>
            <a:r>
              <a:rPr lang="en-US" altLang="ko-KR" dirty="0" smtClean="0"/>
              <a:t>, </a:t>
            </a:r>
            <a:r>
              <a:rPr lang="ko-KR" altLang="en-US" dirty="0" smtClean="0"/>
              <a:t>이것은 일단 넘어가겠습니다</a:t>
            </a:r>
            <a:r>
              <a:rPr lang="en-US" altLang="ko-KR" dirty="0" smtClean="0"/>
              <a:t>. (</a:t>
            </a:r>
            <a:r>
              <a:rPr lang="ko-KR" altLang="en-US" dirty="0" smtClean="0"/>
              <a:t>저도 몰라요</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5</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Python</a:t>
            </a:r>
            <a:r>
              <a:rPr lang="ko-KR" altLang="en-US" dirty="0" smtClean="0"/>
              <a:t>의 </a:t>
            </a:r>
            <a:r>
              <a:rPr lang="en-US" altLang="ko-KR" dirty="0" smtClean="0"/>
              <a:t>core date type</a:t>
            </a:r>
          </a:p>
          <a:p>
            <a:endParaRPr lang="en-US" altLang="ko-KR" dirty="0" smtClean="0"/>
          </a:p>
          <a:p>
            <a:r>
              <a:rPr lang="ko-KR" altLang="en-US" dirty="0" err="1" smtClean="0"/>
              <a:t>파이썬의</a:t>
            </a:r>
            <a:r>
              <a:rPr lang="ko-KR" altLang="en-US" dirty="0" smtClean="0"/>
              <a:t> 핵심 </a:t>
            </a:r>
            <a:r>
              <a:rPr lang="ko-KR" altLang="en-US" dirty="0" err="1" smtClean="0"/>
              <a:t>자료형은</a:t>
            </a:r>
            <a:r>
              <a:rPr lang="ko-KR" altLang="en-US" dirty="0" smtClean="0"/>
              <a:t> 이 표와 같습니다</a:t>
            </a:r>
            <a:r>
              <a:rPr lang="en-US" altLang="ko-KR" dirty="0" smtClean="0"/>
              <a:t>. </a:t>
            </a:r>
            <a:r>
              <a:rPr lang="ko-KR" altLang="en-US" dirty="0" smtClean="0"/>
              <a:t>숫자</a:t>
            </a:r>
            <a:r>
              <a:rPr lang="en-US" altLang="ko-KR" dirty="0" smtClean="0"/>
              <a:t>, </a:t>
            </a:r>
            <a:r>
              <a:rPr lang="ko-KR" altLang="en-US" dirty="0" smtClean="0"/>
              <a:t>문자열</a:t>
            </a:r>
            <a:r>
              <a:rPr lang="en-US" altLang="ko-KR" dirty="0" smtClean="0"/>
              <a:t>, </a:t>
            </a:r>
            <a:r>
              <a:rPr lang="ko-KR" altLang="en-US" dirty="0" smtClean="0"/>
              <a:t>그리고 몇몇 데이터타입들과 사용자 정의 객체들이 있습니다</a:t>
            </a:r>
            <a:r>
              <a:rPr lang="en-US" altLang="ko-KR"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6</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dirty="0" smtClean="0"/>
              <a:t># List</a:t>
            </a:r>
          </a:p>
          <a:p>
            <a:r>
              <a:rPr lang="ko-KR" altLang="en-US" dirty="0" smtClean="0"/>
              <a:t>리스트는 </a:t>
            </a:r>
            <a:r>
              <a:rPr lang="en-US" altLang="ko-KR" dirty="0" smtClean="0"/>
              <a:t>C/C++</a:t>
            </a:r>
            <a:r>
              <a:rPr lang="ko-KR" altLang="en-US" dirty="0" smtClean="0"/>
              <a:t>에서 배열과 비슷합니다</a:t>
            </a:r>
            <a:r>
              <a:rPr lang="en-US" altLang="ko-KR" dirty="0" smtClean="0"/>
              <a:t>. </a:t>
            </a:r>
            <a:r>
              <a:rPr lang="ko-KR" altLang="en-US" dirty="0" smtClean="0"/>
              <a:t>다만</a:t>
            </a:r>
            <a:r>
              <a:rPr lang="en-US" altLang="ko-KR" dirty="0" smtClean="0"/>
              <a:t>, </a:t>
            </a:r>
            <a:r>
              <a:rPr lang="ko-KR" altLang="en-US" dirty="0" smtClean="0"/>
              <a:t>배열은 같은</a:t>
            </a:r>
            <a:r>
              <a:rPr lang="ko-KR" altLang="en-US" baseline="0" dirty="0" smtClean="0"/>
              <a:t> 타입의 데이터만 저장이 가능한 반면 리스트는 그러한 제한이 없습니다</a:t>
            </a:r>
            <a:r>
              <a:rPr lang="en-US" altLang="ko-KR" baseline="0" dirty="0" smtClean="0"/>
              <a:t>.</a:t>
            </a:r>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8</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16</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en-US" altLang="ko-KR" dirty="0" smtClean="0"/>
          </a:p>
          <a:p>
            <a:endParaRPr lang="en-US" altLang="ko-KR" dirty="0" smtClean="0"/>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pPr>
              <a:defRPr/>
            </a:pPr>
            <a:fld id="{08443337-762F-402D-950F-09EC38A375C1}" type="slidenum">
              <a:rPr lang="ko-KR" altLang="en-US" smtClean="0"/>
              <a:pPr>
                <a:defRPr/>
              </a:pPr>
              <a:t>21</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pic>
        <p:nvPicPr>
          <p:cNvPr id="10" name="Picture 2" descr="E:\My Documents\00.마케팅기획\00.ㄱPT\00.ㄱTemplate\이미지\Telechips_표지8-그린_배경0713-더지우기-화이트.JPG"/>
          <p:cNvPicPr>
            <a:picLocks noChangeAspect="1" noChangeArrowheads="1"/>
          </p:cNvPicPr>
          <p:nvPr userDrawn="1"/>
        </p:nvPicPr>
        <p:blipFill>
          <a:blip r:embed="rId2" cstate="print"/>
          <a:srcRect/>
          <a:stretch>
            <a:fillRect/>
          </a:stretch>
        </p:blipFill>
        <p:spPr bwMode="auto">
          <a:xfrm>
            <a:off x="0" y="0"/>
            <a:ext cx="9163050" cy="6877050"/>
          </a:xfrm>
          <a:prstGeom prst="rect">
            <a:avLst/>
          </a:prstGeom>
          <a:noFill/>
        </p:spPr>
      </p:pic>
      <p:sp>
        <p:nvSpPr>
          <p:cNvPr id="9" name="TextBox 8"/>
          <p:cNvSpPr txBox="1"/>
          <p:nvPr userDrawn="1"/>
        </p:nvSpPr>
        <p:spPr>
          <a:xfrm>
            <a:off x="179512" y="6597352"/>
            <a:ext cx="8496944" cy="200055"/>
          </a:xfrm>
          <a:prstGeom prst="rect">
            <a:avLst/>
          </a:prstGeom>
          <a:noFill/>
        </p:spPr>
        <p:txBody>
          <a:bodyPr wrap="square" rtlCol="0">
            <a:spAutoFit/>
          </a:bodyPr>
          <a:lstStyle/>
          <a:p>
            <a:r>
              <a:rPr lang="en-US" altLang="ko-KR" sz="700" dirty="0" smtClean="0">
                <a:latin typeface="Calibri" pitchFamily="34" charset="0"/>
                <a:ea typeface="+mn-ea"/>
                <a:cs typeface="Tahoma" pitchFamily="34" charset="0"/>
              </a:rPr>
              <a:t>Telechips Inc. reserves the right to revise this publication and to make changes to its content, at any time, without obligation to notify any person or entity of such revisions or changes.</a:t>
            </a:r>
            <a:endParaRPr lang="ko-KR" altLang="en-US" sz="700" dirty="0" err="1" smtClean="0">
              <a:latin typeface="Calibri" pitchFamily="34" charset="0"/>
              <a:ea typeface="+mn-ea"/>
              <a:cs typeface="Tahoma" pitchFamily="34" charset="0"/>
            </a:endParaRPr>
          </a:p>
        </p:txBody>
      </p:sp>
      <p:sp>
        <p:nvSpPr>
          <p:cNvPr id="2" name="제목 1"/>
          <p:cNvSpPr>
            <a:spLocks noGrp="1"/>
          </p:cNvSpPr>
          <p:nvPr>
            <p:ph type="ctrTitle"/>
          </p:nvPr>
        </p:nvSpPr>
        <p:spPr>
          <a:xfrm>
            <a:off x="840757" y="1788832"/>
            <a:ext cx="7772400" cy="1470025"/>
          </a:xfrm>
        </p:spPr>
        <p:txBody>
          <a:bodyPr/>
          <a:lstStyle>
            <a:lvl1pPr algn="r">
              <a:defRPr sz="3600">
                <a:solidFill>
                  <a:schemeClr val="tx1"/>
                </a:solidFill>
                <a:latin typeface="Calibri" pitchFamily="34" charset="0"/>
                <a:cs typeface="Tahoma" pitchFamily="34" charset="0"/>
              </a:defRPr>
            </a:lvl1pPr>
          </a:lstStyle>
          <a:p>
            <a:endParaRPr lang="ko-KR" altLang="en-US" dirty="0"/>
          </a:p>
        </p:txBody>
      </p:sp>
      <p:sp>
        <p:nvSpPr>
          <p:cNvPr id="3" name="부제목 2"/>
          <p:cNvSpPr>
            <a:spLocks noGrp="1"/>
          </p:cNvSpPr>
          <p:nvPr>
            <p:ph type="subTitle" idx="1"/>
          </p:nvPr>
        </p:nvSpPr>
        <p:spPr>
          <a:xfrm>
            <a:off x="2203648" y="3789040"/>
            <a:ext cx="6400800" cy="481608"/>
          </a:xfrm>
        </p:spPr>
        <p:txBody>
          <a:bodyPr/>
          <a:lstStyle>
            <a:lvl1pPr marL="0" indent="0" algn="r">
              <a:buNone/>
              <a:defRPr sz="2000">
                <a:solidFill>
                  <a:schemeClr val="tx1"/>
                </a:solidFill>
                <a:latin typeface="Calibri" pitchFamily="34" charset="0"/>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pic>
        <p:nvPicPr>
          <p:cNvPr id="7" name="Picture 8" descr="Telechips_Chip_01_01 b_s 200"/>
          <p:cNvPicPr>
            <a:picLocks noChangeAspect="1" noChangeArrowheads="1"/>
          </p:cNvPicPr>
          <p:nvPr userDrawn="1"/>
        </p:nvPicPr>
        <p:blipFill>
          <a:blip r:embed="rId3" cstate="screen"/>
          <a:srcRect/>
          <a:stretch>
            <a:fillRect/>
          </a:stretch>
        </p:blipFill>
        <p:spPr bwMode="auto">
          <a:xfrm>
            <a:off x="6156176" y="4899929"/>
            <a:ext cx="1296144" cy="148075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6988"/>
            <a:ext cx="4309490" cy="2304256"/>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2896"/>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pic>
        <p:nvPicPr>
          <p:cNvPr id="5" name="Picture 3" descr="E:\My Documents\00.마케팅기획\00.ㄱPT\00.ㄱTemplate\이미지\Telechips_표지8-그린_배경-small-2.jpg"/>
          <p:cNvPicPr>
            <a:picLocks noChangeAspect="1" noChangeArrowheads="1"/>
          </p:cNvPicPr>
          <p:nvPr userDrawn="1"/>
        </p:nvPicPr>
        <p:blipFill>
          <a:blip r:embed="rId2" cstate="print"/>
          <a:srcRect/>
          <a:stretch>
            <a:fillRect/>
          </a:stretch>
        </p:blipFill>
        <p:spPr bwMode="auto">
          <a:xfrm>
            <a:off x="0" y="1"/>
            <a:ext cx="3600000" cy="3252887"/>
          </a:xfrm>
          <a:prstGeom prst="rect">
            <a:avLst/>
          </a:prstGeom>
          <a:noFill/>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제목 슬라이드">
    <p:spTree>
      <p:nvGrpSpPr>
        <p:cNvPr id="1" name=""/>
        <p:cNvGrpSpPr/>
        <p:nvPr/>
      </p:nvGrpSpPr>
      <p:grpSpPr>
        <a:xfrm>
          <a:off x="0" y="0"/>
          <a:ext cx="0" cy="0"/>
          <a:chOff x="0" y="0"/>
          <a:chExt cx="0" cy="0"/>
        </a:xfrm>
      </p:grpSpPr>
      <p:sp>
        <p:nvSpPr>
          <p:cNvPr id="3" name="부제목 2"/>
          <p:cNvSpPr>
            <a:spLocks noGrp="1"/>
          </p:cNvSpPr>
          <p:nvPr>
            <p:ph type="subTitle" idx="1"/>
          </p:nvPr>
        </p:nvSpPr>
        <p:spPr>
          <a:xfrm>
            <a:off x="4834510" y="3088800"/>
            <a:ext cx="4309490" cy="2232248"/>
          </a:xfr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88000" tIns="216000" rtlCol="0" anchor="t" anchorCtr="0"/>
          <a:lstStyle>
            <a:lvl1pPr marL="273050" indent="-273050" algn="l" rtl="0" fontAlgn="base" latinLnBrk="1">
              <a:lnSpc>
                <a:spcPct val="150000"/>
              </a:lnSpc>
              <a:spcBef>
                <a:spcPct val="0"/>
              </a:spcBef>
              <a:spcAft>
                <a:spcPct val="0"/>
              </a:spcAft>
              <a:buFont typeface="+mj-lt"/>
              <a:buAutoNum type="arabicPeriod"/>
              <a:defRPr kumimoji="1" lang="ko-KR" altLang="en-US" sz="2000" kern="1200" dirty="0">
                <a:solidFill>
                  <a:schemeClr val="tx1"/>
                </a:solidFill>
                <a:latin typeface="Calibri" pitchFamily="34" charset="0"/>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2" name="제목 1"/>
          <p:cNvSpPr>
            <a:spLocks noGrp="1"/>
          </p:cNvSpPr>
          <p:nvPr>
            <p:ph type="ctrTitle"/>
          </p:nvPr>
        </p:nvSpPr>
        <p:spPr>
          <a:xfrm>
            <a:off x="4834510" y="2494800"/>
            <a:ext cx="4309490" cy="522084"/>
          </a:xfr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rtl="0" fontAlgn="base" latinLnBrk="1">
              <a:spcBef>
                <a:spcPct val="0"/>
              </a:spcBef>
              <a:spcAft>
                <a:spcPct val="0"/>
              </a:spcAft>
              <a:defRPr kumimoji="1" lang="ko-KR" altLang="en-US" sz="2400" b="1" kern="1200" dirty="0">
                <a:solidFill>
                  <a:schemeClr val="lt1"/>
                </a:solidFill>
                <a:latin typeface="Calibri" pitchFamily="34" charset="0"/>
                <a:ea typeface="+mn-ea"/>
                <a:cs typeface="Tahoma" pitchFamily="34" charset="0"/>
              </a:defRPr>
            </a:lvl1pPr>
          </a:lstStyle>
          <a:p>
            <a:endParaRPr lang="ko-KR"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214282" y="11076"/>
            <a:ext cx="8750206" cy="439718"/>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날짜 개체 틀 2"/>
          <p:cNvSpPr>
            <a:spLocks noGrp="1"/>
          </p:cNvSpPr>
          <p:nvPr>
            <p:ph type="dt" sz="half" idx="10"/>
          </p:nvPr>
        </p:nvSpPr>
        <p:spPr/>
        <p:txBody>
          <a:bodyPr/>
          <a:lstStyle>
            <a:lvl1pPr>
              <a:defRPr>
                <a:latin typeface="Calibri" pitchFamily="34" charset="0"/>
              </a:defRPr>
            </a:lvl1pPr>
          </a:lstStyle>
          <a:p>
            <a:pPr>
              <a:defRPr/>
            </a:pPr>
            <a:fld id="{727C7217-4275-47AB-B029-D155A5167E31}" type="datetime1">
              <a:rPr lang="ko-KR" altLang="en-US" smtClean="0"/>
              <a:pPr>
                <a:defRPr/>
              </a:pPr>
              <a:t>2014-09-15</a:t>
            </a:fld>
            <a:endParaRPr lang="ko-KR" altLang="en-US"/>
          </a:p>
        </p:txBody>
      </p:sp>
      <p:sp>
        <p:nvSpPr>
          <p:cNvPr id="4" name="슬라이드 번호 개체 틀 3"/>
          <p:cNvSpPr>
            <a:spLocks noGrp="1"/>
          </p:cNvSpPr>
          <p:nvPr>
            <p:ph type="sldNum" sz="quarter" idx="11"/>
          </p:nvPr>
        </p:nvSpPr>
        <p:spPr>
          <a:xfrm>
            <a:off x="0" y="6525344"/>
            <a:ext cx="540000" cy="331200"/>
          </a:xfrm>
        </p:spPr>
        <p:txBody>
          <a:bodyPr/>
          <a:lstStyle>
            <a:lvl1pPr algn="ctr">
              <a:defRPr sz="1000">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5" name="바닥글 개체 틀 4"/>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214282" y="10120"/>
            <a:ext cx="8750206" cy="439200"/>
          </a:xfrm>
        </p:spPr>
        <p:txBody>
          <a:bodyPr>
            <a:noAutofit/>
          </a:bodyPr>
          <a:lstStyle>
            <a:lvl1pPr algn="l">
              <a:defRPr sz="2400">
                <a:solidFill>
                  <a:schemeClr val="bg1"/>
                </a:solidFill>
                <a:latin typeface="Calibri" pitchFamily="34" charset="0"/>
                <a:cs typeface="Tahoma" pitchFamily="34" charset="0"/>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28596" y="720000"/>
            <a:ext cx="8258204" cy="5715040"/>
          </a:xfrm>
        </p:spPr>
        <p:txBody>
          <a:bodyPr>
            <a:normAutofit/>
          </a:bodyPr>
          <a:lstStyle>
            <a:lvl1pPr>
              <a:defRPr sz="2400">
                <a:latin typeface="Calibri" pitchFamily="34" charset="0"/>
                <a:cs typeface="Tahoma" pitchFamily="34" charset="0"/>
              </a:defRPr>
            </a:lvl1pPr>
            <a:lvl2pPr>
              <a:defRPr sz="2000">
                <a:latin typeface="Calibri" pitchFamily="34" charset="0"/>
                <a:cs typeface="Tahoma" pitchFamily="34" charset="0"/>
              </a:defRPr>
            </a:lvl2pPr>
            <a:lvl3pPr>
              <a:defRPr sz="1800">
                <a:latin typeface="Calibri" pitchFamily="34" charset="0"/>
                <a:cs typeface="Tahoma" pitchFamily="34" charset="0"/>
              </a:defRPr>
            </a:lvl3pPr>
            <a:lvl4pPr>
              <a:defRPr sz="1600">
                <a:latin typeface="Calibri" pitchFamily="34" charset="0"/>
                <a:cs typeface="Tahoma" pitchFamily="34" charset="0"/>
              </a:defRPr>
            </a:lvl4pPr>
            <a:lvl5pPr>
              <a:defRPr sz="1600">
                <a:latin typeface="Calibri" pitchFamily="34" charset="0"/>
                <a:cs typeface="Tahoma"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2014-09-15</a:t>
            </a:fld>
            <a:endParaRPr lang="ko-KR" altLang="en-US"/>
          </a:p>
        </p:txBody>
      </p:sp>
      <p:sp>
        <p:nvSpPr>
          <p:cNvPr id="5" name="슬라이드 번호 개체 틀 4"/>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dirty="0"/>
          </a:p>
        </p:txBody>
      </p:sp>
      <p:sp>
        <p:nvSpPr>
          <p:cNvPr id="6" name="바닥글 개체 틀 5"/>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사용자 지정 레이아웃">
    <p:spTree>
      <p:nvGrpSpPr>
        <p:cNvPr id="1" name=""/>
        <p:cNvGrpSpPr/>
        <p:nvPr/>
      </p:nvGrpSpPr>
      <p:grpSpPr>
        <a:xfrm>
          <a:off x="0" y="0"/>
          <a:ext cx="0" cy="0"/>
          <a:chOff x="0" y="0"/>
          <a:chExt cx="0" cy="0"/>
        </a:xfrm>
      </p:grpSpPr>
      <p:sp>
        <p:nvSpPr>
          <p:cNvPr id="58"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grpSp>
        <p:nvGrpSpPr>
          <p:cNvPr id="56" name="그룹 55"/>
          <p:cNvGrpSpPr/>
          <p:nvPr userDrawn="1"/>
        </p:nvGrpSpPr>
        <p:grpSpPr>
          <a:xfrm>
            <a:off x="323528" y="836712"/>
            <a:ext cx="8352928" cy="5544616"/>
            <a:chOff x="323528" y="836712"/>
            <a:chExt cx="8352928" cy="5544616"/>
          </a:xfrm>
        </p:grpSpPr>
        <p:sp>
          <p:nvSpPr>
            <p:cNvPr id="57" name="오각형 56"/>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9"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0"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61"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62" name="그룹 67"/>
            <p:cNvGrpSpPr/>
            <p:nvPr/>
          </p:nvGrpSpPr>
          <p:grpSpPr>
            <a:xfrm>
              <a:off x="3173502" y="2138507"/>
              <a:ext cx="2606314" cy="2109740"/>
              <a:chOff x="3203848" y="2210515"/>
              <a:chExt cx="2606314" cy="2109740"/>
            </a:xfrm>
          </p:grpSpPr>
          <p:pic>
            <p:nvPicPr>
              <p:cNvPr id="95"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96"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97"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98"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99"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100"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101"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102"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103"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104" name="TextBox 103"/>
              <p:cNvSpPr txBox="1"/>
              <p:nvPr/>
            </p:nvSpPr>
            <p:spPr>
              <a:xfrm>
                <a:off x="3378210" y="2210515"/>
                <a:ext cx="185625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105" name="TextBox 104"/>
              <p:cNvSpPr txBox="1"/>
              <p:nvPr/>
            </p:nvSpPr>
            <p:spPr>
              <a:xfrm>
                <a:off x="3594234" y="2956752"/>
                <a:ext cx="1437156"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106"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107"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161"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162"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63" name="TextBox 62"/>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64" name="TextBox 63"/>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65" name="그룹 34"/>
            <p:cNvGrpSpPr/>
            <p:nvPr/>
          </p:nvGrpSpPr>
          <p:grpSpPr>
            <a:xfrm>
              <a:off x="971816" y="1286866"/>
              <a:ext cx="1944000" cy="246221"/>
              <a:chOff x="7100665" y="1637184"/>
              <a:chExt cx="1944000" cy="246221"/>
            </a:xfrm>
          </p:grpSpPr>
          <p:sp>
            <p:nvSpPr>
              <p:cNvPr id="93" name="직사각형 92"/>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4" name="직사각형 93"/>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66"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67" name="그룹 35"/>
            <p:cNvGrpSpPr/>
            <p:nvPr/>
          </p:nvGrpSpPr>
          <p:grpSpPr>
            <a:xfrm>
              <a:off x="3626626" y="1286866"/>
              <a:ext cx="1944000" cy="246221"/>
              <a:chOff x="7100665" y="1637184"/>
              <a:chExt cx="1944000" cy="246221"/>
            </a:xfrm>
          </p:grpSpPr>
          <p:sp>
            <p:nvSpPr>
              <p:cNvPr id="91" name="직사각형 90"/>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2" name="직사각형 91"/>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68" name="그룹 55"/>
            <p:cNvGrpSpPr/>
            <p:nvPr/>
          </p:nvGrpSpPr>
          <p:grpSpPr>
            <a:xfrm>
              <a:off x="6456680" y="5535338"/>
              <a:ext cx="1944001" cy="682801"/>
              <a:chOff x="6462614" y="5823370"/>
              <a:chExt cx="1944001" cy="682801"/>
            </a:xfrm>
          </p:grpSpPr>
          <p:sp>
            <p:nvSpPr>
              <p:cNvPr id="88"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89"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90"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69" name="그룹 56"/>
            <p:cNvGrpSpPr/>
            <p:nvPr/>
          </p:nvGrpSpPr>
          <p:grpSpPr>
            <a:xfrm>
              <a:off x="6453418" y="3570635"/>
              <a:ext cx="1944000" cy="1305553"/>
              <a:chOff x="6459352" y="3836468"/>
              <a:chExt cx="1944000" cy="1305553"/>
            </a:xfrm>
          </p:grpSpPr>
          <p:sp>
            <p:nvSpPr>
              <p:cNvPr id="85" name="직사각형 84"/>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6"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7" name="TextBox 86"/>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70" name="그룹 54"/>
            <p:cNvGrpSpPr/>
            <p:nvPr/>
          </p:nvGrpSpPr>
          <p:grpSpPr>
            <a:xfrm>
              <a:off x="6456680" y="4848452"/>
              <a:ext cx="1944000" cy="640756"/>
              <a:chOff x="6462614" y="5138861"/>
              <a:chExt cx="1944000" cy="640756"/>
            </a:xfrm>
          </p:grpSpPr>
          <p:sp>
            <p:nvSpPr>
              <p:cNvPr id="82" name="직사각형 81"/>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3" name="직사각형 82"/>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84" name="TextBox 83"/>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71"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72"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73" name="그룹 67"/>
            <p:cNvGrpSpPr/>
            <p:nvPr/>
          </p:nvGrpSpPr>
          <p:grpSpPr>
            <a:xfrm>
              <a:off x="6456680" y="1286866"/>
              <a:ext cx="1944001" cy="996754"/>
              <a:chOff x="6462614" y="1574898"/>
              <a:chExt cx="1944001" cy="996754"/>
            </a:xfrm>
          </p:grpSpPr>
          <p:sp>
            <p:nvSpPr>
              <p:cNvPr id="79" name="TextBox 78"/>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80"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81"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74" name="그룹 59"/>
            <p:cNvGrpSpPr/>
            <p:nvPr/>
          </p:nvGrpSpPr>
          <p:grpSpPr>
            <a:xfrm>
              <a:off x="6440587" y="2292818"/>
              <a:ext cx="1960093" cy="1305553"/>
              <a:chOff x="6446521" y="2615096"/>
              <a:chExt cx="1960093" cy="1305553"/>
            </a:xfrm>
          </p:grpSpPr>
          <p:sp>
            <p:nvSpPr>
              <p:cNvPr id="76" name="직사각형 75"/>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77" name="직사각형 76"/>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78" name="TextBox 77"/>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75"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8" name="Picture 6" descr="D:\01_Work\02_Material Design\01_PT Format\03_Template\100902_Template\Map_03_100903.png"/>
          <p:cNvPicPr>
            <a:picLocks noChangeAspect="1" noChangeArrowheads="1"/>
          </p:cNvPicPr>
          <p:nvPr userDrawn="1"/>
        </p:nvPicPr>
        <p:blipFill>
          <a:blip r:embed="rId2" cstate="screen"/>
          <a:srcRect/>
          <a:stretch>
            <a:fillRect/>
          </a:stretch>
        </p:blipFill>
        <p:spPr bwMode="auto">
          <a:xfrm>
            <a:off x="-94270" y="3571876"/>
            <a:ext cx="9077326" cy="666750"/>
          </a:xfrm>
          <a:prstGeom prst="rect">
            <a:avLst/>
          </a:prstGeom>
          <a:noFill/>
        </p:spPr>
      </p:pic>
      <p:grpSp>
        <p:nvGrpSpPr>
          <p:cNvPr id="37" name="그룹 36"/>
          <p:cNvGrpSpPr/>
          <p:nvPr userDrawn="1"/>
        </p:nvGrpSpPr>
        <p:grpSpPr>
          <a:xfrm>
            <a:off x="1259632" y="926304"/>
            <a:ext cx="6722936" cy="5380287"/>
            <a:chOff x="1259632" y="926304"/>
            <a:chExt cx="6722936" cy="5380287"/>
          </a:xfrm>
        </p:grpSpPr>
        <p:pic>
          <p:nvPicPr>
            <p:cNvPr id="1026" name="Picture 2" descr="E:\My Documents\00.마케팅기획\00.ㄱPT\00.텔레칩스소개자료2007\Template\이미지\100903_사용 이미지\Map_01_100906.png"/>
            <p:cNvPicPr>
              <a:picLocks noChangeAspect="1" noChangeArrowheads="1"/>
            </p:cNvPicPr>
            <p:nvPr userDrawn="1"/>
          </p:nvPicPr>
          <p:blipFill>
            <a:blip r:embed="rId3" cstate="email"/>
            <a:srcRect/>
            <a:stretch>
              <a:fillRect/>
            </a:stretch>
          </p:blipFill>
          <p:spPr bwMode="auto">
            <a:xfrm>
              <a:off x="1907704" y="926304"/>
              <a:ext cx="5217512" cy="2880320"/>
            </a:xfrm>
            <a:prstGeom prst="rect">
              <a:avLst/>
            </a:prstGeom>
            <a:noFill/>
          </p:spPr>
        </p:pic>
        <p:sp>
          <p:nvSpPr>
            <p:cNvPr id="12" name="TextBox 11"/>
            <p:cNvSpPr txBox="1"/>
            <p:nvPr userDrawn="1"/>
          </p:nvSpPr>
          <p:spPr>
            <a:xfrm>
              <a:off x="1530080" y="392426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Headquarters (Seoul, Korea)</a:t>
              </a:r>
              <a:endParaRPr lang="ko-KR" altLang="en-US" sz="800" b="1" dirty="0" err="1" smtClean="0">
                <a:latin typeface="Calibri" pitchFamily="34" charset="0"/>
                <a:ea typeface="+mn-ea"/>
                <a:cs typeface="Tahoma" pitchFamily="34" charset="0"/>
              </a:endParaRPr>
            </a:p>
          </p:txBody>
        </p:sp>
        <p:sp>
          <p:nvSpPr>
            <p:cNvPr id="13" name="TextBox 12"/>
            <p:cNvSpPr txBox="1"/>
            <p:nvPr userDrawn="1"/>
          </p:nvSpPr>
          <p:spPr>
            <a:xfrm>
              <a:off x="1521288" y="4204084"/>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Inc. Rep. Office (Shenzhen, China)</a:t>
              </a:r>
              <a:endParaRPr lang="ko-KR" altLang="en-US" sz="800" b="1" dirty="0" err="1" smtClean="0">
                <a:latin typeface="Calibri" pitchFamily="34" charset="0"/>
                <a:ea typeface="+mn-ea"/>
                <a:cs typeface="Tahoma" pitchFamily="34" charset="0"/>
              </a:endParaRPr>
            </a:p>
          </p:txBody>
        </p:sp>
        <p:sp>
          <p:nvSpPr>
            <p:cNvPr id="14" name="TextBox 13"/>
            <p:cNvSpPr txBox="1"/>
            <p:nvPr userDrawn="1"/>
          </p:nvSpPr>
          <p:spPr>
            <a:xfrm>
              <a:off x="1512496" y="4475112"/>
              <a:ext cx="2952328" cy="215444"/>
            </a:xfrm>
            <a:prstGeom prst="rect">
              <a:avLst/>
            </a:prstGeom>
            <a:noFill/>
          </p:spPr>
          <p:txBody>
            <a:bodyPr wrap="square" rtlCol="0">
              <a:spAutoFit/>
            </a:bodyPr>
            <a:lstStyle/>
            <a:p>
              <a:r>
                <a:rPr lang="en-US" altLang="ko-KR" sz="800" b="1" dirty="0" smtClean="0">
                  <a:latin typeface="Calibri" pitchFamily="34" charset="0"/>
                  <a:ea typeface="+mn-ea"/>
                  <a:cs typeface="Tahoma" pitchFamily="34" charset="0"/>
                </a:rPr>
                <a:t>Telechips  Distributor / Sales Rep.</a:t>
              </a:r>
              <a:endParaRPr lang="ko-KR" altLang="en-US" sz="800" b="1" dirty="0" err="1" smtClean="0">
                <a:latin typeface="Calibri" pitchFamily="34" charset="0"/>
                <a:ea typeface="+mn-ea"/>
                <a:cs typeface="Tahoma" pitchFamily="34" charset="0"/>
              </a:endParaRPr>
            </a:p>
          </p:txBody>
        </p:sp>
        <p:sp>
          <p:nvSpPr>
            <p:cNvPr id="22" name="TextBox 21"/>
            <p:cNvSpPr txBox="1"/>
            <p:nvPr userDrawn="1"/>
          </p:nvSpPr>
          <p:spPr>
            <a:xfrm>
              <a:off x="1259632" y="5998814"/>
              <a:ext cx="2952328" cy="307777"/>
            </a:xfrm>
            <a:prstGeom prst="rect">
              <a:avLst/>
            </a:prstGeom>
            <a:noFill/>
          </p:spPr>
          <p:txBody>
            <a:bodyPr wrap="square" rtlCol="0">
              <a:spAutoFit/>
            </a:bodyPr>
            <a:lstStyle/>
            <a:p>
              <a:r>
                <a:rPr lang="en-US" altLang="ko-KR" sz="700" b="1" dirty="0" smtClean="0">
                  <a:latin typeface="Calibri" pitchFamily="34" charset="0"/>
                  <a:ea typeface="+mn-ea"/>
                  <a:cs typeface="Tahoma" pitchFamily="34" charset="0"/>
                </a:rPr>
                <a:t>Tel:</a:t>
              </a:r>
              <a:r>
                <a:rPr lang="en-US" altLang="ko-KR" sz="700" b="1" baseline="0" dirty="0" smtClean="0">
                  <a:latin typeface="Calibri" pitchFamily="34" charset="0"/>
                  <a:ea typeface="+mn-ea"/>
                  <a:cs typeface="Tahoma" pitchFamily="34" charset="0"/>
                </a:rPr>
                <a:t> +82-2-3443-6792 / Fax: +82-2-3443-6793</a:t>
              </a:r>
            </a:p>
            <a:p>
              <a:r>
                <a:rPr lang="en-US" altLang="ko-KR" sz="700" b="1" baseline="0" dirty="0" smtClean="0">
                  <a:latin typeface="Calibri" pitchFamily="34" charset="0"/>
                  <a:ea typeface="+mn-ea"/>
                  <a:cs typeface="Tahoma" pitchFamily="34" charset="0"/>
                </a:rPr>
                <a:t>tcwebmaster@telechips.com</a:t>
              </a:r>
              <a:endParaRPr lang="ko-KR" altLang="en-US" sz="700" b="1" dirty="0" err="1" smtClean="0">
                <a:latin typeface="Calibri" pitchFamily="34" charset="0"/>
                <a:ea typeface="+mn-ea"/>
                <a:cs typeface="Tahoma" pitchFamily="34" charset="0"/>
              </a:endParaRPr>
            </a:p>
          </p:txBody>
        </p:sp>
        <p:grpSp>
          <p:nvGrpSpPr>
            <p:cNvPr id="4" name="그룹 27"/>
            <p:cNvGrpSpPr/>
            <p:nvPr userDrawn="1"/>
          </p:nvGrpSpPr>
          <p:grpSpPr>
            <a:xfrm>
              <a:off x="1259632" y="4776559"/>
              <a:ext cx="6722936" cy="1191977"/>
              <a:chOff x="1647749" y="4629536"/>
              <a:chExt cx="6118979" cy="1191977"/>
            </a:xfrm>
          </p:grpSpPr>
          <p:grpSp>
            <p:nvGrpSpPr>
              <p:cNvPr id="5" name="그룹 26"/>
              <p:cNvGrpSpPr/>
              <p:nvPr userDrawn="1"/>
            </p:nvGrpSpPr>
            <p:grpSpPr>
              <a:xfrm>
                <a:off x="1705118" y="4653136"/>
                <a:ext cx="6061610" cy="1152128"/>
                <a:chOff x="1954581" y="4653136"/>
                <a:chExt cx="5497739" cy="1152128"/>
              </a:xfrm>
            </p:grpSpPr>
            <p:sp>
              <p:nvSpPr>
                <p:cNvPr id="20" name="직사각형 19"/>
                <p:cNvSpPr/>
                <p:nvPr userDrawn="1"/>
              </p:nvSpPr>
              <p:spPr>
                <a:xfrm>
                  <a:off x="1954581" y="4653136"/>
                  <a:ext cx="5497739" cy="187976"/>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sp>
              <p:nvSpPr>
                <p:cNvPr id="21" name="직사각형 20"/>
                <p:cNvSpPr/>
                <p:nvPr userDrawn="1"/>
              </p:nvSpPr>
              <p:spPr>
                <a:xfrm>
                  <a:off x="1954581" y="4840704"/>
                  <a:ext cx="5497739" cy="964560"/>
                </a:xfrm>
                <a:prstGeom prst="rect">
                  <a:avLst/>
                </a:prstGeom>
                <a:solidFill>
                  <a:schemeClr val="bg1"/>
                </a:solidFill>
                <a:ln w="3175">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Calibri" pitchFamily="34" charset="0"/>
                    <a:cs typeface="Tahoma" pitchFamily="34" charset="0"/>
                  </a:endParaRPr>
                </a:p>
              </p:txBody>
            </p:sp>
          </p:grpSp>
          <p:sp>
            <p:nvSpPr>
              <p:cNvPr id="16" name="TextBox 15"/>
              <p:cNvSpPr txBox="1"/>
              <p:nvPr userDrawn="1"/>
            </p:nvSpPr>
            <p:spPr>
              <a:xfrm>
                <a:off x="1647749" y="4895536"/>
                <a:ext cx="1368152" cy="683264"/>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WPGK</a:t>
                </a:r>
              </a:p>
              <a:p>
                <a:pPr algn="ctr">
                  <a:lnSpc>
                    <a:spcPct val="120000"/>
                  </a:lnSpc>
                </a:pPr>
                <a:r>
                  <a:rPr lang="en-US" altLang="ko-KR" sz="800" b="1" dirty="0" smtClean="0">
                    <a:latin typeface="Calibri" pitchFamily="34" charset="0"/>
                    <a:ea typeface="+mn-ea"/>
                    <a:cs typeface="Tahoma" pitchFamily="34" charset="0"/>
                  </a:rPr>
                  <a:t>PineLinks</a:t>
                </a:r>
              </a:p>
              <a:p>
                <a:pPr algn="ctr">
                  <a:lnSpc>
                    <a:spcPct val="120000"/>
                  </a:lnSpc>
                </a:pPr>
                <a:r>
                  <a:rPr lang="en-US" altLang="ko-KR" sz="800" b="1" dirty="0" smtClean="0">
                    <a:latin typeface="Calibri" pitchFamily="34" charset="0"/>
                    <a:ea typeface="+mn-ea"/>
                    <a:cs typeface="Tahoma" pitchFamily="34" charset="0"/>
                  </a:rPr>
                  <a:t>Serial</a:t>
                </a:r>
                <a:r>
                  <a:rPr lang="en-US" altLang="ko-KR" sz="800" b="1" baseline="0" dirty="0" smtClean="0">
                    <a:latin typeface="Calibri" pitchFamily="34" charset="0"/>
                    <a:ea typeface="+mn-ea"/>
                    <a:cs typeface="Tahoma" pitchFamily="34" charset="0"/>
                  </a:rPr>
                  <a:t> Microelectronics</a:t>
                </a:r>
              </a:p>
              <a:p>
                <a:pPr algn="ctr">
                  <a:lnSpc>
                    <a:spcPct val="120000"/>
                  </a:lnSpc>
                </a:pPr>
                <a:r>
                  <a:rPr lang="en-US" altLang="ko-KR" sz="800" b="1" baseline="0" dirty="0" err="1" smtClean="0">
                    <a:latin typeface="Calibri" pitchFamily="34" charset="0"/>
                    <a:ea typeface="+mn-ea"/>
                    <a:cs typeface="Tahoma" pitchFamily="34" charset="0"/>
                  </a:rPr>
                  <a:t>ProGate</a:t>
                </a:r>
                <a:r>
                  <a:rPr lang="en-US" altLang="ko-KR" sz="800" b="1" baseline="0" dirty="0" smtClean="0">
                    <a:latin typeface="Calibri" pitchFamily="34" charset="0"/>
                    <a:ea typeface="+mn-ea"/>
                    <a:cs typeface="Tahoma" pitchFamily="34" charset="0"/>
                  </a:rPr>
                  <a:t> Technology</a:t>
                </a:r>
                <a:endParaRPr lang="ko-KR" altLang="en-US" sz="800" b="1" dirty="0" err="1" smtClean="0">
                  <a:latin typeface="Calibri" pitchFamily="34" charset="0"/>
                  <a:ea typeface="+mn-ea"/>
                  <a:cs typeface="Tahoma" pitchFamily="34" charset="0"/>
                </a:endParaRPr>
              </a:p>
            </p:txBody>
          </p:sp>
          <p:sp>
            <p:nvSpPr>
              <p:cNvPr id="18" name="TextBox 17"/>
              <p:cNvSpPr txBox="1"/>
              <p:nvPr userDrawn="1"/>
            </p:nvSpPr>
            <p:spPr>
              <a:xfrm>
                <a:off x="2915816" y="4842784"/>
                <a:ext cx="3240360" cy="978729"/>
              </a:xfrm>
              <a:prstGeom prst="rect">
                <a:avLst/>
              </a:prstGeom>
              <a:noFill/>
            </p:spPr>
            <p:txBody>
              <a:bodyPr wrap="square" rtlCol="0">
                <a:spAutoFit/>
              </a:bodyPr>
              <a:lstStyle/>
              <a:p>
                <a:pPr algn="ctr">
                  <a:lnSpc>
                    <a:spcPct val="120000"/>
                  </a:lnSpc>
                </a:pPr>
                <a:r>
                  <a:rPr lang="en-US" altLang="ko-KR" sz="800" b="1" dirty="0" err="1" smtClean="0">
                    <a:latin typeface="Calibri" pitchFamily="34" charset="0"/>
                    <a:ea typeface="+mn-ea"/>
                    <a:cs typeface="Tahoma" pitchFamily="34" charset="0"/>
                  </a:rPr>
                  <a:t>Excelpoint</a:t>
                </a:r>
                <a:r>
                  <a:rPr lang="en-US" altLang="ko-KR" sz="800" b="1" dirty="0" smtClean="0">
                    <a:latin typeface="Calibri" pitchFamily="34" charset="0"/>
                    <a:ea typeface="+mn-ea"/>
                    <a:cs typeface="Tahoma" pitchFamily="34" charset="0"/>
                  </a:rPr>
                  <a:t> Systems (China /Hong Kong)</a:t>
                </a:r>
              </a:p>
              <a:p>
                <a:pPr algn="ctr">
                  <a:lnSpc>
                    <a:spcPct val="120000"/>
                  </a:lnSpc>
                </a:pPr>
                <a:r>
                  <a:rPr lang="en-US" altLang="ko-KR" sz="800" b="1" dirty="0" smtClean="0">
                    <a:latin typeface="Calibri" pitchFamily="34" charset="0"/>
                    <a:ea typeface="+mn-ea"/>
                    <a:cs typeface="Tahoma" pitchFamily="34" charset="0"/>
                  </a:rPr>
                  <a:t>Enrich (China / Hong Kong)</a:t>
                </a:r>
              </a:p>
              <a:p>
                <a:pPr algn="ctr">
                  <a:lnSpc>
                    <a:spcPct val="120000"/>
                  </a:lnSpc>
                </a:pPr>
                <a:r>
                  <a:rPr lang="en-US" altLang="ko-KR" sz="800" b="1" dirty="0" smtClean="0">
                    <a:latin typeface="Calibri" pitchFamily="34" charset="0"/>
                    <a:ea typeface="+mn-ea"/>
                    <a:cs typeface="Tahoma" pitchFamily="34" charset="0"/>
                  </a:rPr>
                  <a:t>SAC (Taiwan</a:t>
                </a:r>
                <a:r>
                  <a:rPr lang="en-US" altLang="ko-KR" sz="800" b="1" baseline="0" dirty="0" smtClean="0">
                    <a:latin typeface="Calibri" pitchFamily="34" charset="0"/>
                    <a:ea typeface="+mn-ea"/>
                    <a:cs typeface="Tahoma" pitchFamily="34" charset="0"/>
                  </a:rPr>
                  <a:t> /China /Hong Kong)</a:t>
                </a:r>
              </a:p>
              <a:p>
                <a:pPr algn="ctr">
                  <a:lnSpc>
                    <a:spcPct val="120000"/>
                  </a:lnSpc>
                </a:pPr>
                <a:r>
                  <a:rPr lang="en-US" altLang="ko-KR" sz="800" b="1" spc="0" baseline="0" dirty="0" smtClean="0">
                    <a:latin typeface="Calibri" pitchFamily="34" charset="0"/>
                    <a:ea typeface="+mn-ea"/>
                    <a:cs typeface="Tahoma" pitchFamily="34" charset="0"/>
                  </a:rPr>
                  <a:t>Tomen Electronics Group (Japan/ China /Hong Kong /Singapore)</a:t>
                </a:r>
              </a:p>
              <a:p>
                <a:pPr algn="ctr">
                  <a:lnSpc>
                    <a:spcPct val="120000"/>
                  </a:lnSpc>
                </a:pPr>
                <a:r>
                  <a:rPr lang="en-US" altLang="ko-KR" sz="800" b="1" baseline="0" dirty="0" err="1" smtClean="0">
                    <a:latin typeface="Calibri" pitchFamily="34" charset="0"/>
                    <a:ea typeface="+mn-ea"/>
                    <a:cs typeface="Tahoma" pitchFamily="34" charset="0"/>
                  </a:rPr>
                  <a:t>Victron</a:t>
                </a:r>
                <a:r>
                  <a:rPr lang="en-US" altLang="ko-KR" sz="800" b="1" baseline="0" dirty="0" smtClean="0">
                    <a:latin typeface="Calibri" pitchFamily="34" charset="0"/>
                    <a:ea typeface="+mn-ea"/>
                    <a:cs typeface="Tahoma" pitchFamily="34" charset="0"/>
                  </a:rPr>
                  <a:t> (China /Hong Kong /Taiwan)</a:t>
                </a:r>
              </a:p>
              <a:p>
                <a:pPr algn="ctr">
                  <a:lnSpc>
                    <a:spcPct val="120000"/>
                  </a:lnSpc>
                </a:pPr>
                <a:r>
                  <a:rPr lang="en-US" altLang="ko-KR" sz="800" b="1" baseline="0" dirty="0" smtClean="0">
                    <a:latin typeface="Calibri" pitchFamily="34" charset="0"/>
                    <a:ea typeface="+mn-ea"/>
                    <a:cs typeface="Tahoma" pitchFamily="34" charset="0"/>
                  </a:rPr>
                  <a:t>YEL (China /Hong Kong)</a:t>
                </a:r>
                <a:endParaRPr lang="ko-KR" altLang="en-US" sz="800" b="1" dirty="0" err="1" smtClean="0">
                  <a:latin typeface="Calibri" pitchFamily="34" charset="0"/>
                  <a:ea typeface="+mn-ea"/>
                  <a:cs typeface="Tahoma" pitchFamily="34" charset="0"/>
                </a:endParaRPr>
              </a:p>
            </p:txBody>
          </p:sp>
          <p:sp>
            <p:nvSpPr>
              <p:cNvPr id="19" name="TextBox 18"/>
              <p:cNvSpPr txBox="1"/>
              <p:nvPr userDrawn="1"/>
            </p:nvSpPr>
            <p:spPr>
              <a:xfrm>
                <a:off x="6084168" y="4895536"/>
                <a:ext cx="1656184" cy="387798"/>
              </a:xfrm>
              <a:prstGeom prst="rect">
                <a:avLst/>
              </a:prstGeom>
              <a:noFill/>
            </p:spPr>
            <p:txBody>
              <a:bodyPr wrap="square" rtlCol="0">
                <a:spAutoFit/>
              </a:bodyPr>
              <a:lstStyle/>
              <a:p>
                <a:pPr algn="ctr">
                  <a:lnSpc>
                    <a:spcPct val="120000"/>
                  </a:lnSpc>
                </a:pPr>
                <a:r>
                  <a:rPr lang="en-US" altLang="ko-KR" sz="800" b="1" dirty="0" smtClean="0">
                    <a:latin typeface="Calibri" pitchFamily="34" charset="0"/>
                    <a:ea typeface="+mn-ea"/>
                    <a:cs typeface="Tahoma" pitchFamily="34" charset="0"/>
                  </a:rPr>
                  <a:t>CS&amp;S (Germany /France)</a:t>
                </a:r>
              </a:p>
              <a:p>
                <a:pPr algn="ctr">
                  <a:lnSpc>
                    <a:spcPct val="120000"/>
                  </a:lnSpc>
                </a:pPr>
                <a:r>
                  <a:rPr lang="en-US" altLang="ko-KR" sz="800" b="1" dirty="0" smtClean="0">
                    <a:latin typeface="Calibri" pitchFamily="34" charset="0"/>
                    <a:ea typeface="+mn-ea"/>
                    <a:cs typeface="Tahoma" pitchFamily="34" charset="0"/>
                  </a:rPr>
                  <a:t>CSS (Swiss / Austria /Europe)</a:t>
                </a:r>
                <a:endParaRPr lang="ko-KR" altLang="en-US" sz="800" b="1" dirty="0" err="1" smtClean="0">
                  <a:latin typeface="Calibri" pitchFamily="34" charset="0"/>
                  <a:ea typeface="+mn-ea"/>
                  <a:cs typeface="Tahoma" pitchFamily="34" charset="0"/>
                </a:endParaRPr>
              </a:p>
            </p:txBody>
          </p:sp>
          <p:sp>
            <p:nvSpPr>
              <p:cNvPr id="24" name="직사각형 23"/>
              <p:cNvSpPr/>
              <p:nvPr userDrawn="1"/>
            </p:nvSpPr>
            <p:spPr>
              <a:xfrm>
                <a:off x="2070493" y="4629536"/>
                <a:ext cx="42485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Korea</a:t>
                </a:r>
              </a:p>
            </p:txBody>
          </p:sp>
          <p:sp>
            <p:nvSpPr>
              <p:cNvPr id="25" name="직사각형 24"/>
              <p:cNvSpPr/>
              <p:nvPr userDrawn="1"/>
            </p:nvSpPr>
            <p:spPr>
              <a:xfrm>
                <a:off x="4181941" y="4629536"/>
                <a:ext cx="658299"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Asia Pacific</a:t>
                </a:r>
              </a:p>
            </p:txBody>
          </p:sp>
          <p:sp>
            <p:nvSpPr>
              <p:cNvPr id="26" name="직사각형 25"/>
              <p:cNvSpPr/>
              <p:nvPr userDrawn="1"/>
            </p:nvSpPr>
            <p:spPr>
              <a:xfrm>
                <a:off x="6557015" y="4629536"/>
                <a:ext cx="480302" cy="230832"/>
              </a:xfrm>
              <a:prstGeom prst="rect">
                <a:avLst/>
              </a:prstGeom>
            </p:spPr>
            <p:txBody>
              <a:bodyPr wrap="none">
                <a:spAutoFit/>
              </a:bodyPr>
              <a:lstStyle/>
              <a:p>
                <a:pPr algn="ctr"/>
                <a:r>
                  <a:rPr kumimoji="1" lang="en-US" altLang="ko-KR" sz="900" b="1" kern="1200" dirty="0" smtClean="0">
                    <a:solidFill>
                      <a:schemeClr val="bg1"/>
                    </a:solidFill>
                    <a:latin typeface="Calibri" pitchFamily="34" charset="0"/>
                    <a:ea typeface="굴림" pitchFamily="50" charset="-127"/>
                    <a:cs typeface="Tahoma" pitchFamily="34" charset="0"/>
                  </a:rPr>
                  <a:t>Europe</a:t>
                </a:r>
              </a:p>
            </p:txBody>
          </p:sp>
        </p:grpSp>
        <p:pic>
          <p:nvPicPr>
            <p:cNvPr id="2051" name="Picture 3" descr="E:\My Documents\00.마케팅기획\00.ㄱPT\00.텔레칩스소개자료2007\Template\이미지\100903_사용 이미지\dot.png"/>
            <p:cNvPicPr>
              <a:picLocks noChangeAspect="1" noChangeArrowheads="1"/>
            </p:cNvPicPr>
            <p:nvPr userDrawn="1"/>
          </p:nvPicPr>
          <p:blipFill>
            <a:blip r:embed="rId4" cstate="email"/>
            <a:srcRect/>
            <a:stretch>
              <a:fillRect/>
            </a:stretch>
          </p:blipFill>
          <p:spPr bwMode="auto">
            <a:xfrm>
              <a:off x="1403648" y="3933056"/>
              <a:ext cx="182563" cy="731838"/>
            </a:xfrm>
            <a:prstGeom prst="rect">
              <a:avLst/>
            </a:prstGeom>
            <a:noFill/>
          </p:spPr>
        </p:pic>
        <p:sp>
          <p:nvSpPr>
            <p:cNvPr id="23" name="TextBox 22"/>
            <p:cNvSpPr txBox="1"/>
            <p:nvPr userDrawn="1"/>
          </p:nvSpPr>
          <p:spPr>
            <a:xfrm>
              <a:off x="2142984" y="1036313"/>
              <a:ext cx="2304256" cy="430887"/>
            </a:xfrm>
            <a:prstGeom prst="rect">
              <a:avLst/>
            </a:prstGeom>
            <a:noFill/>
          </p:spPr>
          <p:txBody>
            <a:bodyPr wrap="square" rtlCol="0">
              <a:spAutoFit/>
            </a:bodyPr>
            <a:lstStyle/>
            <a:p>
              <a:pPr algn="r"/>
              <a:r>
                <a:rPr lang="en-US" altLang="ko-KR" sz="1050" b="1" dirty="0" smtClean="0">
                  <a:latin typeface="Calibri" pitchFamily="34" charset="0"/>
                  <a:ea typeface="+mn-ea"/>
                  <a:cs typeface="Tahoma" pitchFamily="34" charset="0"/>
                </a:rPr>
                <a:t>Telechips Inc. Headquarters </a:t>
              </a:r>
            </a:p>
            <a:p>
              <a:pPr algn="r"/>
              <a:r>
                <a:rPr lang="en-US" altLang="ko-KR" sz="1050" b="1" dirty="0" smtClean="0">
                  <a:latin typeface="Calibri" pitchFamily="34" charset="0"/>
                  <a:ea typeface="+mn-ea"/>
                  <a:cs typeface="Tahoma" pitchFamily="34" charset="0"/>
                </a:rPr>
                <a:t>(Seoul, Korea)</a:t>
              </a:r>
              <a:endParaRPr lang="ko-KR" altLang="en-US" sz="1050" b="1" dirty="0" err="1" smtClean="0">
                <a:latin typeface="Calibri" pitchFamily="34" charset="0"/>
                <a:ea typeface="+mn-ea"/>
                <a:cs typeface="Tahoma" pitchFamily="34" charset="0"/>
              </a:endParaRPr>
            </a:p>
          </p:txBody>
        </p:sp>
        <p:sp>
          <p:nvSpPr>
            <p:cNvPr id="29" name="TextBox 28"/>
            <p:cNvSpPr txBox="1"/>
            <p:nvPr userDrawn="1"/>
          </p:nvSpPr>
          <p:spPr>
            <a:xfrm>
              <a:off x="2413432" y="1488686"/>
              <a:ext cx="1728192" cy="338554"/>
            </a:xfrm>
            <a:prstGeom prst="rect">
              <a:avLst/>
            </a:prstGeom>
            <a:noFill/>
          </p:spPr>
          <p:txBody>
            <a:bodyPr wrap="square" rtlCol="0">
              <a:spAutoFit/>
            </a:bodyPr>
            <a:lstStyle/>
            <a:p>
              <a:pPr algn="r"/>
              <a:r>
                <a:rPr lang="en-US" altLang="ko-KR" sz="800" b="1" dirty="0" smtClean="0">
                  <a:latin typeface="Calibri" pitchFamily="34" charset="0"/>
                  <a:ea typeface="+mn-ea"/>
                  <a:cs typeface="Tahoma" pitchFamily="34" charset="0"/>
                </a:rPr>
                <a:t>Telechips Inc. Rep. Office </a:t>
              </a:r>
            </a:p>
            <a:p>
              <a:pPr algn="r"/>
              <a:r>
                <a:rPr lang="en-US" altLang="ko-KR" sz="800" b="1" dirty="0" smtClean="0">
                  <a:latin typeface="Calibri" pitchFamily="34" charset="0"/>
                  <a:ea typeface="+mn-ea"/>
                  <a:cs typeface="Tahoma" pitchFamily="34" charset="0"/>
                </a:rPr>
                <a:t>(Shenzhen, China)</a:t>
              </a:r>
              <a:endParaRPr lang="ko-KR" altLang="en-US" sz="800" b="1" dirty="0" err="1" smtClean="0">
                <a:latin typeface="Calibri" pitchFamily="34" charset="0"/>
                <a:ea typeface="+mn-ea"/>
                <a:cs typeface="Tahoma" pitchFamily="34" charset="0"/>
              </a:endParaRPr>
            </a:p>
          </p:txBody>
        </p:sp>
        <p:cxnSp>
          <p:nvCxnSpPr>
            <p:cNvPr id="30" name="직선 연결선 29"/>
            <p:cNvCxnSpPr/>
            <p:nvPr userDrawn="1"/>
          </p:nvCxnSpPr>
          <p:spPr>
            <a:xfrm rot="5400000">
              <a:off x="2213375" y="546286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cxnSp>
          <p:nvCxnSpPr>
            <p:cNvPr id="34" name="직선 연결선 33"/>
            <p:cNvCxnSpPr/>
            <p:nvPr userDrawn="1"/>
          </p:nvCxnSpPr>
          <p:spPr>
            <a:xfrm rot="5400000">
              <a:off x="5704927" y="5462753"/>
              <a:ext cx="972834" cy="0"/>
            </a:xfrm>
            <a:prstGeom prst="line">
              <a:avLst/>
            </a:prstGeom>
            <a:ln>
              <a:solidFill>
                <a:srgbClr val="B2B2B2"/>
              </a:solidFill>
            </a:ln>
          </p:spPr>
          <p:style>
            <a:lnRef idx="1">
              <a:schemeClr val="accent1"/>
            </a:lnRef>
            <a:fillRef idx="0">
              <a:schemeClr val="accent1"/>
            </a:fillRef>
            <a:effectRef idx="0">
              <a:schemeClr val="accent1"/>
            </a:effectRef>
            <a:fontRef idx="minor">
              <a:schemeClr val="tx1"/>
            </a:fontRef>
          </p:style>
        </p:cxnSp>
      </p:grpSp>
      <p:sp>
        <p:nvSpPr>
          <p:cNvPr id="27" name="제목 1"/>
          <p:cNvSpPr txBox="1">
            <a:spLocks/>
          </p:cNvSpPr>
          <p:nvPr userDrawn="1"/>
        </p:nvSpPr>
        <p:spPr bwMode="auto">
          <a:xfrm>
            <a:off x="216000" y="10800"/>
            <a:ext cx="6215106"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1" hangingPunct="0">
              <a:lnSpc>
                <a:spcPct val="100000"/>
              </a:lnSpc>
              <a:spcBef>
                <a:spcPct val="0"/>
              </a:spcBef>
              <a:spcAft>
                <a:spcPct val="0"/>
              </a:spcAft>
              <a:buClrTx/>
              <a:buSzTx/>
              <a:buFontTx/>
              <a:buNone/>
              <a:tabLst/>
              <a:defRPr/>
            </a:pPr>
            <a:r>
              <a:rPr kumimoji="0" lang="en-US" altLang="ko-KR" sz="2400" b="0" i="0" u="none" strike="noStrike" kern="1200" cap="none" spc="0" normalizeH="0" baseline="0" noProof="0" dirty="0" smtClean="0">
                <a:ln>
                  <a:noFill/>
                </a:ln>
                <a:solidFill>
                  <a:schemeClr val="bg1"/>
                </a:solidFill>
                <a:effectLst/>
                <a:uLnTx/>
                <a:uFillTx/>
                <a:latin typeface="Calibri" pitchFamily="34" charset="0"/>
                <a:ea typeface="+mj-ea"/>
                <a:cs typeface="Tahoma" pitchFamily="34" charset="0"/>
              </a:rPr>
              <a:t>Telechips Global Network</a:t>
            </a:r>
            <a:endParaRPr kumimoji="0" lang="ko-KR" altLang="en-US" sz="2400" b="0" i="0" u="none" strike="noStrike" kern="1200" cap="none" spc="0" normalizeH="0" baseline="0" noProof="0" dirty="0">
              <a:ln>
                <a:noFill/>
              </a:ln>
              <a:solidFill>
                <a:schemeClr val="bg1"/>
              </a:solidFill>
              <a:effectLst/>
              <a:uLnTx/>
              <a:uFillTx/>
              <a:latin typeface="Calibri" pitchFamily="34" charset="0"/>
              <a:ea typeface="+mj-ea"/>
              <a:cs typeface="Tahoma"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사용자 지정 레이아웃">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atin typeface="Calibri" pitchFamily="34" charset="0"/>
              </a:defRPr>
            </a:lvl1pPr>
          </a:lstStyle>
          <a:p>
            <a:pPr>
              <a:defRPr/>
            </a:pPr>
            <a:fld id="{B5A6E243-2AB4-445A-831E-D3E4AA002B2B}" type="datetime1">
              <a:rPr lang="ko-KR" altLang="en-US" smtClean="0"/>
              <a:pPr>
                <a:defRPr/>
              </a:pPr>
              <a:t>2014-09-15</a:t>
            </a:fld>
            <a:endParaRPr lang="ko-KR" altLang="en-US"/>
          </a:p>
        </p:txBody>
      </p:sp>
      <p:sp>
        <p:nvSpPr>
          <p:cNvPr id="3" name="슬라이드 번호 개체 틀 2"/>
          <p:cNvSpPr>
            <a:spLocks noGrp="1"/>
          </p:cNvSpPr>
          <p:nvPr>
            <p:ph type="sldNum" sz="quarter" idx="11"/>
          </p:nvPr>
        </p:nvSpPr>
        <p:spPr/>
        <p:txBody>
          <a:bodyPr/>
          <a:lstStyle>
            <a:lvl1pPr>
              <a:defRPr>
                <a:latin typeface="Calibri" pitchFamily="34" charset="0"/>
              </a:defRPr>
            </a:lvl1pPr>
          </a:lstStyle>
          <a:p>
            <a:pPr>
              <a:defRPr/>
            </a:pPr>
            <a:fld id="{CFC1C585-8D88-4881-9D26-0E2BBA634611}" type="slidenum">
              <a:rPr lang="ko-KR" altLang="en-US" smtClean="0"/>
              <a:pPr>
                <a:defRPr/>
              </a:pPr>
              <a:t>‹#›</a:t>
            </a:fld>
            <a:endParaRPr lang="ko-KR" altLang="en-US"/>
          </a:p>
        </p:txBody>
      </p:sp>
      <p:sp>
        <p:nvSpPr>
          <p:cNvPr id="4" name="바닥글 개체 틀 3"/>
          <p:cNvSpPr>
            <a:spLocks noGrp="1"/>
          </p:cNvSpPr>
          <p:nvPr>
            <p:ph type="ftr" sz="quarter" idx="12"/>
          </p:nvPr>
        </p:nvSpPr>
        <p:spPr/>
        <p:txBody>
          <a:bodyPr/>
          <a:lstStyle>
            <a:lvl1pPr>
              <a:defRPr>
                <a:latin typeface="Calibri" pitchFamily="34" charset="0"/>
              </a:defRPr>
            </a:lvl1pPr>
          </a:lstStyle>
          <a:p>
            <a:pPr>
              <a:defRPr/>
            </a:pPr>
            <a:endParaRPr lang="ko-KR"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2" descr="E:\My Documents\00.마케팅기획\00.ㄱPT\00.텔레칩스소개자료2007\Template\이미지\100903_사용 이미지\title-telechips_100907.png"/>
          <p:cNvPicPr>
            <a:picLocks noChangeAspect="1" noChangeArrowheads="1"/>
          </p:cNvPicPr>
          <p:nvPr/>
        </p:nvPicPr>
        <p:blipFill>
          <a:blip r:embed="rId10" cstate="print"/>
          <a:srcRect/>
          <a:stretch>
            <a:fillRect/>
          </a:stretch>
        </p:blipFill>
        <p:spPr bwMode="auto">
          <a:xfrm>
            <a:off x="0" y="0"/>
            <a:ext cx="9144000" cy="554182"/>
          </a:xfrm>
          <a:prstGeom prst="rect">
            <a:avLst/>
          </a:prstGeom>
          <a:noFill/>
        </p:spPr>
      </p:pic>
      <p:sp>
        <p:nvSpPr>
          <p:cNvPr id="1026" name="제목 개체 틀 1"/>
          <p:cNvSpPr>
            <a:spLocks noGrp="1"/>
          </p:cNvSpPr>
          <p:nvPr>
            <p:ph type="title"/>
          </p:nvPr>
        </p:nvSpPr>
        <p:spPr bwMode="auto">
          <a:xfrm>
            <a:off x="216000" y="10800"/>
            <a:ext cx="8751600" cy="439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dirty="0" smtClean="0"/>
              <a:t>마스터 제목 스타일 편집</a:t>
            </a:r>
          </a:p>
        </p:txBody>
      </p:sp>
      <p:sp>
        <p:nvSpPr>
          <p:cNvPr id="1027" name="텍스트 개체 틀 2"/>
          <p:cNvSpPr>
            <a:spLocks noGrp="1"/>
          </p:cNvSpPr>
          <p:nvPr>
            <p:ph type="body" idx="1"/>
          </p:nvPr>
        </p:nvSpPr>
        <p:spPr bwMode="auto">
          <a:xfrm>
            <a:off x="457200" y="764704"/>
            <a:ext cx="8229600" cy="53614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smtClean="0">
                <a:solidFill>
                  <a:schemeClr val="tx1">
                    <a:tint val="75000"/>
                  </a:schemeClr>
                </a:solidFill>
                <a:latin typeface="Calibri" pitchFamily="34" charset="0"/>
                <a:ea typeface="+mn-ea"/>
                <a:cs typeface="Tahoma" pitchFamily="34" charset="0"/>
              </a:defRPr>
            </a:lvl1pPr>
          </a:lstStyle>
          <a:p>
            <a:pPr>
              <a:defRPr/>
            </a:pPr>
            <a:fld id="{B5A6E243-2AB4-445A-831E-D3E4AA002B2B}" type="datetime1">
              <a:rPr lang="ko-KR" altLang="en-US" smtClean="0"/>
              <a:pPr>
                <a:defRPr/>
              </a:pPr>
              <a:t>2014-09-15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Calibri" pitchFamily="34" charset="0"/>
                <a:ea typeface="+mn-ea"/>
                <a:cs typeface="Tahoma" pitchFamily="34" charset="0"/>
              </a:defRPr>
            </a:lvl1pPr>
          </a:lstStyle>
          <a:p>
            <a:pPr>
              <a:defRPr/>
            </a:pPr>
            <a:endParaRPr lang="ko-KR" altLang="en-US"/>
          </a:p>
        </p:txBody>
      </p:sp>
      <p:sp>
        <p:nvSpPr>
          <p:cNvPr id="6" name="슬라이드 번호 개체 틀 5"/>
          <p:cNvSpPr>
            <a:spLocks noGrp="1"/>
          </p:cNvSpPr>
          <p:nvPr>
            <p:ph type="sldNum" sz="quarter" idx="4"/>
          </p:nvPr>
        </p:nvSpPr>
        <p:spPr>
          <a:xfrm>
            <a:off x="0" y="6525344"/>
            <a:ext cx="539552" cy="332656"/>
          </a:xfrm>
          <a:prstGeom prst="rect">
            <a:avLst/>
          </a:prstGeom>
        </p:spPr>
        <p:txBody>
          <a:bodyPr vert="horz" lIns="91440" tIns="45720" rIns="91440" bIns="45720" rtlCol="0" anchor="ctr"/>
          <a:lstStyle>
            <a:lvl1pPr algn="ctr" fontAlgn="auto">
              <a:spcBef>
                <a:spcPts val="0"/>
              </a:spcBef>
              <a:spcAft>
                <a:spcPts val="0"/>
              </a:spcAft>
              <a:defRPr kumimoji="0" sz="1000" smtClean="0">
                <a:solidFill>
                  <a:schemeClr val="tx1">
                    <a:tint val="75000"/>
                  </a:schemeClr>
                </a:solidFill>
                <a:latin typeface="Calibri" pitchFamily="34" charset="0"/>
                <a:ea typeface="+mn-ea"/>
                <a:cs typeface="Tahoma" pitchFamily="34" charset="0"/>
              </a:defRPr>
            </a:lvl1pPr>
          </a:lstStyle>
          <a:p>
            <a:pPr>
              <a:defRPr/>
            </a:pPr>
            <a:fld id="{CFC1C585-8D88-4881-9D26-0E2BBA634611}" type="slidenum">
              <a:rPr lang="ko-KR" altLang="en-US" smtClean="0"/>
              <a:pPr>
                <a:defRPr/>
              </a:pPr>
              <a:t>‹#›</a:t>
            </a:fld>
            <a:endParaRPr lang="ko-KR" altLang="en-US" dirty="0"/>
          </a:p>
        </p:txBody>
      </p:sp>
      <p:pic>
        <p:nvPicPr>
          <p:cNvPr id="11" name="Picture 1" descr="E:\My Documents\My Pictures\00.Logo\01.Telechips logo\Telechips-150x25.png"/>
          <p:cNvPicPr>
            <a:picLocks noChangeAspect="1" noChangeArrowheads="1"/>
          </p:cNvPicPr>
          <p:nvPr/>
        </p:nvPicPr>
        <p:blipFill>
          <a:blip r:embed="rId11" cstate="print"/>
          <a:srcRect/>
          <a:stretch>
            <a:fillRect/>
          </a:stretch>
        </p:blipFill>
        <p:spPr bwMode="auto">
          <a:xfrm>
            <a:off x="8147248" y="6665168"/>
            <a:ext cx="889248" cy="148208"/>
          </a:xfrm>
          <a:prstGeom prst="rect">
            <a:avLst/>
          </a:prstGeom>
          <a:noFill/>
        </p:spPr>
      </p:pic>
      <p:pic>
        <p:nvPicPr>
          <p:cNvPr id="12" name="Picture 1" descr="E:\My Documents\00.마케팅기획\00.ㄱPT\00.텔레칩스소개자료2007\Template\이미지\telechips proprietary and confidential.PNG"/>
          <p:cNvPicPr>
            <a:picLocks noChangeAspect="1" noChangeArrowheads="1"/>
          </p:cNvPicPr>
          <p:nvPr/>
        </p:nvPicPr>
        <p:blipFill>
          <a:blip r:embed="rId12" cstate="print"/>
          <a:srcRect l="27724" t="5138"/>
          <a:stretch>
            <a:fillRect/>
          </a:stretch>
        </p:blipFill>
        <p:spPr bwMode="auto">
          <a:xfrm>
            <a:off x="6279506" y="6634296"/>
            <a:ext cx="1820886" cy="207818"/>
          </a:xfrm>
          <a:prstGeom prst="rect">
            <a:avLst/>
          </a:prstGeom>
          <a:noFill/>
        </p:spPr>
      </p:pic>
      <p:sp>
        <p:nvSpPr>
          <p:cNvPr id="13" name="직사각형 12"/>
          <p:cNvSpPr/>
          <p:nvPr userDrawn="1"/>
        </p:nvSpPr>
        <p:spPr>
          <a:xfrm>
            <a:off x="360040" y="6597932"/>
            <a:ext cx="4572000" cy="215444"/>
          </a:xfrm>
          <a:prstGeom prst="rect">
            <a:avLst/>
          </a:prstGeom>
        </p:spPr>
        <p:txBody>
          <a:bodyPr>
            <a:spAutoFit/>
          </a:bodyPr>
          <a:lstStyle/>
          <a:p>
            <a:r>
              <a:rPr kumimoji="1" lang="en-US" altLang="ko-KR" sz="800" kern="1200" baseline="0" dirty="0" smtClean="0">
                <a:solidFill>
                  <a:schemeClr val="tx1"/>
                </a:solidFill>
                <a:latin typeface="Calibri" pitchFamily="34" charset="0"/>
                <a:ea typeface="굴림" pitchFamily="50" charset="-127"/>
                <a:cs typeface="Tahoma" pitchFamily="34" charset="0"/>
              </a:rPr>
              <a:t>The content in this publication is subject to change, at any time, without obligation to notify.</a:t>
            </a:r>
            <a:endParaRPr kumimoji="1" lang="ko-KR" altLang="en-US" sz="800" kern="1200" dirty="0" err="1" smtClean="0">
              <a:solidFill>
                <a:schemeClr val="tx1"/>
              </a:solidFill>
              <a:latin typeface="Calibri" pitchFamily="34" charset="0"/>
              <a:ea typeface="굴림" pitchFamily="50" charset="-127"/>
              <a:cs typeface="Tahoma" pitchFamily="34" charset="0"/>
            </a:endParaRPr>
          </a:p>
        </p:txBody>
      </p:sp>
    </p:spTree>
  </p:cSld>
  <p:clrMap bg1="lt1" tx1="dk1" bg2="lt2" tx2="dk2" accent1="accent1" accent2="accent2" accent3="accent3" accent4="accent4" accent5="accent5" accent6="accent6" hlink="hlink" folHlink="folHlink"/>
  <p:sldLayoutIdLst>
    <p:sldLayoutId id="2147484057" r:id="rId1"/>
    <p:sldLayoutId id="2147484059" r:id="rId2"/>
    <p:sldLayoutId id="2147484064" r:id="rId3"/>
    <p:sldLayoutId id="2147484060" r:id="rId4"/>
    <p:sldLayoutId id="2147484061" r:id="rId5"/>
    <p:sldLayoutId id="2147484066" r:id="rId6"/>
    <p:sldLayoutId id="2147484063" r:id="rId7"/>
    <p:sldLayoutId id="2147484065" r:id="rId8"/>
  </p:sldLayoutIdLst>
  <p:hf hdr="0" ftr="0" dt="0"/>
  <p:txStyles>
    <p:titleStyle>
      <a:lvl1pPr algn="l" rtl="0" eaLnBrk="0" fontAlgn="base" latinLnBrk="1" hangingPunct="0">
        <a:spcBef>
          <a:spcPct val="0"/>
        </a:spcBef>
        <a:spcAft>
          <a:spcPct val="0"/>
        </a:spcAft>
        <a:defRPr sz="2400" kern="1200">
          <a:solidFill>
            <a:schemeClr val="bg1"/>
          </a:solidFill>
          <a:latin typeface="Calibri" pitchFamily="34" charset="0"/>
          <a:ea typeface="+mj-ea"/>
          <a:cs typeface="Tahoma" pitchFamily="34" charset="0"/>
        </a:defRPr>
      </a:lvl1pPr>
      <a:lvl2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2pPr>
      <a:lvl3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3pPr>
      <a:lvl4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4pPr>
      <a:lvl5pPr algn="ctr" rtl="0" eaLnBrk="0" fontAlgn="base" latinLnBrk="1" hangingPunct="0">
        <a:spcBef>
          <a:spcPct val="0"/>
        </a:spcBef>
        <a:spcAft>
          <a:spcPct val="0"/>
        </a:spcAft>
        <a:defRPr sz="4400">
          <a:solidFill>
            <a:schemeClr val="tx1"/>
          </a:solidFill>
          <a:latin typeface="Tahoma" pitchFamily="34" charset="0"/>
          <a:ea typeface="맑은 고딕" pitchFamily="50" charset="-127"/>
          <a:cs typeface="Tahoma" pitchFamily="34" charset="0"/>
        </a:defRPr>
      </a:lvl5pPr>
      <a:lvl6pPr marL="4572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6pPr>
      <a:lvl7pPr marL="9144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7pPr>
      <a:lvl8pPr marL="13716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8pPr>
      <a:lvl9pPr marL="1828800" algn="ctr" rtl="0" fontAlgn="base" latinLnBrk="1">
        <a:spcBef>
          <a:spcPct val="0"/>
        </a:spcBef>
        <a:spcAft>
          <a:spcPct val="0"/>
        </a:spcAft>
        <a:defRPr sz="4400">
          <a:solidFill>
            <a:schemeClr val="tx1"/>
          </a:solidFill>
          <a:latin typeface="Verdana" pitchFamily="34" charset="0"/>
          <a:ea typeface="맑은 고딕" pitchFamily="50" charset="-127"/>
          <a:cs typeface="Tahoma" pitchFamily="34" charset="0"/>
        </a:defRPr>
      </a:lvl9pPr>
    </p:titleStyle>
    <p:bodyStyle>
      <a:lvl1pPr marL="342900" indent="-342900" algn="l" rtl="0" eaLnBrk="0" fontAlgn="base" latinLnBrk="1" hangingPunct="0">
        <a:spcBef>
          <a:spcPct val="20000"/>
        </a:spcBef>
        <a:spcAft>
          <a:spcPct val="0"/>
        </a:spcAft>
        <a:buFont typeface="Arial" pitchFamily="34" charset="0"/>
        <a:buChar char="•"/>
        <a:defRPr sz="2400" kern="1200">
          <a:solidFill>
            <a:schemeClr val="tx1"/>
          </a:solidFill>
          <a:latin typeface="Calibri" pitchFamily="34" charset="0"/>
          <a:ea typeface="+mn-ea"/>
          <a:cs typeface="Tahoma" pitchFamily="34" charset="0"/>
        </a:defRPr>
      </a:lvl1pPr>
      <a:lvl2pPr marL="742950" indent="-285750" algn="l" rtl="0" eaLnBrk="0" fontAlgn="base" latinLnBrk="1" hangingPunct="0">
        <a:spcBef>
          <a:spcPct val="20000"/>
        </a:spcBef>
        <a:spcAft>
          <a:spcPct val="0"/>
        </a:spcAft>
        <a:buFont typeface="Arial" pitchFamily="34" charset="0"/>
        <a:buChar char="–"/>
        <a:defRPr sz="2000" kern="1200">
          <a:solidFill>
            <a:schemeClr val="tx1"/>
          </a:solidFill>
          <a:latin typeface="Calibri" pitchFamily="34" charset="0"/>
          <a:ea typeface="+mn-ea"/>
          <a:cs typeface="Tahoma" pitchFamily="34" charset="0"/>
        </a:defRPr>
      </a:lvl2pPr>
      <a:lvl3pPr marL="1143000" indent="-228600" algn="l" rtl="0" eaLnBrk="0" fontAlgn="base" latinLnBrk="1" hangingPunct="0">
        <a:spcBef>
          <a:spcPct val="20000"/>
        </a:spcBef>
        <a:spcAft>
          <a:spcPct val="0"/>
        </a:spcAft>
        <a:buFont typeface="Arial" pitchFamily="34" charset="0"/>
        <a:buChar char="•"/>
        <a:defRPr sz="1800" kern="1200">
          <a:solidFill>
            <a:schemeClr val="tx1"/>
          </a:solidFill>
          <a:latin typeface="Calibri" pitchFamily="34" charset="0"/>
          <a:ea typeface="+mn-ea"/>
          <a:cs typeface="Tahoma" pitchFamily="34" charset="0"/>
        </a:defRPr>
      </a:lvl3pPr>
      <a:lvl4pPr marL="16002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4pPr>
      <a:lvl5pPr marL="2057400" indent="-228600" algn="l" rtl="0" eaLnBrk="0" fontAlgn="base" latinLnBrk="1" hangingPunct="0">
        <a:spcBef>
          <a:spcPct val="20000"/>
        </a:spcBef>
        <a:spcAft>
          <a:spcPct val="0"/>
        </a:spcAft>
        <a:buFont typeface="Arial" pitchFamily="34" charset="0"/>
        <a:buChar char="»"/>
        <a:defRPr sz="1600" kern="1200">
          <a:solidFill>
            <a:schemeClr val="tx1"/>
          </a:solidFill>
          <a:latin typeface="Calibri" pitchFamily="34" charset="0"/>
          <a:ea typeface="+mn-ea"/>
          <a:cs typeface="Tahoma"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Python and wxPython</a:t>
            </a:r>
            <a:br>
              <a:rPr lang="en-US" altLang="ko-KR" dirty="0" smtClean="0"/>
            </a:br>
            <a:r>
              <a:rPr lang="ko-KR" altLang="en-US" sz="2000" dirty="0" smtClean="0"/>
              <a:t>속성 </a:t>
            </a:r>
            <a:r>
              <a:rPr lang="en-US" altLang="ko-KR" sz="2000" dirty="0" smtClean="0"/>
              <a:t>GUI programming</a:t>
            </a:r>
            <a:endParaRPr lang="ko-KR" altLang="en-US" sz="2000" dirty="0"/>
          </a:p>
        </p:txBody>
      </p:sp>
      <p:sp>
        <p:nvSpPr>
          <p:cNvPr id="3" name="부제목 2"/>
          <p:cNvSpPr>
            <a:spLocks noGrp="1"/>
          </p:cNvSpPr>
          <p:nvPr>
            <p:ph type="subTitle" idx="1"/>
          </p:nvPr>
        </p:nvSpPr>
        <p:spPr/>
        <p:txBody>
          <a:bodyPr/>
          <a:lstStyle/>
          <a:p>
            <a:r>
              <a:rPr lang="en-US" altLang="ko-KR" dirty="0" smtClean="0"/>
              <a:t>2014-09-01</a:t>
            </a:r>
          </a:p>
          <a:p>
            <a:r>
              <a:rPr lang="ko-KR" altLang="en-US" dirty="0" smtClean="0"/>
              <a:t>윤경록</a:t>
            </a:r>
            <a:endParaRPr lang="ko-KR" alt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a:t>
            </a:r>
            <a:r>
              <a:rPr lang="en-US" altLang="ko-KR" dirty="0" err="1" smtClean="0"/>
              <a:t>Tuple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10</a:t>
            </a:fld>
            <a:endParaRPr lang="ko-KR" altLang="en-US"/>
          </a:p>
        </p:txBody>
      </p:sp>
      <p:sp>
        <p:nvSpPr>
          <p:cNvPr id="4" name="TextBox 3"/>
          <p:cNvSpPr txBox="1"/>
          <p:nvPr/>
        </p:nvSpPr>
        <p:spPr>
          <a:xfrm>
            <a:off x="467544" y="764704"/>
            <a:ext cx="2747291" cy="338554"/>
          </a:xfrm>
          <a:prstGeom prst="rect">
            <a:avLst/>
          </a:prstGeom>
          <a:noFill/>
        </p:spPr>
        <p:txBody>
          <a:bodyPr wrap="none" rtlCol="0">
            <a:spAutoFit/>
          </a:bodyPr>
          <a:lstStyle/>
          <a:p>
            <a:r>
              <a:rPr lang="en-US" altLang="ko-KR" sz="1600" dirty="0" err="1" smtClean="0">
                <a:latin typeface="Calibri" pitchFamily="34" charset="0"/>
                <a:ea typeface="+mn-ea"/>
                <a:cs typeface="Tahoma" pitchFamily="34" charset="0"/>
              </a:rPr>
              <a:t>Tuple</a:t>
            </a:r>
            <a:r>
              <a:rPr lang="ko-KR" altLang="en-US" sz="1600" dirty="0" smtClean="0">
                <a:latin typeface="Calibri" pitchFamily="34" charset="0"/>
                <a:ea typeface="+mn-ea"/>
                <a:cs typeface="Tahoma" pitchFamily="34" charset="0"/>
              </a:rPr>
              <a:t>은 읽기 전용 </a:t>
            </a:r>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T = (1, 2, 3, 4)       # A 4-item </a:t>
            </a:r>
            <a:r>
              <a:rPr lang="en-US" altLang="ko-KR" sz="1200" dirty="0" err="1" smtClean="0">
                <a:solidFill>
                  <a:schemeClr val="tx1">
                    <a:lumMod val="75000"/>
                    <a:lumOff val="25000"/>
                  </a:schemeClr>
                </a:solidFill>
                <a:latin typeface="Courier New" pitchFamily="49" charset="0"/>
                <a:cs typeface="Courier New" pitchFamily="49" charset="0"/>
              </a:rPr>
              <a:t>tuple</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(T)                 # Length</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T+(5, 6)               # Concatenation</a:t>
            </a:r>
          </a:p>
          <a:p>
            <a:r>
              <a:rPr lang="en-US" altLang="ko-KR" sz="1200" dirty="0" smtClean="0">
                <a:solidFill>
                  <a:schemeClr val="tx2">
                    <a:lumMod val="50000"/>
                    <a:lumOff val="50000"/>
                  </a:schemeClr>
                </a:solidFill>
                <a:latin typeface="Courier New" pitchFamily="49" charset="0"/>
                <a:cs typeface="Courier New" pitchFamily="49" charset="0"/>
              </a:rPr>
              <a:t>(1, 2, 3, 4, 5, 6)</a:t>
            </a:r>
          </a:p>
          <a:p>
            <a:r>
              <a:rPr lang="en-US" altLang="ko-KR" sz="1200" dirty="0" smtClean="0">
                <a:solidFill>
                  <a:schemeClr val="tx1">
                    <a:lumMod val="75000"/>
                    <a:lumOff val="25000"/>
                  </a:schemeClr>
                </a:solidFill>
                <a:latin typeface="Courier New" pitchFamily="49" charset="0"/>
                <a:cs typeface="Courier New" pitchFamily="49" charset="0"/>
              </a:rPr>
              <a:t>&gt;&gt;&gt; T[0]                   # Indexing</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T[0] = 2               # </a:t>
            </a:r>
            <a:r>
              <a:rPr lang="en-US" altLang="ko-KR" sz="1200" dirty="0" err="1" smtClean="0">
                <a:solidFill>
                  <a:schemeClr val="tx1">
                    <a:lumMod val="75000"/>
                    <a:lumOff val="25000"/>
                  </a:schemeClr>
                </a:solidFill>
                <a:latin typeface="Courier New" pitchFamily="49" charset="0"/>
                <a:cs typeface="Courier New" pitchFamily="49" charset="0"/>
              </a:rPr>
              <a:t>Tuples</a:t>
            </a:r>
            <a:r>
              <a:rPr lang="en-US" altLang="ko-KR" sz="1200" dirty="0" smtClean="0">
                <a:solidFill>
                  <a:schemeClr val="tx1">
                    <a:lumMod val="75000"/>
                    <a:lumOff val="25000"/>
                  </a:schemeClr>
                </a:solidFill>
                <a:latin typeface="Courier New" pitchFamily="49" charset="0"/>
                <a:cs typeface="Courier New" pitchFamily="49" charset="0"/>
              </a:rPr>
              <a:t> are immutable</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TypeError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does not support item assignment</a:t>
            </a:r>
          </a:p>
          <a:p>
            <a:r>
              <a:rPr lang="en-US" altLang="ko-KR" sz="1200" dirty="0" smtClean="0">
                <a:solidFill>
                  <a:schemeClr val="tx1">
                    <a:lumMod val="75000"/>
                    <a:lumOff val="25000"/>
                  </a:schemeClr>
                </a:solidFill>
                <a:latin typeface="Courier New" pitchFamily="49" charset="0"/>
                <a:cs typeface="Courier New" pitchFamily="49" charset="0"/>
              </a:rPr>
              <a:t>&gt;&gt;&gt; T = (2,) + T[1:]       # Make a new </a:t>
            </a:r>
            <a:r>
              <a:rPr lang="en-US" altLang="ko-KR" sz="1200" dirty="0" err="1" smtClean="0">
                <a:solidFill>
                  <a:schemeClr val="tx1">
                    <a:lumMod val="75000"/>
                    <a:lumOff val="25000"/>
                  </a:schemeClr>
                </a:solidFill>
                <a:latin typeface="Courier New" pitchFamily="49" charset="0"/>
                <a:cs typeface="Courier New" pitchFamily="49" charset="0"/>
              </a:rPr>
              <a:t>tuple</a:t>
            </a:r>
            <a:r>
              <a:rPr lang="en-US" altLang="ko-KR" sz="1200" dirty="0" smtClean="0">
                <a:solidFill>
                  <a:schemeClr val="tx1">
                    <a:lumMod val="75000"/>
                    <a:lumOff val="25000"/>
                  </a:schemeClr>
                </a:solidFill>
                <a:latin typeface="Courier New" pitchFamily="49" charset="0"/>
                <a:cs typeface="Courier New" pitchFamily="49" charset="0"/>
              </a:rPr>
              <a:t> for a new value</a:t>
            </a:r>
          </a:p>
          <a:p>
            <a:r>
              <a:rPr lang="en-US" altLang="ko-KR" sz="1200" dirty="0" smtClean="0">
                <a:solidFill>
                  <a:schemeClr val="tx1">
                    <a:lumMod val="75000"/>
                    <a:lumOff val="25000"/>
                  </a:schemeClr>
                </a:solidFill>
                <a:latin typeface="Courier New" pitchFamily="49" charset="0"/>
                <a:cs typeface="Courier New" pitchFamily="49" charset="0"/>
              </a:rPr>
              <a:t>&gt;&gt;&gt; T</a:t>
            </a:r>
          </a:p>
          <a:p>
            <a:r>
              <a:rPr lang="en-US" altLang="ko-KR" sz="1200" dirty="0" smtClean="0">
                <a:solidFill>
                  <a:schemeClr val="tx2">
                    <a:lumMod val="50000"/>
                    <a:lumOff val="50000"/>
                  </a:schemeClr>
                </a:solidFill>
                <a:latin typeface="Courier New" pitchFamily="49" charset="0"/>
                <a:cs typeface="Courier New" pitchFamily="49" charset="0"/>
              </a:rPr>
              <a:t>(2, 2, 3, 4)</a:t>
            </a:r>
          </a:p>
          <a:p>
            <a:r>
              <a:rPr lang="en-US" altLang="ko-KR" sz="1200" dirty="0" smtClean="0">
                <a:solidFill>
                  <a:schemeClr val="tx1">
                    <a:lumMod val="75000"/>
                    <a:lumOff val="25000"/>
                  </a:schemeClr>
                </a:solidFill>
                <a:latin typeface="Courier New" pitchFamily="49" charset="0"/>
                <a:cs typeface="Courier New" pitchFamily="49" charset="0"/>
              </a:rPr>
              <a:t>&gt;&gt;&gt; T = ‘spam’, 3.0, [11, 22, 33]</a:t>
            </a:r>
          </a:p>
          <a:p>
            <a:r>
              <a:rPr lang="en-US" altLang="ko-KR" sz="1200" dirty="0" smtClean="0">
                <a:solidFill>
                  <a:schemeClr val="tx1">
                    <a:lumMod val="75000"/>
                    <a:lumOff val="25000"/>
                  </a:schemeClr>
                </a:solidFill>
                <a:latin typeface="Courier New" pitchFamily="49" charset="0"/>
                <a:cs typeface="Courier New" pitchFamily="49" charset="0"/>
              </a:rPr>
              <a:t>&gt;&gt; T[1]</a:t>
            </a:r>
          </a:p>
          <a:p>
            <a:r>
              <a:rPr lang="en-US" altLang="ko-KR" sz="1200" dirty="0" smtClean="0">
                <a:solidFill>
                  <a:schemeClr val="tx2">
                    <a:lumMod val="50000"/>
                    <a:lumOff val="50000"/>
                  </a:schemeClr>
                </a:solidFill>
                <a:latin typeface="Courier New" pitchFamily="49" charset="0"/>
                <a:cs typeface="Courier New" pitchFamily="49" charset="0"/>
              </a:rPr>
              <a:t>3.0</a:t>
            </a:r>
          </a:p>
          <a:p>
            <a:r>
              <a:rPr lang="en-US" altLang="ko-KR" sz="1200" dirty="0" smtClean="0">
                <a:solidFill>
                  <a:schemeClr val="tx1">
                    <a:lumMod val="75000"/>
                    <a:lumOff val="25000"/>
                  </a:schemeClr>
                </a:solidFill>
                <a:latin typeface="Courier New" pitchFamily="49" charset="0"/>
                <a:cs typeface="Courier New" pitchFamily="49" charset="0"/>
              </a:rPr>
              <a:t>&gt;&gt;&gt; T[2][1]</a:t>
            </a:r>
          </a:p>
          <a:p>
            <a:r>
              <a:rPr lang="en-US" altLang="ko-KR" sz="1200" dirty="0" smtClean="0">
                <a:solidFill>
                  <a:schemeClr val="tx2">
                    <a:lumMod val="50000"/>
                    <a:lumOff val="50000"/>
                  </a:schemeClr>
                </a:solidFill>
                <a:latin typeface="Courier New" pitchFamily="49" charset="0"/>
                <a:cs typeface="Courier New" pitchFamily="49" charset="0"/>
              </a:rPr>
              <a:t>22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T.append</a:t>
            </a:r>
            <a:r>
              <a:rPr lang="en-US" altLang="ko-KR" sz="1200" dirty="0" smtClean="0">
                <a:solidFill>
                  <a:schemeClr val="tx1">
                    <a:lumMod val="75000"/>
                    <a:lumOff val="25000"/>
                  </a:schemeClr>
                </a:solidFill>
                <a:latin typeface="Courier New" pitchFamily="49" charset="0"/>
                <a:cs typeface="Courier New" pitchFamily="49" charset="0"/>
              </a:rPr>
              <a:t>(4)</a:t>
            </a:r>
          </a:p>
          <a:p>
            <a:r>
              <a:rPr lang="en-US" altLang="ko-KR" sz="1200" dirty="0" err="1" smtClean="0">
                <a:solidFill>
                  <a:schemeClr val="tx2">
                    <a:lumMod val="50000"/>
                    <a:lumOff val="50000"/>
                  </a:schemeClr>
                </a:solidFill>
                <a:latin typeface="Courier New" pitchFamily="49" charset="0"/>
                <a:cs typeface="Courier New" pitchFamily="49" charset="0"/>
              </a:rPr>
              <a:t>AttributeError</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tuple</a:t>
            </a:r>
            <a:r>
              <a:rPr lang="en-US" altLang="ko-KR" sz="1200" dirty="0" smtClean="0">
                <a:solidFill>
                  <a:schemeClr val="tx2">
                    <a:lumMod val="50000"/>
                    <a:lumOff val="50000"/>
                  </a:schemeClr>
                </a:solidFill>
                <a:latin typeface="Courier New" pitchFamily="49" charset="0"/>
                <a:cs typeface="Courier New" pitchFamily="49" charset="0"/>
              </a:rPr>
              <a:t>’ object has no attribute ‘append’</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Getting help (cont’)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11</a:t>
            </a:fld>
            <a:endParaRPr lang="ko-KR" altLang="en-US"/>
          </a:p>
        </p:txBody>
      </p:sp>
      <p:sp>
        <p:nvSpPr>
          <p:cNvPr id="4" name="TextBox 3"/>
          <p:cNvSpPr txBox="1"/>
          <p:nvPr/>
        </p:nvSpPr>
        <p:spPr>
          <a:xfrm>
            <a:off x="467544" y="764704"/>
            <a:ext cx="3058851"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dir</a:t>
            </a:r>
            <a:r>
              <a:rPr lang="ko-KR" altLang="en-US" sz="1600" dirty="0" smtClean="0">
                <a:latin typeface="Calibri" pitchFamily="34" charset="0"/>
                <a:ea typeface="+mn-ea"/>
                <a:cs typeface="Tahoma" pitchFamily="34" charset="0"/>
              </a:rPr>
              <a:t>을 이용한 객체의 메소드 확인</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solidFill>
                <a:latin typeface="Courier New" pitchFamily="49" charset="0"/>
                <a:cs typeface="Courier New" pitchFamily="49" charset="0"/>
              </a:rPr>
              <a:t>dir(object</a:t>
            </a:r>
            <a:r>
              <a:rPr lang="en-US" altLang="ko-KR" sz="1200" dirty="0" smtClean="0">
                <a:solidFill>
                  <a:schemeClr val="tx1"/>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['__class__',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delattr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'__doc__',</a:t>
            </a:r>
          </a:p>
          <a:p>
            <a:r>
              <a:rPr lang="en-US" altLang="ko-KR" sz="1200" dirty="0" smtClean="0">
                <a:solidFill>
                  <a:schemeClr val="tx2">
                    <a:lumMod val="50000"/>
                    <a:lumOff val="50000"/>
                  </a:schemeClr>
                </a:solidFill>
                <a:latin typeface="Courier New" pitchFamily="49" charset="0"/>
                <a:cs typeface="Courier New" pitchFamily="49" charset="0"/>
              </a:rPr>
              <a:t> '__format__',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getattribute</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'__hash__',</a:t>
            </a:r>
          </a:p>
          <a:p>
            <a:r>
              <a:rPr lang="en-US" altLang="ko-KR" sz="1200" dirty="0" smtClean="0">
                <a:solidFill>
                  <a:schemeClr val="tx2">
                    <a:lumMod val="50000"/>
                    <a:lumOff val="50000"/>
                  </a:schemeClr>
                </a:solidFill>
                <a:latin typeface="Courier New" pitchFamily="49" charset="0"/>
                <a:cs typeface="Courier New" pitchFamily="49" charset="0"/>
              </a:rPr>
              <a:t> '__init__',</a:t>
            </a:r>
          </a:p>
          <a:p>
            <a:r>
              <a:rPr lang="en-US" altLang="ko-KR" sz="1200" dirty="0" smtClean="0">
                <a:solidFill>
                  <a:schemeClr val="tx2">
                    <a:lumMod val="50000"/>
                    <a:lumOff val="50000"/>
                  </a:schemeClr>
                </a:solidFill>
                <a:latin typeface="Courier New" pitchFamily="49" charset="0"/>
                <a:cs typeface="Courier New" pitchFamily="49" charset="0"/>
              </a:rPr>
              <a:t> '__new__',</a:t>
            </a:r>
          </a:p>
          <a:p>
            <a:r>
              <a:rPr lang="en-US" altLang="ko-KR" sz="1200" dirty="0" smtClean="0">
                <a:solidFill>
                  <a:schemeClr val="tx2">
                    <a:lumMod val="50000"/>
                    <a:lumOff val="50000"/>
                  </a:schemeClr>
                </a:solidFill>
                <a:latin typeface="Courier New" pitchFamily="49" charset="0"/>
                <a:cs typeface="Courier New" pitchFamily="49" charset="0"/>
              </a:rPr>
              <a:t> '__reduce__',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reduce_ex</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repr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setattr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sizeof</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str</a:t>
            </a:r>
            <a:r>
              <a:rPr lang="en-US" altLang="ko-KR" sz="1200" dirty="0" smtClean="0">
                <a:solidFill>
                  <a:schemeClr val="tx2">
                    <a:lumMod val="50000"/>
                    <a:lumOff val="50000"/>
                  </a:schemeClr>
                </a:solidFill>
                <a:latin typeface="Courier New" pitchFamily="49" charset="0"/>
                <a:cs typeface="Courier New" pitchFamily="49" charset="0"/>
              </a:rPr>
              <a:t>__',</a:t>
            </a:r>
          </a:p>
          <a:p>
            <a:r>
              <a:rPr lang="en-US" altLang="ko-KR" sz="1200" dirty="0" smtClean="0">
                <a:solidFill>
                  <a:schemeClr val="tx2">
                    <a:lumMod val="50000"/>
                    <a:lumOff val="50000"/>
                  </a:schemeClr>
                </a:solidFill>
                <a:latin typeface="Courier New" pitchFamily="49" charset="0"/>
                <a:cs typeface="Courier New" pitchFamily="49" charset="0"/>
              </a:rPr>
              <a:t> '__</a:t>
            </a:r>
            <a:r>
              <a:rPr lang="en-US" altLang="ko-KR" sz="1200" dirty="0" err="1" smtClean="0">
                <a:solidFill>
                  <a:schemeClr val="tx2">
                    <a:lumMod val="50000"/>
                    <a:lumOff val="50000"/>
                  </a:schemeClr>
                </a:solidFill>
                <a:latin typeface="Courier New" pitchFamily="49" charset="0"/>
                <a:cs typeface="Courier New" pitchFamily="49" charset="0"/>
              </a:rPr>
              <a:t>subclasshook</a:t>
            </a:r>
            <a:r>
              <a:rPr lang="en-US" altLang="ko-KR" sz="1200" dirty="0" smtClean="0">
                <a:solidFill>
                  <a:schemeClr val="tx2">
                    <a:lumMod val="50000"/>
                    <a:lumOff val="50000"/>
                  </a:schemeClr>
                </a:solidFill>
                <a:latin typeface="Courier New" pitchFamily="49" charset="0"/>
                <a:cs typeface="Courier New" pitchFamily="49" charset="0"/>
              </a:rPr>
              <a:t>__']</a:t>
            </a:r>
          </a:p>
          <a:p>
            <a:endParaRPr lang="en-US" altLang="ko-KR" sz="1200" dirty="0" smtClean="0">
              <a:solidFill>
                <a:schemeClr val="tx2">
                  <a:lumMod val="50000"/>
                  <a:lumOff val="50000"/>
                </a:schemeClr>
              </a:solidFill>
              <a:latin typeface="Courier New" pitchFamily="49" charset="0"/>
              <a:cs typeface="Courier New" pitchFamily="49" charset="0"/>
            </a:endParaRPr>
          </a:p>
          <a:p>
            <a:endParaRPr lang="en-US" altLang="ko-KR" sz="1200" dirty="0" smtClean="0">
              <a:solidFill>
                <a:schemeClr val="tx2">
                  <a:lumMod val="50000"/>
                  <a:lumOff val="50000"/>
                </a:schemeClr>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srcRect l="1800" t="21969" r="6401" b="44431"/>
          <a:stretch>
            <a:fillRect/>
          </a:stretch>
        </p:blipFill>
        <p:spPr bwMode="auto">
          <a:xfrm>
            <a:off x="4499992" y="1988840"/>
            <a:ext cx="3672408" cy="187220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Getting help</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12</a:t>
            </a:fld>
            <a:endParaRPr lang="ko-KR" altLang="en-US"/>
          </a:p>
        </p:txBody>
      </p:sp>
      <p:sp>
        <p:nvSpPr>
          <p:cNvPr id="4" name="TextBox 3"/>
          <p:cNvSpPr txBox="1"/>
          <p:nvPr/>
        </p:nvSpPr>
        <p:spPr>
          <a:xfrm>
            <a:off x="467544" y="764704"/>
            <a:ext cx="3401893"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help</a:t>
            </a:r>
            <a:r>
              <a:rPr lang="ko-KR" altLang="en-US" sz="1600" dirty="0" smtClean="0">
                <a:latin typeface="Calibri" pitchFamily="34" charset="0"/>
                <a:ea typeface="+mn-ea"/>
                <a:cs typeface="Tahoma" pitchFamily="34" charset="0"/>
              </a:rPr>
              <a:t>를 이용한 </a:t>
            </a:r>
            <a:r>
              <a:rPr lang="ko-KR" altLang="en-US" sz="1600" dirty="0" err="1" smtClean="0">
                <a:latin typeface="Calibri" pitchFamily="34" charset="0"/>
                <a:ea typeface="+mn-ea"/>
                <a:cs typeface="Tahoma" pitchFamily="34" charset="0"/>
              </a:rPr>
              <a:t>메소드의</a:t>
            </a:r>
            <a:r>
              <a:rPr lang="ko-KR" altLang="en-US" sz="1600" dirty="0" smtClean="0">
                <a:latin typeface="Calibri" pitchFamily="34" charset="0"/>
                <a:ea typeface="+mn-ea"/>
                <a:cs typeface="Tahoma" pitchFamily="34" charset="0"/>
              </a:rPr>
              <a:t> 도움말 보기</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000" dirty="0" smtClean="0">
                <a:solidFill>
                  <a:schemeClr val="tx1"/>
                </a:solidFill>
                <a:latin typeface="Courier New" pitchFamily="49" charset="0"/>
                <a:cs typeface="Courier New" pitchFamily="49" charset="0"/>
              </a:rPr>
              <a:t>help(</a:t>
            </a:r>
            <a:r>
              <a:rPr lang="en-US" altLang="ko-KR" sz="1000" dirty="0" err="1" smtClean="0">
                <a:solidFill>
                  <a:schemeClr val="tx1"/>
                </a:solidFill>
                <a:latin typeface="Courier New" pitchFamily="49" charset="0"/>
                <a:cs typeface="Courier New" pitchFamily="49" charset="0"/>
              </a:rPr>
              <a:t>object.__class</a:t>
            </a:r>
            <a:r>
              <a:rPr lang="en-US" altLang="ko-KR" sz="1000" dirty="0" smtClean="0">
                <a:solidFill>
                  <a:schemeClr val="tx1"/>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Help on class type in module __</a:t>
            </a:r>
            <a:r>
              <a:rPr lang="en-US" altLang="ko-KR" sz="1000" dirty="0" err="1" smtClean="0">
                <a:solidFill>
                  <a:schemeClr val="tx2">
                    <a:lumMod val="50000"/>
                    <a:lumOff val="50000"/>
                  </a:schemeClr>
                </a:solidFill>
                <a:latin typeface="Courier New" pitchFamily="49" charset="0"/>
                <a:cs typeface="Courier New" pitchFamily="49" charset="0"/>
              </a:rPr>
              <a:t>builtin</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class type(object)</a:t>
            </a:r>
          </a:p>
          <a:p>
            <a:r>
              <a:rPr lang="en-US" altLang="ko-KR" sz="1000" dirty="0" smtClean="0">
                <a:solidFill>
                  <a:schemeClr val="tx2">
                    <a:lumMod val="50000"/>
                    <a:lumOff val="50000"/>
                  </a:schemeClr>
                </a:solidFill>
                <a:latin typeface="Courier New" pitchFamily="49" charset="0"/>
                <a:cs typeface="Courier New" pitchFamily="49" charset="0"/>
              </a:rPr>
              <a:t> |  type(object) -&gt; the object's type</a:t>
            </a:r>
          </a:p>
          <a:p>
            <a:r>
              <a:rPr lang="en-US" altLang="ko-KR" sz="1000" dirty="0" smtClean="0">
                <a:solidFill>
                  <a:schemeClr val="tx2">
                    <a:lumMod val="50000"/>
                    <a:lumOff val="50000"/>
                  </a:schemeClr>
                </a:solidFill>
                <a:latin typeface="Courier New" pitchFamily="49" charset="0"/>
                <a:cs typeface="Courier New" pitchFamily="49" charset="0"/>
              </a:rPr>
              <a:t> |  type(name, bases, </a:t>
            </a:r>
            <a:r>
              <a:rPr lang="en-US" altLang="ko-KR" sz="1000" dirty="0" err="1" smtClean="0">
                <a:solidFill>
                  <a:schemeClr val="tx2">
                    <a:lumMod val="50000"/>
                    <a:lumOff val="50000"/>
                  </a:schemeClr>
                </a:solidFill>
                <a:latin typeface="Courier New" pitchFamily="49" charset="0"/>
                <a:cs typeface="Courier New" pitchFamily="49" charset="0"/>
              </a:rPr>
              <a:t>dict</a:t>
            </a:r>
            <a:r>
              <a:rPr lang="en-US" altLang="ko-KR" sz="1000" dirty="0" smtClean="0">
                <a:solidFill>
                  <a:schemeClr val="tx2">
                    <a:lumMod val="50000"/>
                    <a:lumOff val="50000"/>
                  </a:schemeClr>
                </a:solidFill>
                <a:latin typeface="Courier New" pitchFamily="49" charset="0"/>
                <a:cs typeface="Courier New" pitchFamily="49" charset="0"/>
              </a:rPr>
              <a:t>) -&gt; a new type</a:t>
            </a:r>
          </a:p>
          <a:p>
            <a:r>
              <a:rPr lang="en-US" altLang="ko-KR" sz="1000" dirty="0" smtClean="0">
                <a:solidFill>
                  <a:schemeClr val="tx2">
                    <a:lumMod val="50000"/>
                    <a:lumOff val="50000"/>
                  </a:schemeClr>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 |  Methods defined here:</a:t>
            </a:r>
          </a:p>
          <a:p>
            <a:r>
              <a:rPr lang="en-US" altLang="ko-KR" sz="1000" dirty="0" smtClean="0">
                <a:solidFill>
                  <a:schemeClr val="tx2">
                    <a:lumMod val="50000"/>
                    <a:lumOff val="50000"/>
                  </a:schemeClr>
                </a:solidFill>
                <a:latin typeface="Courier New" pitchFamily="49" charset="0"/>
                <a:cs typeface="Courier New" pitchFamily="49" charset="0"/>
              </a:rPr>
              <a:t> |  __call__(...)</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x.__call</a:t>
            </a:r>
            <a:r>
              <a:rPr lang="en-US" altLang="ko-KR" sz="1000" dirty="0" smtClean="0">
                <a:solidFill>
                  <a:schemeClr val="tx2">
                    <a:lumMod val="50000"/>
                    <a:lumOff val="50000"/>
                  </a:schemeClr>
                </a:solidFill>
                <a:latin typeface="Courier New" pitchFamily="49" charset="0"/>
                <a:cs typeface="Courier New" pitchFamily="49" charset="0"/>
              </a:rPr>
              <a:t>__(...) &lt;==&gt; x(...)</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delattr</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x.__delattr</a:t>
            </a:r>
            <a:r>
              <a:rPr lang="en-US" altLang="ko-KR" sz="1000" dirty="0" smtClean="0">
                <a:solidFill>
                  <a:schemeClr val="tx2">
                    <a:lumMod val="50000"/>
                    <a:lumOff val="50000"/>
                  </a:schemeClr>
                </a:solidFill>
                <a:latin typeface="Courier New" pitchFamily="49" charset="0"/>
                <a:cs typeface="Courier New" pitchFamily="49" charset="0"/>
              </a:rPr>
              <a:t>__('name') &lt;==&gt; del x.name</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eq</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x.__eq</a:t>
            </a:r>
            <a:r>
              <a:rPr lang="en-US" altLang="ko-KR" sz="1000" dirty="0" smtClean="0">
                <a:solidFill>
                  <a:schemeClr val="tx2">
                    <a:lumMod val="50000"/>
                    <a:lumOff val="50000"/>
                  </a:schemeClr>
                </a:solidFill>
                <a:latin typeface="Courier New" pitchFamily="49" charset="0"/>
                <a:cs typeface="Courier New" pitchFamily="49" charset="0"/>
              </a:rPr>
              <a:t>__(y) &lt;==&gt; x==y</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smtClean="0">
                <a:solidFill>
                  <a:schemeClr val="tx2">
                    <a:lumMod val="50000"/>
                    <a:lumOff val="50000"/>
                  </a:schemeClr>
                </a:solidFill>
                <a:latin typeface="Courier New" pitchFamily="49" charset="0"/>
                <a:cs typeface="Courier New" pitchFamily="49" charset="0"/>
              </a:rPr>
              <a:t>...</a:t>
            </a:r>
          </a:p>
          <a:p>
            <a:r>
              <a:rPr lang="en-US" altLang="ko-KR" sz="1000" dirty="0" smtClean="0">
                <a:solidFill>
                  <a:schemeClr val="tx2">
                    <a:lumMod val="50000"/>
                    <a:lumOff val="50000"/>
                  </a:schemeClr>
                </a:solidFill>
                <a:latin typeface="Courier New" pitchFamily="49" charset="0"/>
                <a:cs typeface="Courier New" pitchFamily="49" charset="0"/>
              </a:rPr>
              <a:t> </a:t>
            </a:r>
            <a:r>
              <a:rPr lang="en-US" altLang="ko-KR" sz="1000" dirty="0" smtClean="0">
                <a:solidFill>
                  <a:schemeClr val="tx2">
                    <a:lumMod val="50000"/>
                    <a:lumOff val="50000"/>
                  </a:schemeClr>
                </a:solidFill>
                <a:latin typeface="Courier New" pitchFamily="49" charset="0"/>
                <a:cs typeface="Courier New" pitchFamily="49" charset="0"/>
              </a:rPr>
              <a:t>|  ----------------------------------------------------------------------</a:t>
            </a:r>
          </a:p>
          <a:p>
            <a:r>
              <a:rPr lang="en-US" altLang="ko-KR" sz="1000" dirty="0" smtClean="0">
                <a:solidFill>
                  <a:schemeClr val="tx2">
                    <a:lumMod val="50000"/>
                    <a:lumOff val="50000"/>
                  </a:schemeClr>
                </a:solidFill>
                <a:latin typeface="Courier New" pitchFamily="49" charset="0"/>
                <a:cs typeface="Courier New" pitchFamily="49" charset="0"/>
              </a:rPr>
              <a:t> </a:t>
            </a:r>
            <a:r>
              <a:rPr lang="en-US" altLang="ko-KR" sz="1000" dirty="0" smtClean="0">
                <a:solidFill>
                  <a:schemeClr val="tx2">
                    <a:lumMod val="50000"/>
                    <a:lumOff val="50000"/>
                  </a:schemeClr>
                </a:solidFill>
                <a:latin typeface="Courier New" pitchFamily="49" charset="0"/>
                <a:cs typeface="Courier New" pitchFamily="49" charset="0"/>
              </a:rPr>
              <a:t>|  Data descriptors defined here:</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abstractmethods</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__base__</a:t>
            </a:r>
          </a:p>
          <a:p>
            <a:r>
              <a:rPr lang="en-US" altLang="ko-KR" sz="1000" dirty="0" smtClean="0">
                <a:solidFill>
                  <a:schemeClr val="tx2">
                    <a:lumMod val="50000"/>
                    <a:lumOff val="50000"/>
                  </a:schemeClr>
                </a:solidFill>
                <a:latin typeface="Courier New" pitchFamily="49" charset="0"/>
                <a:cs typeface="Courier New" pitchFamily="49" charset="0"/>
              </a:rPr>
              <a:t> |  __bases__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basicsize</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dict</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dictoffset</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__flags__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itemsize</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mro</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__</a:t>
            </a:r>
            <a:r>
              <a:rPr lang="en-US" altLang="ko-KR" sz="1000" dirty="0" err="1" smtClean="0">
                <a:solidFill>
                  <a:schemeClr val="tx2">
                    <a:lumMod val="50000"/>
                    <a:lumOff val="50000"/>
                  </a:schemeClr>
                </a:solidFill>
                <a:latin typeface="Courier New" pitchFamily="49" charset="0"/>
                <a:cs typeface="Courier New" pitchFamily="49" charset="0"/>
              </a:rPr>
              <a:t>weakrefoffset</a:t>
            </a:r>
            <a:r>
              <a:rPr lang="en-US" altLang="ko-KR" sz="1000" dirty="0" smtClean="0">
                <a:solidFill>
                  <a:schemeClr val="tx2">
                    <a:lumMod val="50000"/>
                    <a:lumOff val="50000"/>
                  </a:schemeClr>
                </a:solidFill>
                <a:latin typeface="Courier New" pitchFamily="49" charset="0"/>
                <a:cs typeface="Courier New" pitchFamily="49" charset="0"/>
              </a:rPr>
              <a:t>__</a:t>
            </a:r>
          </a:p>
          <a:p>
            <a:r>
              <a:rPr lang="en-US" altLang="ko-KR" sz="1000" dirty="0" smtClean="0">
                <a:solidFill>
                  <a:schemeClr val="tx2">
                    <a:lumMod val="50000"/>
                    <a:lumOff val="50000"/>
                  </a:schemeClr>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 |  Data and other attributes defined here:</a:t>
            </a:r>
          </a:p>
          <a:p>
            <a:r>
              <a:rPr lang="en-US" altLang="ko-KR" sz="1000" dirty="0" smtClean="0">
                <a:solidFill>
                  <a:schemeClr val="tx2">
                    <a:lumMod val="50000"/>
                    <a:lumOff val="50000"/>
                  </a:schemeClr>
                </a:solidFill>
                <a:latin typeface="Courier New" pitchFamily="49" charset="0"/>
                <a:cs typeface="Courier New" pitchFamily="49" charset="0"/>
              </a:rPr>
              <a:t> |  __new__ = &lt;built-in method __new__ of type object&gt;</a:t>
            </a:r>
          </a:p>
          <a:p>
            <a:r>
              <a:rPr lang="en-US" altLang="ko-KR" sz="1000" dirty="0" smtClean="0">
                <a:solidFill>
                  <a:schemeClr val="tx2">
                    <a:lumMod val="50000"/>
                    <a:lumOff val="50000"/>
                  </a:schemeClr>
                </a:solidFill>
                <a:latin typeface="Courier New" pitchFamily="49" charset="0"/>
                <a:cs typeface="Courier New" pitchFamily="49" charset="0"/>
              </a:rPr>
              <a:t> |      </a:t>
            </a:r>
            <a:r>
              <a:rPr lang="en-US" altLang="ko-KR" sz="1000" dirty="0" err="1" smtClean="0">
                <a:solidFill>
                  <a:schemeClr val="tx2">
                    <a:lumMod val="50000"/>
                    <a:lumOff val="50000"/>
                  </a:schemeClr>
                </a:solidFill>
                <a:latin typeface="Courier New" pitchFamily="49" charset="0"/>
                <a:cs typeface="Courier New" pitchFamily="49" charset="0"/>
              </a:rPr>
              <a:t>T.__new</a:t>
            </a:r>
            <a:r>
              <a:rPr lang="en-US" altLang="ko-KR" sz="1000" dirty="0" smtClean="0">
                <a:solidFill>
                  <a:schemeClr val="tx2">
                    <a:lumMod val="50000"/>
                    <a:lumOff val="50000"/>
                  </a:schemeClr>
                </a:solidFill>
                <a:latin typeface="Courier New" pitchFamily="49" charset="0"/>
                <a:cs typeface="Courier New" pitchFamily="49" charset="0"/>
              </a:rPr>
              <a:t>__(S, ...) -&gt; a new object with type S, a subtype of </a:t>
            </a:r>
            <a:r>
              <a:rPr lang="en-US" altLang="ko-KR" sz="1000" dirty="0" smtClean="0">
                <a:solidFill>
                  <a:schemeClr val="tx2">
                    <a:lumMod val="50000"/>
                    <a:lumOff val="50000"/>
                  </a:schemeClr>
                </a:solidFill>
                <a:latin typeface="Courier New" pitchFamily="49" charset="0"/>
                <a:cs typeface="Courier New" pitchFamily="49" charset="0"/>
              </a:rPr>
              <a:t>T</a:t>
            </a:r>
            <a:endParaRPr lang="en-US" altLang="ko-KR" sz="1000" dirty="0" smtClean="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13</a:t>
            </a:fld>
            <a:endParaRPr lang="ko-KR" altLang="en-US"/>
          </a:p>
        </p:txBody>
      </p:sp>
      <p:graphicFrame>
        <p:nvGraphicFramePr>
          <p:cNvPr id="6" name="표 5"/>
          <p:cNvGraphicFramePr>
            <a:graphicFrameLocks noGrp="1"/>
          </p:cNvGraphicFramePr>
          <p:nvPr/>
        </p:nvGraphicFramePr>
        <p:xfrm>
          <a:off x="251520" y="620688"/>
          <a:ext cx="8688288" cy="547116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Assignment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Creating</a:t>
                      </a:r>
                      <a:r>
                        <a:rPr lang="en-US" altLang="ko-KR" sz="1100" baseline="0" dirty="0" smtClean="0">
                          <a:latin typeface="Courier New" pitchFamily="49" charset="0"/>
                          <a:cs typeface="Courier New" pitchFamily="49" charset="0"/>
                        </a:rPr>
                        <a:t>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 b = ‘good’, ‘bad’</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Calls and other expressions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Running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log.write</a:t>
                      </a:r>
                      <a:r>
                        <a:rPr lang="en-US" altLang="ko-KR" sz="1100" dirty="0" smtClean="0">
                          <a:latin typeface="Courier New" pitchFamily="49" charset="0"/>
                          <a:cs typeface="Courier New" pitchFamily="49" charset="0"/>
                        </a:rPr>
                        <a:t>(“spam, ham”)</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print calls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print(‘The Killer’, joke)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if/</a:t>
                      </a:r>
                      <a:r>
                        <a:rPr lang="en-US" altLang="ko-KR" sz="1100" dirty="0" err="1" smtClean="0">
                          <a:latin typeface="Courier New" pitchFamily="49" charset="0"/>
                          <a:cs typeface="Courier New" pitchFamily="49" charset="0"/>
                        </a:rPr>
                        <a:t>elif</a:t>
                      </a:r>
                      <a:r>
                        <a:rPr lang="en-US" altLang="ko-KR" sz="1100" dirty="0" smtClean="0">
                          <a:latin typeface="Courier New" pitchFamily="49" charset="0"/>
                          <a:cs typeface="Courier New" pitchFamily="49" charset="0"/>
                        </a:rPr>
                        <a:t>/else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Selecting</a:t>
                      </a:r>
                      <a:r>
                        <a:rPr lang="en-US" altLang="ko-KR" sz="1100" baseline="0" dirty="0" smtClean="0">
                          <a:latin typeface="Courier New" pitchFamily="49" charset="0"/>
                          <a:cs typeface="Courier New" pitchFamily="49" charset="0"/>
                        </a:rPr>
                        <a:t> actions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if “python” in text:</a:t>
                      </a:r>
                    </a:p>
                    <a:p>
                      <a:pPr latinLnBrk="1"/>
                      <a:r>
                        <a:rPr lang="en-US" altLang="ko-KR" sz="1100" dirty="0" smtClean="0">
                          <a:latin typeface="Courier New" pitchFamily="49" charset="0"/>
                          <a:cs typeface="Courier New" pitchFamily="49" charset="0"/>
                        </a:rPr>
                        <a:t>    print(text)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for/else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Iteration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for x in </a:t>
                      </a:r>
                      <a:r>
                        <a:rPr lang="en-US" altLang="ko-KR" sz="1100" dirty="0" err="1" smtClean="0">
                          <a:latin typeface="Courier New" pitchFamily="49" charset="0"/>
                          <a:cs typeface="Courier New" pitchFamily="49" charset="0"/>
                        </a:rPr>
                        <a:t>mylist</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print(x)</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while/else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General loops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X &gt; Y:</a:t>
                      </a:r>
                    </a:p>
                    <a:p>
                      <a:pPr latinLnBrk="1"/>
                      <a:r>
                        <a:rPr lang="en-US" altLang="ko-KR" sz="1100" dirty="0" smtClean="0">
                          <a:latin typeface="Courier New" pitchFamily="49" charset="0"/>
                          <a:cs typeface="Courier New" pitchFamily="49" charset="0"/>
                        </a:rPr>
                        <a:t>    print(‘hello’)</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pass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Empty placeholder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pass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break</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exit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exittest</a:t>
                      </a:r>
                      <a:r>
                        <a:rPr lang="en-US" altLang="ko-KR" sz="1100" dirty="0" smtClean="0">
                          <a:latin typeface="Courier New" pitchFamily="49" charset="0"/>
                          <a:cs typeface="Courier New" pitchFamily="49" charset="0"/>
                        </a:rPr>
                        <a:t>(): break</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Loop continue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while True:</a:t>
                      </a:r>
                    </a:p>
                    <a:p>
                      <a:pPr latinLnBrk="1"/>
                      <a:r>
                        <a:rPr lang="en-US" altLang="ko-KR" sz="1100" dirty="0" smtClean="0">
                          <a:latin typeface="Courier New" pitchFamily="49" charset="0"/>
                          <a:cs typeface="Courier New" pitchFamily="49" charset="0"/>
                        </a:rPr>
                        <a:t>    if </a:t>
                      </a:r>
                      <a:r>
                        <a:rPr lang="en-US" altLang="ko-KR" sz="1100" dirty="0" err="1" smtClean="0">
                          <a:latin typeface="Courier New" pitchFamily="49" charset="0"/>
                          <a:cs typeface="Courier New" pitchFamily="49" charset="0"/>
                        </a:rPr>
                        <a:t>skiptest</a:t>
                      </a:r>
                      <a:r>
                        <a:rPr lang="en-US" altLang="ko-KR" sz="1100" dirty="0" smtClean="0">
                          <a:latin typeface="Courier New" pitchFamily="49" charset="0"/>
                          <a:cs typeface="Courier New" pitchFamily="49" charset="0"/>
                        </a:rPr>
                        <a:t>(): continue</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and methods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 b, c=1, *d):</a:t>
                      </a:r>
                    </a:p>
                    <a:p>
                      <a:pPr latinLnBrk="1"/>
                      <a:r>
                        <a:rPr lang="en-US" altLang="ko-KR" sz="1100" baseline="0" dirty="0" smtClean="0">
                          <a:latin typeface="Courier New" pitchFamily="49" charset="0"/>
                          <a:cs typeface="Courier New" pitchFamily="49" charset="0"/>
                        </a:rPr>
                        <a:t>    print(</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en-US" altLang="ko-KR" sz="1100" dirty="0" smtClean="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return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Functions results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f(a,</a:t>
                      </a:r>
                      <a:r>
                        <a:rPr lang="en-US" altLang="ko-KR" sz="1100" baseline="0" dirty="0" smtClean="0">
                          <a:latin typeface="Courier New" pitchFamily="49" charset="0"/>
                          <a:cs typeface="Courier New" pitchFamily="49" charset="0"/>
                        </a:rPr>
                        <a:t> b, c=1, *d):</a:t>
                      </a:r>
                    </a:p>
                    <a:p>
                      <a:pPr latinLnBrk="1"/>
                      <a:r>
                        <a:rPr lang="en-US" altLang="ko-KR" sz="1100" baseline="0" dirty="0" smtClean="0">
                          <a:latin typeface="Courier New" pitchFamily="49" charset="0"/>
                          <a:cs typeface="Courier New" pitchFamily="49" charset="0"/>
                        </a:rPr>
                        <a:t>    return </a:t>
                      </a:r>
                      <a:r>
                        <a:rPr lang="en-US" altLang="ko-KR" sz="1100" baseline="0" dirty="0" err="1" smtClean="0">
                          <a:latin typeface="Courier New" pitchFamily="49" charset="0"/>
                          <a:cs typeface="Courier New" pitchFamily="49" charset="0"/>
                        </a:rPr>
                        <a:t>a+b+c+d</a:t>
                      </a:r>
                      <a:r>
                        <a:rPr lang="en-US" altLang="ko-KR" sz="1100" baseline="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yield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Generator functions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gen(n):</a:t>
                      </a:r>
                    </a:p>
                    <a:p>
                      <a:pPr latinLnBrk="1"/>
                      <a:r>
                        <a:rPr lang="en-US" altLang="ko-KR" sz="1100" dirty="0" smtClean="0">
                          <a:latin typeface="Courier New" pitchFamily="49" charset="0"/>
                          <a:cs typeface="Courier New" pitchFamily="49" charset="0"/>
                        </a:rPr>
                        <a:t>    fo</a:t>
                      </a:r>
                      <a:r>
                        <a:rPr lang="en-US" altLang="ko-KR" sz="1100" baseline="0" dirty="0" smtClean="0">
                          <a:latin typeface="Courier New" pitchFamily="49" charset="0"/>
                          <a:cs typeface="Courier New" pitchFamily="49" charset="0"/>
                        </a:rPr>
                        <a:t>r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 in n: yield </a:t>
                      </a:r>
                      <a:r>
                        <a:rPr lang="en-US" altLang="ko-KR" sz="1100" baseline="0" dirty="0" err="1" smtClean="0">
                          <a:latin typeface="Courier New" pitchFamily="49" charset="0"/>
                          <a:cs typeface="Courier New" pitchFamily="49" charset="0"/>
                        </a:rPr>
                        <a:t>i</a:t>
                      </a:r>
                      <a:r>
                        <a:rPr lang="en-US" altLang="ko-KR" sz="1100" baseline="0" dirty="0" smtClean="0">
                          <a:latin typeface="Courier New" pitchFamily="49" charset="0"/>
                          <a:cs typeface="Courier New" pitchFamily="49" charset="0"/>
                        </a:rPr>
                        <a:t>*2</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global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x = ‘old’</a:t>
                      </a:r>
                    </a:p>
                    <a:p>
                      <a:pPr latinLnBrk="1"/>
                      <a:r>
                        <a:rPr lang="en-US" altLang="ko-KR" sz="1100" dirty="0" smtClean="0">
                          <a:latin typeface="Courier New" pitchFamily="49" charset="0"/>
                          <a:cs typeface="Courier New" pitchFamily="49" charset="0"/>
                        </a:rPr>
                        <a:t>def function():</a:t>
                      </a:r>
                    </a:p>
                    <a:p>
                      <a:pPr latinLnBrk="1"/>
                      <a:r>
                        <a:rPr lang="en-US" altLang="ko-KR" sz="1100" baseline="0" dirty="0" smtClean="0">
                          <a:latin typeface="Courier New" pitchFamily="49" charset="0"/>
                          <a:cs typeface="Courier New" pitchFamily="49" charset="0"/>
                        </a:rPr>
                        <a:t>    global x, y; x=‘new’</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Statements (cont’)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14</a:t>
            </a:fld>
            <a:endParaRPr lang="ko-KR" altLang="en-US"/>
          </a:p>
        </p:txBody>
      </p:sp>
      <p:graphicFrame>
        <p:nvGraphicFramePr>
          <p:cNvPr id="4" name="표 3"/>
          <p:cNvGraphicFramePr>
            <a:graphicFrameLocks noGrp="1"/>
          </p:cNvGraphicFramePr>
          <p:nvPr/>
        </p:nvGraphicFramePr>
        <p:xfrm>
          <a:off x="251520" y="620688"/>
          <a:ext cx="8688288" cy="4602480"/>
        </p:xfrm>
        <a:graphic>
          <a:graphicData uri="http://schemas.openxmlformats.org/drawingml/2006/table">
            <a:tbl>
              <a:tblPr firstRow="1" bandRow="1">
                <a:tableStyleId>{00A15C55-8517-42AA-B614-E9B94910E393}</a:tableStyleId>
              </a:tblPr>
              <a:tblGrid>
                <a:gridCol w="2896096"/>
                <a:gridCol w="2896096"/>
                <a:gridCol w="2896096"/>
              </a:tblGrid>
              <a:tr h="253593">
                <a:tc>
                  <a:txBody>
                    <a:bodyPr/>
                    <a:lstStyle/>
                    <a:p>
                      <a:pPr latinLnBrk="1"/>
                      <a:r>
                        <a:rPr lang="en-US" altLang="ko-KR" sz="1100" dirty="0" smtClean="0"/>
                        <a:t>Statement</a:t>
                      </a:r>
                    </a:p>
                  </a:txBody>
                  <a:tcPr/>
                </a:tc>
                <a:tc>
                  <a:txBody>
                    <a:bodyPr/>
                    <a:lstStyle/>
                    <a:p>
                      <a:pPr latinLnBrk="1"/>
                      <a:r>
                        <a:rPr lang="en-US" altLang="ko-KR" sz="1100" dirty="0" smtClean="0"/>
                        <a:t>Role</a:t>
                      </a:r>
                      <a:endParaRPr lang="ko-KR" altLang="en-US" sz="1100" dirty="0"/>
                    </a:p>
                  </a:txBody>
                  <a:tcPr/>
                </a:tc>
                <a:tc>
                  <a:txBody>
                    <a:bodyPr/>
                    <a:lstStyle/>
                    <a:p>
                      <a:pPr latinLnBrk="1"/>
                      <a:r>
                        <a:rPr lang="en-US" altLang="ko-KR" sz="1100" dirty="0" smtClean="0"/>
                        <a:t>Example</a:t>
                      </a:r>
                      <a:endParaRPr lang="ko-KR" altLang="en-US" sz="1100" dirty="0"/>
                    </a:p>
                  </a:txBody>
                  <a:tcPr/>
                </a:tc>
              </a:tr>
              <a:tr h="253593">
                <a:tc>
                  <a:txBody>
                    <a:bodyPr/>
                    <a:lstStyle/>
                    <a:p>
                      <a:pPr latinLnBrk="1"/>
                      <a:r>
                        <a:rPr lang="en-US" altLang="ko-KR" sz="1100" dirty="0" smtClean="0">
                          <a:latin typeface="Courier New" pitchFamily="49" charset="0"/>
                          <a:cs typeface="Courier New" pitchFamily="49" charset="0"/>
                        </a:rPr>
                        <a:t>nonlocal</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Namespaces(3.X)</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def outer():</a:t>
                      </a:r>
                    </a:p>
                    <a:p>
                      <a:pPr latinLnBrk="1"/>
                      <a:r>
                        <a:rPr lang="en-US" altLang="ko-KR" sz="1100" dirty="0" smtClean="0">
                          <a:latin typeface="Courier New" pitchFamily="49" charset="0"/>
                          <a:cs typeface="Courier New" pitchFamily="49" charset="0"/>
                        </a:rPr>
                        <a:t>    x = ‘old’</a:t>
                      </a:r>
                    </a:p>
                    <a:p>
                      <a:pPr latinLnBrk="1"/>
                      <a:r>
                        <a:rPr lang="en-US" altLang="ko-KR" sz="1100" dirty="0" smtClean="0">
                          <a:latin typeface="Courier New" pitchFamily="49" charset="0"/>
                          <a:cs typeface="Courier New" pitchFamily="49" charset="0"/>
                        </a:rPr>
                        <a:t>def function():</a:t>
                      </a:r>
                    </a:p>
                    <a:p>
                      <a:pPr latinLnBrk="1"/>
                      <a:r>
                        <a:rPr lang="en-US" altLang="ko-KR" sz="1100" dirty="0" smtClean="0">
                          <a:latin typeface="Courier New" pitchFamily="49" charset="0"/>
                          <a:cs typeface="Courier New" pitchFamily="49" charset="0"/>
                        </a:rPr>
                        <a:t>    nonlocal</a:t>
                      </a:r>
                      <a:r>
                        <a:rPr lang="en-US" altLang="ko-KR" sz="1100" baseline="0" dirty="0" smtClean="0">
                          <a:latin typeface="Courier New" pitchFamily="49" charset="0"/>
                          <a:cs typeface="Courier New" pitchFamily="49" charset="0"/>
                        </a:rPr>
                        <a:t> x; x = ‘new’</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import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Module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import sys</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from </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Attribute</a:t>
                      </a:r>
                      <a:r>
                        <a:rPr lang="en-US" altLang="ko-KR" sz="1100" baseline="0" dirty="0" smtClean="0">
                          <a:latin typeface="Courier New" pitchFamily="49" charset="0"/>
                          <a:cs typeface="Courier New" pitchFamily="49" charset="0"/>
                        </a:rPr>
                        <a:t> access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from sys import </a:t>
                      </a:r>
                      <a:r>
                        <a:rPr lang="en-US" altLang="ko-KR" sz="1100" dirty="0" err="1" smtClean="0">
                          <a:latin typeface="Courier New" pitchFamily="49" charset="0"/>
                          <a:cs typeface="Courier New" pitchFamily="49" charset="0"/>
                        </a:rPr>
                        <a:t>stdin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class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Building objects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class Subclass(</a:t>
                      </a:r>
                      <a:r>
                        <a:rPr lang="en-US" altLang="ko-KR" sz="1100" dirty="0" err="1" smtClean="0">
                          <a:latin typeface="Courier New" pitchFamily="49" charset="0"/>
                          <a:cs typeface="Courier New" pitchFamily="49" charset="0"/>
                        </a:rPr>
                        <a:t>Superclass</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a:t>
                      </a:r>
                      <a:r>
                        <a:rPr lang="en-US" altLang="ko-KR" sz="1100" dirty="0" err="1" smtClean="0">
                          <a:latin typeface="Courier New" pitchFamily="49" charset="0"/>
                          <a:cs typeface="Courier New" pitchFamily="49" charset="0"/>
                        </a:rPr>
                        <a:t>staticData</a:t>
                      </a:r>
                      <a:r>
                        <a:rPr lang="en-US" altLang="ko-KR" sz="1100" dirty="0" smtClean="0">
                          <a:latin typeface="Courier New" pitchFamily="49" charset="0"/>
                          <a:cs typeface="Courier New" pitchFamily="49" charset="0"/>
                        </a:rPr>
                        <a:t>=[]</a:t>
                      </a:r>
                    </a:p>
                    <a:p>
                      <a:pPr latinLnBrk="1"/>
                      <a:r>
                        <a:rPr lang="en-US" altLang="ko-KR" sz="1100" dirty="0" smtClean="0">
                          <a:latin typeface="Courier New" pitchFamily="49" charset="0"/>
                          <a:cs typeface="Courier New" pitchFamily="49" charset="0"/>
                        </a:rPr>
                        <a:t>    def method(self):pass</a:t>
                      </a:r>
                    </a:p>
                  </a:txBody>
                  <a:tcPr/>
                </a:tc>
              </a:tr>
              <a:tr h="253593">
                <a:tc>
                  <a:txBody>
                    <a:bodyPr/>
                    <a:lstStyle/>
                    <a:p>
                      <a:pPr latinLnBrk="1"/>
                      <a:r>
                        <a:rPr lang="en-US" altLang="ko-KR" sz="1100" dirty="0" smtClean="0">
                          <a:latin typeface="Courier New" pitchFamily="49" charset="0"/>
                          <a:cs typeface="Courier New" pitchFamily="49" charset="0"/>
                        </a:rPr>
                        <a:t>try/except/finally</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Catching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try:</a:t>
                      </a:r>
                    </a:p>
                    <a:p>
                      <a:pPr latinLnBrk="1"/>
                      <a:r>
                        <a:rPr lang="en-US" altLang="ko-KR" sz="1100" dirty="0" smtClean="0">
                          <a:latin typeface="Courier New" pitchFamily="49" charset="0"/>
                          <a:cs typeface="Courier New" pitchFamily="49" charset="0"/>
                        </a:rPr>
                        <a:t>    action()</a:t>
                      </a:r>
                    </a:p>
                    <a:p>
                      <a:pPr latinLnBrk="1"/>
                      <a:r>
                        <a:rPr lang="en-US" altLang="ko-KR" sz="1100" dirty="0" smtClean="0">
                          <a:latin typeface="Courier New" pitchFamily="49" charset="0"/>
                          <a:cs typeface="Courier New" pitchFamily="49" charset="0"/>
                        </a:rPr>
                        <a:t>except:</a:t>
                      </a:r>
                    </a:p>
                    <a:p>
                      <a:pPr latinLnBrk="1"/>
                      <a:r>
                        <a:rPr lang="en-US" altLang="ko-KR" sz="1100" dirty="0" smtClean="0">
                          <a:latin typeface="Courier New" pitchFamily="49" charset="0"/>
                          <a:cs typeface="Courier New" pitchFamily="49" charset="0"/>
                        </a:rPr>
                        <a:t>    print(‘action error’)</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raise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Triggering exceptions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raise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EndSearch</a:t>
                      </a:r>
                      <a:r>
                        <a:rPr lang="en-US" altLang="ko-KR" sz="1100" baseline="0" dirty="0" smtClean="0">
                          <a:latin typeface="Courier New" pitchFamily="49" charset="0"/>
                          <a:cs typeface="Courier New" pitchFamily="49" charset="0"/>
                        </a:rPr>
                        <a:t>(location)</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assert</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Debuggin</a:t>
                      </a:r>
                      <a:r>
                        <a:rPr lang="en-US" altLang="ko-KR" sz="1100" dirty="0" smtClean="0">
                          <a:latin typeface="Courier New" pitchFamily="49" charset="0"/>
                          <a:cs typeface="Courier New" pitchFamily="49" charset="0"/>
                        </a:rPr>
                        <a:t> checks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assert X&gt;Y, ‘X too small’</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with/as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Context managers (3.X, 2.6+)</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with open(‘data’) as my file:</a:t>
                      </a:r>
                    </a:p>
                    <a:p>
                      <a:pPr latinLnBrk="1"/>
                      <a:r>
                        <a:rPr lang="en-US" altLang="ko-KR" sz="1100" dirty="0" smtClean="0">
                          <a:latin typeface="Courier New" pitchFamily="49" charset="0"/>
                          <a:cs typeface="Courier New" pitchFamily="49" charset="0"/>
                        </a:rPr>
                        <a:t>    process(</a:t>
                      </a:r>
                      <a:r>
                        <a:rPr lang="en-US" altLang="ko-KR" sz="1100" dirty="0" err="1" smtClean="0">
                          <a:latin typeface="Courier New" pitchFamily="49" charset="0"/>
                          <a:cs typeface="Courier New" pitchFamily="49" charset="0"/>
                        </a:rPr>
                        <a:t>myfile</a:t>
                      </a:r>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r>
              <a:tr h="253593">
                <a:tc>
                  <a:txBody>
                    <a:bodyPr/>
                    <a:lstStyle/>
                    <a:p>
                      <a:pPr latinLnBrk="1"/>
                      <a:r>
                        <a:rPr lang="en-US" altLang="ko-KR" sz="1100" dirty="0" smtClean="0">
                          <a:latin typeface="Courier New" pitchFamily="49" charset="0"/>
                          <a:cs typeface="Courier New" pitchFamily="49" charset="0"/>
                        </a:rPr>
                        <a:t>def</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Deleting references</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del data[k]</a:t>
                      </a:r>
                    </a:p>
                    <a:p>
                      <a:pPr latinLnBrk="1"/>
                      <a:r>
                        <a:rPr lang="en-US" altLang="ko-KR" sz="1100" dirty="0" smtClean="0">
                          <a:latin typeface="Courier New" pitchFamily="49" charset="0"/>
                          <a:cs typeface="Courier New" pitchFamily="49" charset="0"/>
                        </a:rPr>
                        <a:t>del data[i:j]</a:t>
                      </a:r>
                    </a:p>
                    <a:p>
                      <a:pPr latinLnBrk="1"/>
                      <a:r>
                        <a:rPr lang="en-US" altLang="ko-KR" sz="1100" dirty="0" smtClean="0">
                          <a:latin typeface="Courier New" pitchFamily="49" charset="0"/>
                          <a:cs typeface="Courier New" pitchFamily="49" charset="0"/>
                        </a:rPr>
                        <a:t>del</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obj.attr</a:t>
                      </a:r>
                      <a:endParaRPr lang="en-US" altLang="ko-KR" sz="1100" baseline="0" dirty="0" smtClean="0">
                        <a:latin typeface="Courier New" pitchFamily="49" charset="0"/>
                        <a:cs typeface="Courier New" pitchFamily="49" charset="0"/>
                      </a:endParaRPr>
                    </a:p>
                    <a:p>
                      <a:pPr latinLnBrk="1"/>
                      <a:r>
                        <a:rPr lang="en-US" altLang="ko-KR" sz="1100" baseline="0" dirty="0" smtClean="0">
                          <a:latin typeface="Courier New" pitchFamily="49" charset="0"/>
                          <a:cs typeface="Courier New" pitchFamily="49" charset="0"/>
                        </a:rPr>
                        <a:t>del variable</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Condition statements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15</a:t>
            </a:fld>
            <a:endParaRPr lang="ko-KR" altLang="en-US"/>
          </a:p>
        </p:txBody>
      </p:sp>
      <p:graphicFrame>
        <p:nvGraphicFramePr>
          <p:cNvPr id="4" name="표 3"/>
          <p:cNvGraphicFramePr>
            <a:graphicFrameLocks noGrp="1"/>
          </p:cNvGraphicFramePr>
          <p:nvPr/>
        </p:nvGraphicFramePr>
        <p:xfrm>
          <a:off x="251520" y="620688"/>
          <a:ext cx="8640960" cy="5688632"/>
        </p:xfrm>
        <a:graphic>
          <a:graphicData uri="http://schemas.openxmlformats.org/drawingml/2006/table">
            <a:tbl>
              <a:tblPr firstRow="1" bandRow="1">
                <a:tableStyleId>{ED083AE6-46FA-4A59-8FB0-9F97EB10719F}</a:tableStyleId>
              </a:tblPr>
              <a:tblGrid>
                <a:gridCol w="4320480"/>
                <a:gridCol w="4320480"/>
              </a:tblGrid>
              <a:tr h="5688632">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baseline="0" dirty="0" smtClean="0">
                          <a:latin typeface="Courier New" pitchFamily="49" charset="0"/>
                          <a:cs typeface="Courier New" pitchFamily="49" charset="0"/>
                        </a:rPr>
                        <a:t>&gt;&gt;&gt; print(</a:t>
                      </a:r>
                      <a:r>
                        <a:rPr lang="en-US" altLang="ko-KR" baseline="0" dirty="0" err="1" smtClean="0">
                          <a:latin typeface="Courier New" pitchFamily="49" charset="0"/>
                          <a:cs typeface="Courier New" pitchFamily="49" charset="0"/>
                        </a:rPr>
                        <a:t>branch.get</a:t>
                      </a:r>
                      <a:r>
                        <a:rPr lang="en-US" altLang="ko-KR" baseline="0" dirty="0" smtClean="0">
                          <a:latin typeface="Courier New" pitchFamily="49" charset="0"/>
                          <a:cs typeface="Courier New" pitchFamily="49" charset="0"/>
                        </a:rPr>
                        <a:t>(‘spam’, ‘Bad choice’))</a:t>
                      </a:r>
                    </a:p>
                    <a:p>
                      <a:pPr latinLnBrk="1"/>
                      <a:endParaRPr lang="en-US" altLang="ko-KR" baseline="0" dirty="0" smtClean="0">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1.25</a:t>
                      </a:r>
                    </a:p>
                    <a:p>
                      <a:pPr latinLnBrk="1"/>
                      <a:endParaRPr lang="en-US" altLang="ko-KR" baseline="0" dirty="0" smtClean="0">
                        <a:solidFill>
                          <a:schemeClr val="tx2">
                            <a:lumMod val="50000"/>
                            <a:lumOff val="50000"/>
                          </a:schemeClr>
                        </a:solidFill>
                        <a:latin typeface="Courier New" pitchFamily="49" charset="0"/>
                        <a:cs typeface="Courier New" pitchFamily="49" charset="0"/>
                      </a:endParaRPr>
                    </a:p>
                    <a:p>
                      <a:pPr latinLnBrk="1"/>
                      <a:r>
                        <a:rPr lang="en-US" altLang="ko-KR" baseline="0" dirty="0" smtClean="0">
                          <a:solidFill>
                            <a:schemeClr val="tx1"/>
                          </a:solidFill>
                          <a:latin typeface="Courier New" pitchFamily="49" charset="0"/>
                          <a:cs typeface="Courier New" pitchFamily="49" charset="0"/>
                        </a:rPr>
                        <a:t>&gt;&gt;&gt; print(</a:t>
                      </a:r>
                      <a:r>
                        <a:rPr lang="en-US" altLang="ko-KR" baseline="0" dirty="0" err="1" smtClean="0">
                          <a:solidFill>
                            <a:schemeClr val="tx1"/>
                          </a:solidFill>
                          <a:latin typeface="Courier New" pitchFamily="49" charset="0"/>
                          <a:cs typeface="Courier New" pitchFamily="49" charset="0"/>
                        </a:rPr>
                        <a:t>branch.get</a:t>
                      </a:r>
                      <a:r>
                        <a:rPr lang="en-US" altLang="ko-KR" baseline="0" dirty="0" smtClean="0">
                          <a:solidFill>
                            <a:schemeClr val="tx1"/>
                          </a:solidFill>
                          <a:latin typeface="Courier New" pitchFamily="49" charset="0"/>
                          <a:cs typeface="Courier New" pitchFamily="49" charset="0"/>
                        </a:rPr>
                        <a:t>(‘bacon’, ‘Bad choice’))</a:t>
                      </a:r>
                    </a:p>
                    <a:p>
                      <a:pPr latinLnBrk="1"/>
                      <a:endParaRPr lang="en-US" altLang="ko-KR" baseline="0" dirty="0" smtClean="0">
                        <a:solidFill>
                          <a:schemeClr val="tx1"/>
                        </a:solidFill>
                        <a:latin typeface="Courier New" pitchFamily="49" charset="0"/>
                        <a:cs typeface="Courier New" pitchFamily="49" charset="0"/>
                      </a:endParaRPr>
                    </a:p>
                    <a:p>
                      <a:pPr latinLnBrk="1"/>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c>
                  <a:txBody>
                    <a:bodyPr/>
                    <a:lstStyle/>
                    <a:p>
                      <a:pPr latinLnBrk="1"/>
                      <a:r>
                        <a:rPr lang="en-US" altLang="ko-KR" dirty="0" smtClean="0">
                          <a:latin typeface="Courier New" pitchFamily="49" charset="0"/>
                          <a:cs typeface="Courier New" pitchFamily="49" charset="0"/>
                        </a:rPr>
                        <a:t>&gt;&gt;&gt; branch = {‘spam’:1.25,</a:t>
                      </a:r>
                      <a:r>
                        <a:rPr lang="ko-KR" altLang="en-US" baseline="0" dirty="0" smtClean="0">
                          <a:latin typeface="Courier New" pitchFamily="49" charset="0"/>
                          <a:cs typeface="Courier New" pitchFamily="49" charset="0"/>
                        </a:rPr>
                        <a:t> </a:t>
                      </a:r>
                      <a:endParaRPr lang="en-US" altLang="ko-KR" baseline="0" dirty="0" smtClean="0">
                        <a:latin typeface="Courier New" pitchFamily="49" charset="0"/>
                        <a:cs typeface="Courier New" pitchFamily="49" charset="0"/>
                      </a:endParaRPr>
                    </a:p>
                    <a:p>
                      <a:pPr latinLnBrk="1"/>
                      <a:r>
                        <a:rPr lang="en-US" altLang="ko-KR" baseline="0" dirty="0" smtClean="0">
                          <a:latin typeface="Courier New" pitchFamily="49" charset="0"/>
                          <a:cs typeface="Courier New" pitchFamily="49" charset="0"/>
                        </a:rPr>
                        <a:t>...           ‘ham’:1.99, </a:t>
                      </a:r>
                    </a:p>
                    <a:p>
                      <a:pPr latinLnBrk="1"/>
                      <a:r>
                        <a:rPr lang="en-US" altLang="ko-KR" baseline="0" dirty="0" smtClean="0">
                          <a:latin typeface="Courier New" pitchFamily="49" charset="0"/>
                          <a:cs typeface="Courier New" pitchFamily="49" charset="0"/>
                        </a:rPr>
                        <a:t>...           ‘eggs’:0.99}</a:t>
                      </a:r>
                    </a:p>
                    <a:p>
                      <a:pPr latinLnBrk="1"/>
                      <a:r>
                        <a:rPr lang="en-US" altLang="ko-KR" dirty="0" smtClean="0">
                          <a:latin typeface="Courier New" pitchFamily="49" charset="0"/>
                          <a:cs typeface="Courier New" pitchFamily="49" charset="0"/>
                        </a:rPr>
                        <a:t>&gt;&gt;&gt; choice</a:t>
                      </a:r>
                      <a:r>
                        <a:rPr lang="en-US" altLang="ko-KR" baseline="0" dirty="0" smtClean="0">
                          <a:latin typeface="Courier New" pitchFamily="49" charset="0"/>
                          <a:cs typeface="Courier New" pitchFamily="49" charset="0"/>
                        </a:rPr>
                        <a:t> = ‘bacon’</a:t>
                      </a:r>
                    </a:p>
                    <a:p>
                      <a:pPr latinLnBrk="1"/>
                      <a:r>
                        <a:rPr lang="en-US" altLang="ko-KR" baseline="0" dirty="0" smtClean="0">
                          <a:latin typeface="Courier New" pitchFamily="49" charset="0"/>
                          <a:cs typeface="Courier New" pitchFamily="49" charset="0"/>
                        </a:rPr>
                        <a:t>&gt;&gt;&gt; if choice in branch:</a:t>
                      </a:r>
                    </a:p>
                    <a:p>
                      <a:pPr latinLnBrk="1"/>
                      <a:r>
                        <a:rPr lang="en-US" altLang="ko-KR" baseline="0" dirty="0" smtClean="0">
                          <a:latin typeface="Courier New" pitchFamily="49" charset="0"/>
                          <a:cs typeface="Courier New" pitchFamily="49" charset="0"/>
                        </a:rPr>
                        <a:t>...     print(branch[choice])</a:t>
                      </a:r>
                    </a:p>
                    <a:p>
                      <a:pPr latinLnBrk="1"/>
                      <a:r>
                        <a:rPr lang="en-US" altLang="ko-KR" baseline="0" dirty="0" smtClean="0">
                          <a:latin typeface="Courier New" pitchFamily="49" charset="0"/>
                          <a:cs typeface="Courier New" pitchFamily="49" charset="0"/>
                        </a:rPr>
                        <a:t>... else:</a:t>
                      </a:r>
                    </a:p>
                    <a:p>
                      <a:pPr latinLnBrk="1"/>
                      <a:r>
                        <a:rPr lang="en-US" altLang="ko-KR" baseline="0" dirty="0" smtClean="0">
                          <a:latin typeface="Courier New" pitchFamily="49" charset="0"/>
                          <a:cs typeface="Courier New" pitchFamily="49" charset="0"/>
                        </a:rPr>
                        <a:t>...     print(‘Bad choice’) </a:t>
                      </a:r>
                    </a:p>
                    <a:p>
                      <a:pPr latinLnBrk="1"/>
                      <a:r>
                        <a:rPr lang="en-US" altLang="ko-KR" baseline="0" dirty="0" smtClean="0">
                          <a:latin typeface="Courier New" pitchFamily="49" charset="0"/>
                          <a:cs typeface="Courier New" pitchFamily="49" charset="0"/>
                        </a:rPr>
                        <a:t>... </a:t>
                      </a:r>
                    </a:p>
                    <a:p>
                      <a:pPr latinLnBrk="1"/>
                      <a:endParaRPr lang="en-US" altLang="ko-KR" dirty="0" smtClean="0">
                        <a:latin typeface="Courier New" pitchFamily="49" charset="0"/>
                        <a:cs typeface="Courier New" pitchFamily="49" charset="0"/>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baseline="0" dirty="0" smtClean="0">
                          <a:solidFill>
                            <a:schemeClr val="tx2">
                              <a:lumMod val="50000"/>
                              <a:lumOff val="50000"/>
                            </a:schemeClr>
                          </a:solidFill>
                          <a:latin typeface="Courier New" pitchFamily="49" charset="0"/>
                          <a:cs typeface="Courier New" pitchFamily="49" charset="0"/>
                        </a:rPr>
                        <a:t>Bad choice</a:t>
                      </a: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while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16</a:t>
            </a:fld>
            <a:endParaRPr lang="ko-KR" altLang="en-US"/>
          </a:p>
        </p:txBody>
      </p:sp>
      <p:graphicFrame>
        <p:nvGraphicFramePr>
          <p:cNvPr id="4" name="표 3"/>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dirty="0" smtClean="0">
                          <a:latin typeface="Courier New" pitchFamily="49" charset="0"/>
                          <a:cs typeface="Courier New" pitchFamily="49" charset="0"/>
                        </a:rPr>
                        <a:t>while test:    #loop test</a:t>
                      </a:r>
                    </a:p>
                    <a:p>
                      <a:pPr latinLnBrk="1"/>
                      <a:r>
                        <a:rPr lang="en-US" altLang="ko-KR" baseline="0" dirty="0" smtClean="0">
                          <a:latin typeface="Courier New" pitchFamily="49" charset="0"/>
                          <a:cs typeface="Courier New" pitchFamily="49" charset="0"/>
                        </a:rPr>
                        <a:t>    statements #loop body</a:t>
                      </a:r>
                    </a:p>
                    <a:p>
                      <a:pPr latinLnBrk="1"/>
                      <a:r>
                        <a:rPr lang="en-US" altLang="ko-KR" baseline="0" dirty="0" smtClean="0">
                          <a:latin typeface="Courier New" pitchFamily="49" charset="0"/>
                          <a:cs typeface="Courier New" pitchFamily="49" charset="0"/>
                        </a:rPr>
                        <a:t>else:          #optional else</a:t>
                      </a:r>
                    </a:p>
                    <a:p>
                      <a:pPr latinLnBrk="1"/>
                      <a:r>
                        <a:rPr lang="en-US" altLang="ko-KR" baseline="0" dirty="0" smtClean="0">
                          <a:latin typeface="Courier New" pitchFamily="49" charset="0"/>
                          <a:cs typeface="Courier New" pitchFamily="49" charset="0"/>
                        </a:rPr>
                        <a:t>    statements #run if didn’t exit loop with break</a:t>
                      </a:r>
                      <a:endParaRPr lang="ko-KR" altLang="en-US"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x = 1</a:t>
                      </a:r>
                    </a:p>
                    <a:p>
                      <a:pPr latinLnBrk="1"/>
                      <a:r>
                        <a:rPr lang="en-US" altLang="ko-KR" sz="1600" dirty="0" smtClean="0">
                          <a:latin typeface="Courier New" pitchFamily="49" charset="0"/>
                          <a:cs typeface="Courier New" pitchFamily="49" charset="0"/>
                        </a:rPr>
                        <a:t>&gt;&gt;&gt; y = 1</a:t>
                      </a:r>
                    </a:p>
                    <a:p>
                      <a:pPr latinLnBrk="1"/>
                      <a:r>
                        <a:rPr lang="en-US" altLang="ko-KR" sz="1600" dirty="0" smtClean="0">
                          <a:latin typeface="Courier New" pitchFamily="49" charset="0"/>
                          <a:cs typeface="Courier New" pitchFamily="49" charset="0"/>
                        </a:rPr>
                        <a:t>&gt;&gt;&gt; while x &lt; 5</a:t>
                      </a:r>
                    </a:p>
                    <a:p>
                      <a:pPr latinLnBrk="1"/>
                      <a:r>
                        <a:rPr lang="en-US" altLang="ko-KR" sz="1600" dirty="0" smtClean="0">
                          <a:latin typeface="Courier New" pitchFamily="49" charset="0"/>
                          <a:cs typeface="Courier New" pitchFamily="49" charset="0"/>
                        </a:rPr>
                        <a:t>...    while x &gt; y-1:</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    print('\n')</a:t>
                      </a:r>
                    </a:p>
                    <a:p>
                      <a:pPr latinLnBrk="1"/>
                      <a:r>
                        <a:rPr lang="en-US" altLang="ko-KR" sz="1600" dirty="0" smtClean="0">
                          <a:latin typeface="Courier New" pitchFamily="49" charset="0"/>
                          <a:cs typeface="Courier New" pitchFamily="49" charset="0"/>
                        </a:rPr>
                        <a:t>...    x += 1</a:t>
                      </a:r>
                    </a:p>
                    <a:p>
                      <a:pPr latinLnBrk="1"/>
                      <a:r>
                        <a:rPr lang="en-US" altLang="ko-KR" sz="1600" dirty="0" smtClean="0">
                          <a:latin typeface="Courier New" pitchFamily="49" charset="0"/>
                          <a:cs typeface="Courier New" pitchFamily="49" charset="0"/>
                        </a:rPr>
                        <a:t>...    y = 1</a:t>
                      </a:r>
                    </a:p>
                    <a:p>
                      <a:pPr latinLnBrk="1"/>
                      <a:r>
                        <a:rPr lang="en-US" altLang="ko-KR" sz="1600" dirty="0" smtClean="0">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 *</a:t>
                      </a: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for Loops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17</a:t>
            </a:fld>
            <a:endParaRPr lang="ko-KR" altLang="en-US"/>
          </a:p>
        </p:txBody>
      </p:sp>
      <p:graphicFrame>
        <p:nvGraphicFramePr>
          <p:cNvPr id="4" name="표 3"/>
          <p:cNvGraphicFramePr>
            <a:graphicFrameLocks noGrp="1"/>
          </p:cNvGraphicFramePr>
          <p:nvPr/>
        </p:nvGraphicFramePr>
        <p:xfrm>
          <a:off x="251520" y="748928"/>
          <a:ext cx="8640960" cy="1927724"/>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for target in object:         #</a:t>
                      </a:r>
                      <a:r>
                        <a:rPr lang="en-US" altLang="ko-KR" sz="1600" baseline="0" dirty="0" smtClean="0">
                          <a:latin typeface="Courier New" pitchFamily="49" charset="0"/>
                          <a:cs typeface="Courier New" pitchFamily="49" charset="0"/>
                        </a:rPr>
                        <a:t> Assign object items to target</a:t>
                      </a:r>
                    </a:p>
                    <a:p>
                      <a:pPr latinLnBrk="1"/>
                      <a:r>
                        <a:rPr lang="en-US" altLang="ko-KR" sz="1600" baseline="0" dirty="0" smtClean="0">
                          <a:latin typeface="Courier New" pitchFamily="49" charset="0"/>
                          <a:cs typeface="Courier New" pitchFamily="49" charset="0"/>
                        </a:rPr>
                        <a:t>    statements</a:t>
                      </a:r>
                    </a:p>
                    <a:p>
                      <a:pPr latinLnBrk="1"/>
                      <a:r>
                        <a:rPr lang="en-US" altLang="ko-KR" sz="1600" baseline="0" dirty="0" smtClean="0">
                          <a:latin typeface="Courier New" pitchFamily="49" charset="0"/>
                          <a:cs typeface="Courier New" pitchFamily="49" charset="0"/>
                        </a:rPr>
                        <a:t>    if test: break            # Exit loop now, skip else</a:t>
                      </a:r>
                    </a:p>
                    <a:p>
                      <a:pPr latinLnBrk="1"/>
                      <a:r>
                        <a:rPr lang="en-US" altLang="ko-KR" sz="1600" baseline="0" dirty="0" smtClean="0">
                          <a:latin typeface="Courier New" pitchFamily="49" charset="0"/>
                          <a:cs typeface="Courier New" pitchFamily="49" charset="0"/>
                        </a:rPr>
                        <a:t>    if test: continue         # Go to top of loop now</a:t>
                      </a:r>
                    </a:p>
                    <a:p>
                      <a:pPr latinLnBrk="1"/>
                      <a:r>
                        <a:rPr lang="en-US" altLang="ko-KR" sz="1600" baseline="0" dirty="0" smtClean="0">
                          <a:latin typeface="Courier New" pitchFamily="49" charset="0"/>
                          <a:cs typeface="Courier New" pitchFamily="49" charset="0"/>
                        </a:rPr>
                        <a:t>else:</a:t>
                      </a:r>
                    </a:p>
                    <a:p>
                      <a:pPr latinLnBrk="1"/>
                      <a:r>
                        <a:rPr lang="en-US" altLang="ko-KR" sz="1600" baseline="0" dirty="0" smtClean="0">
                          <a:latin typeface="Courier New" pitchFamily="49" charset="0"/>
                          <a:cs typeface="Courier New" pitchFamily="49" charset="0"/>
                        </a:rPr>
                        <a:t>    statements                # If we didn’t hit a ‘break’</a:t>
                      </a:r>
                      <a:endParaRPr lang="ko-KR" altLang="en-US" sz="1600" dirty="0">
                        <a:latin typeface="Courier New" pitchFamily="49" charset="0"/>
                        <a:cs typeface="Courier New" pitchFamily="49" charset="0"/>
                      </a:endParaRPr>
                    </a:p>
                  </a:txBody>
                  <a:tcPr/>
                </a:tc>
              </a:tr>
            </a:tbl>
          </a:graphicData>
        </a:graphic>
      </p:graphicFrame>
      <p:graphicFrame>
        <p:nvGraphicFramePr>
          <p:cNvPr id="5" name="표 4"/>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for x in range(0, 5):</a:t>
                      </a:r>
                    </a:p>
                    <a:p>
                      <a:pPr latinLnBrk="1"/>
                      <a:r>
                        <a:rPr lang="en-US" altLang="ko-KR" sz="1600" dirty="0" smtClean="0">
                          <a:latin typeface="Courier New" pitchFamily="49" charset="0"/>
                          <a:cs typeface="Courier New" pitchFamily="49" charset="0"/>
                        </a:rPr>
                        <a:t>...    for y in range(0, x):</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print('')</a:t>
                      </a:r>
                    </a:p>
                    <a:p>
                      <a:pPr latinLnBrk="1"/>
                      <a:r>
                        <a:rPr lang="en-US" altLang="ko-KR" sz="1600" dirty="0" smtClean="0">
                          <a:latin typeface="Courier New" pitchFamily="49" charset="0"/>
                          <a:cs typeface="Courier New" pitchFamily="49" charset="0"/>
                        </a:rPr>
                        <a:t>... </a:t>
                      </a:r>
                    </a:p>
                    <a:p>
                      <a:pPr latinLnBrk="1"/>
                      <a:r>
                        <a:rPr lang="en-US" altLang="ko-KR" sz="1600" dirty="0" smtClean="0">
                          <a:solidFill>
                            <a:schemeClr val="tx2">
                              <a:lumMod val="50000"/>
                              <a:lumOff val="50000"/>
                            </a:schemeClr>
                          </a:solidFill>
                          <a:latin typeface="Courier New" pitchFamily="49" charset="0"/>
                          <a:cs typeface="Courier New" pitchFamily="49" charset="0"/>
                        </a:rPr>
                        <a:t>*</a:t>
                      </a:r>
                    </a:p>
                    <a:p>
                      <a:pPr latinLnBrk="1"/>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None/>
                      </a:pPr>
                      <a:r>
                        <a:rPr lang="en-US" altLang="ko-KR" sz="1600" dirty="0" smtClean="0">
                          <a:solidFill>
                            <a:schemeClr val="tx2">
                              <a:lumMod val="50000"/>
                              <a:lumOff val="50000"/>
                            </a:schemeClr>
                          </a:solidFill>
                          <a:latin typeface="Courier New" pitchFamily="49" charset="0"/>
                          <a:cs typeface="Courier New" pitchFamily="49" charset="0"/>
                        </a:rPr>
                        <a:t>* * *</a:t>
                      </a:r>
                    </a:p>
                    <a:p>
                      <a:pPr latinLnBrk="1">
                        <a:buFont typeface="Arial" charset="0"/>
                        <a:buNone/>
                      </a:pPr>
                      <a:r>
                        <a:rPr lang="en-US" altLang="ko-KR" sz="1600" smtClean="0">
                          <a:solidFill>
                            <a:schemeClr val="tx2">
                              <a:lumMod val="50000"/>
                              <a:lumOff val="50000"/>
                            </a:schemeClr>
                          </a:solidFill>
                          <a:latin typeface="Courier New" pitchFamily="49" charset="0"/>
                          <a:cs typeface="Courier New" pitchFamily="49" charset="0"/>
                        </a:rPr>
                        <a:t>* * </a:t>
                      </a:r>
                      <a:r>
                        <a:rPr lang="en-US" altLang="ko-KR" sz="1600" dirty="0" smtClean="0">
                          <a:solidFill>
                            <a:schemeClr val="tx2">
                              <a:lumMod val="50000"/>
                              <a:lumOff val="50000"/>
                            </a:schemeClr>
                          </a:solidFill>
                          <a:latin typeface="Courier New" pitchFamily="49" charset="0"/>
                          <a:cs typeface="Courier New" pitchFamily="49" charset="0"/>
                        </a:rPr>
                        <a:t>* *</a:t>
                      </a:r>
                    </a:p>
                    <a:p>
                      <a:pPr latinLnBrk="1">
                        <a:buFont typeface="Arial" charset="0"/>
                        <a:buChar char="•"/>
                      </a:pPr>
                      <a:endParaRPr lang="ko-KR" altLang="en-US" sz="1600" dirty="0">
                        <a:solidFill>
                          <a:schemeClr val="tx2">
                            <a:lumMod val="50000"/>
                            <a:lumOff val="50000"/>
                          </a:schemeClr>
                        </a:solidFill>
                        <a:latin typeface="Courier New" pitchFamily="49" charset="0"/>
                        <a:cs typeface="Courier New" pitchFamily="49"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Function</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18</a:t>
            </a:fld>
            <a:endParaRPr lang="ko-KR" altLang="en-US"/>
          </a:p>
        </p:txBody>
      </p:sp>
      <p:graphicFrame>
        <p:nvGraphicFramePr>
          <p:cNvPr id="5" name="표 4"/>
          <p:cNvGraphicFramePr>
            <a:graphicFrameLocks noGrp="1"/>
          </p:cNvGraphicFramePr>
          <p:nvPr/>
        </p:nvGraphicFramePr>
        <p:xfrm>
          <a:off x="251520" y="748928"/>
          <a:ext cx="8640960" cy="1743968"/>
        </p:xfrm>
        <a:graphic>
          <a:graphicData uri="http://schemas.openxmlformats.org/drawingml/2006/table">
            <a:tbl>
              <a:tblPr firstRow="1" bandRow="1">
                <a:tableStyleId>{00A15C55-8517-42AA-B614-E9B94910E393}</a:tableStyleId>
              </a:tblPr>
              <a:tblGrid>
                <a:gridCol w="8640960"/>
              </a:tblGrid>
              <a:tr h="373244">
                <a:tc>
                  <a:txBody>
                    <a:bodyPr/>
                    <a:lstStyle/>
                    <a:p>
                      <a:pPr latinLnBrk="1"/>
                      <a:r>
                        <a:rPr lang="en-US" altLang="ko-KR" dirty="0" smtClean="0"/>
                        <a:t>Syntax</a:t>
                      </a:r>
                      <a:endParaRPr lang="ko-KR" altLang="en-US" dirty="0"/>
                    </a:p>
                  </a:txBody>
                  <a:tcPr/>
                </a:tc>
              </a:tr>
              <a:tr h="1370724">
                <a:tc>
                  <a:txBody>
                    <a:bodyPr/>
                    <a:lstStyle/>
                    <a:p>
                      <a:pPr latinLnBrk="1"/>
                      <a:r>
                        <a:rPr lang="en-US" altLang="ko-KR" sz="1600" dirty="0" smtClean="0">
                          <a:latin typeface="Courier New" pitchFamily="49" charset="0"/>
                          <a:cs typeface="Courier New" pitchFamily="49" charset="0"/>
                        </a:rPr>
                        <a:t>def name(arg1, arg2, … </a:t>
                      </a:r>
                      <a:r>
                        <a:rPr lang="en-US" altLang="ko-KR" sz="1600" dirty="0" err="1" smtClean="0">
                          <a:latin typeface="Courier New" pitchFamily="49" charset="0"/>
                          <a:cs typeface="Courier New" pitchFamily="49" charset="0"/>
                        </a:rPr>
                        <a:t>argN</a:t>
                      </a:r>
                      <a:r>
                        <a:rPr lang="en-US" altLang="ko-KR" sz="1600" dirty="0" smtClean="0">
                          <a:latin typeface="Courier New" pitchFamily="49" charset="0"/>
                          <a:cs typeface="Courier New" pitchFamily="49" charset="0"/>
                        </a:rPr>
                        <a:t>):</a:t>
                      </a:r>
                    </a:p>
                    <a:p>
                      <a:pPr latinLnBrk="1"/>
                      <a:r>
                        <a:rPr lang="en-US" altLang="ko-KR" sz="1600" dirty="0" smtClean="0">
                          <a:latin typeface="Courier New" pitchFamily="49" charset="0"/>
                          <a:cs typeface="Courier New" pitchFamily="49" charset="0"/>
                        </a:rPr>
                        <a:t>    statements</a:t>
                      </a:r>
                    </a:p>
                    <a:p>
                      <a:pPr latinLnBrk="1"/>
                      <a:r>
                        <a:rPr lang="en-US" altLang="ko-KR" sz="1600" dirty="0" smtClean="0">
                          <a:latin typeface="Courier New" pitchFamily="49" charset="0"/>
                          <a:cs typeface="Courier New" pitchFamily="49" charset="0"/>
                        </a:rPr>
                        <a:t>    return value</a:t>
                      </a:r>
                      <a:endParaRPr lang="ko-KR" altLang="en-US" sz="1600" dirty="0">
                        <a:latin typeface="Courier New" pitchFamily="49" charset="0"/>
                        <a:cs typeface="Courier New" pitchFamily="49" charset="0"/>
                      </a:endParaRPr>
                    </a:p>
                  </a:txBody>
                  <a:tcPr/>
                </a:tc>
              </a:tr>
            </a:tbl>
          </a:graphicData>
        </a:graphic>
      </p:graphicFrame>
      <p:graphicFrame>
        <p:nvGraphicFramePr>
          <p:cNvPr id="6" name="표 5"/>
          <p:cNvGraphicFramePr>
            <a:graphicFrameLocks noGrp="1"/>
          </p:cNvGraphicFramePr>
          <p:nvPr/>
        </p:nvGraphicFramePr>
        <p:xfrm>
          <a:off x="251520" y="2708920"/>
          <a:ext cx="8640960" cy="3902888"/>
        </p:xfrm>
        <a:graphic>
          <a:graphicData uri="http://schemas.openxmlformats.org/drawingml/2006/table">
            <a:tbl>
              <a:tblPr firstRow="1" bandRow="1">
                <a:tableStyleId>{00A15C55-8517-42AA-B614-E9B94910E393}</a:tableStyleId>
              </a:tblPr>
              <a:tblGrid>
                <a:gridCol w="8640960"/>
              </a:tblGrid>
              <a:tr h="288032">
                <a:tc>
                  <a:txBody>
                    <a:bodyPr/>
                    <a:lstStyle/>
                    <a:p>
                      <a:pPr latinLnBrk="1"/>
                      <a:r>
                        <a:rPr lang="en-US" altLang="ko-KR" dirty="0" smtClean="0"/>
                        <a:t>Example</a:t>
                      </a:r>
                      <a:endParaRPr lang="ko-KR" altLang="en-US" dirty="0"/>
                    </a:p>
                  </a:txBody>
                  <a:tcPr/>
                </a:tc>
              </a:tr>
              <a:tr h="3537128">
                <a:tc>
                  <a:txBody>
                    <a:bodyPr/>
                    <a:lstStyle/>
                    <a:p>
                      <a:pPr latinLnBrk="1"/>
                      <a:r>
                        <a:rPr lang="en-US" altLang="ko-KR" sz="1600" dirty="0" smtClean="0">
                          <a:latin typeface="Courier New" pitchFamily="49" charset="0"/>
                          <a:cs typeface="Courier New" pitchFamily="49" charset="0"/>
                        </a:rPr>
                        <a:t>&gt;&gt;&gt; def times(x, y):</a:t>
                      </a:r>
                    </a:p>
                    <a:p>
                      <a:pPr latinLnBrk="1"/>
                      <a:r>
                        <a:rPr lang="en-US" altLang="ko-KR" sz="1600" dirty="0" smtClean="0">
                          <a:latin typeface="Courier New" pitchFamily="49" charset="0"/>
                          <a:cs typeface="Courier New" pitchFamily="49" charset="0"/>
                        </a:rPr>
                        <a:t>...    return x*y</a:t>
                      </a:r>
                    </a:p>
                    <a:p>
                      <a:pPr latinLnBrk="1"/>
                      <a:r>
                        <a:rPr lang="en-US" altLang="ko-KR" sz="1600" dirty="0" smtClean="0">
                          <a:latin typeface="Courier New" pitchFamily="49" charset="0"/>
                          <a:cs typeface="Courier New" pitchFamily="49" charset="0"/>
                        </a:rPr>
                        <a:t>... </a:t>
                      </a:r>
                    </a:p>
                    <a:p>
                      <a:pPr latinLnBrk="1"/>
                      <a:r>
                        <a:rPr lang="en-US" altLang="ko-KR" sz="1600" dirty="0" smtClean="0">
                          <a:latin typeface="Courier New" pitchFamily="49" charset="0"/>
                          <a:cs typeface="Courier New" pitchFamily="49" charset="0"/>
                        </a:rPr>
                        <a:t>&gt;&gt;&gt; times(2, 4)</a:t>
                      </a:r>
                    </a:p>
                    <a:p>
                      <a:pPr latinLnBrk="1"/>
                      <a:endParaRPr lang="en-US" altLang="ko-KR" sz="1600" dirty="0" smtClean="0">
                        <a:latin typeface="Courier New" pitchFamily="49" charset="0"/>
                        <a:cs typeface="Courier New" pitchFamily="49" charset="0"/>
                      </a:endParaRPr>
                    </a:p>
                    <a:p>
                      <a:pPr latinLnBrk="1"/>
                      <a:r>
                        <a:rPr lang="en-US" altLang="ko-KR" sz="1600" dirty="0" smtClean="0">
                          <a:solidFill>
                            <a:schemeClr val="tx2">
                              <a:lumMod val="50000"/>
                              <a:lumOff val="50000"/>
                            </a:schemeClr>
                          </a:solidFill>
                          <a:latin typeface="Courier New" pitchFamily="49" charset="0"/>
                          <a:cs typeface="Courier New" pitchFamily="49" charset="0"/>
                        </a:rPr>
                        <a:t>8</a:t>
                      </a: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Generator</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19</a:t>
            </a:fld>
            <a:endParaRPr lang="ko-KR" altLang="en-US"/>
          </a:p>
        </p:txBody>
      </p:sp>
      <p:sp>
        <p:nvSpPr>
          <p:cNvPr id="4" name="TextBox 3"/>
          <p:cNvSpPr txBox="1"/>
          <p:nvPr/>
        </p:nvSpPr>
        <p:spPr>
          <a:xfrm>
            <a:off x="467544" y="764704"/>
            <a:ext cx="4509311"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yield</a:t>
            </a:r>
            <a:r>
              <a:rPr lang="ko-KR" altLang="en-US" sz="1600" dirty="0" smtClean="0">
                <a:latin typeface="Calibri" pitchFamily="34" charset="0"/>
                <a:ea typeface="+mn-ea"/>
                <a:cs typeface="Tahoma" pitchFamily="34" charset="0"/>
              </a:rPr>
              <a:t>를 사용하는 함수를 </a:t>
            </a:r>
            <a:r>
              <a:rPr lang="en-US" altLang="ko-KR" sz="1600" dirty="0" smtClean="0">
                <a:latin typeface="Calibri" pitchFamily="34" charset="0"/>
                <a:ea typeface="+mn-ea"/>
                <a:cs typeface="Tahoma" pitchFamily="34" charset="0"/>
              </a:rPr>
              <a:t>generator</a:t>
            </a:r>
            <a:r>
              <a:rPr lang="ko-KR" altLang="en-US" sz="1600" dirty="0" smtClean="0">
                <a:latin typeface="Calibri" pitchFamily="34" charset="0"/>
                <a:ea typeface="+mn-ea"/>
                <a:cs typeface="Tahoma" pitchFamily="34" charset="0"/>
              </a:rPr>
              <a:t>라고 부릅니다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def countdown(n):</a:t>
            </a:r>
          </a:p>
          <a:p>
            <a:r>
              <a:rPr lang="en-US" altLang="ko-KR" sz="1200" dirty="0" smtClean="0">
                <a:solidFill>
                  <a:schemeClr val="tx1">
                    <a:lumMod val="75000"/>
                    <a:lumOff val="25000"/>
                  </a:schemeClr>
                </a:solidFill>
                <a:latin typeface="Courier New" pitchFamily="49" charset="0"/>
                <a:cs typeface="Courier New" pitchFamily="49" charset="0"/>
              </a:rPr>
              <a:t>...     print "Counting down!"</a:t>
            </a:r>
          </a:p>
          <a:p>
            <a:r>
              <a:rPr lang="en-US" altLang="ko-KR" sz="1200" dirty="0" smtClean="0">
                <a:solidFill>
                  <a:schemeClr val="tx1">
                    <a:lumMod val="75000"/>
                    <a:lumOff val="25000"/>
                  </a:schemeClr>
                </a:solidFill>
                <a:latin typeface="Courier New" pitchFamily="49" charset="0"/>
                <a:cs typeface="Courier New" pitchFamily="49" charset="0"/>
              </a:rPr>
              <a:t>...     while n&gt;0:</a:t>
            </a:r>
          </a:p>
          <a:p>
            <a:r>
              <a:rPr lang="en-US" altLang="ko-KR" sz="1200" dirty="0" smtClean="0">
                <a:solidFill>
                  <a:schemeClr val="tx1">
                    <a:lumMod val="75000"/>
                    <a:lumOff val="25000"/>
                  </a:schemeClr>
                </a:solidFill>
                <a:latin typeface="Courier New" pitchFamily="49" charset="0"/>
                <a:cs typeface="Courier New" pitchFamily="49" charset="0"/>
              </a:rPr>
              <a:t>...         yield n</a:t>
            </a:r>
          </a:p>
          <a:p>
            <a:r>
              <a:rPr lang="en-US" altLang="ko-KR" sz="1200" dirty="0" smtClean="0">
                <a:solidFill>
                  <a:schemeClr val="tx1">
                    <a:lumMod val="75000"/>
                    <a:lumOff val="25000"/>
                  </a:schemeClr>
                </a:solidFill>
                <a:latin typeface="Courier New" pitchFamily="49" charset="0"/>
                <a:cs typeface="Courier New" pitchFamily="49" charset="0"/>
              </a:rPr>
              <a:t>...         n -= 1</a:t>
            </a:r>
          </a:p>
          <a:p>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c = countdown(5)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Counting down!</a:t>
            </a:r>
          </a:p>
          <a:p>
            <a:r>
              <a:rPr lang="en-US" altLang="ko-KR" sz="1200" dirty="0" smtClean="0">
                <a:solidFill>
                  <a:schemeClr val="tx2">
                    <a:lumMod val="50000"/>
                    <a:lumOff val="50000"/>
                  </a:schemeClr>
                </a:solidFill>
                <a:latin typeface="Courier New" pitchFamily="49" charset="0"/>
                <a:cs typeface="Courier New" pitchFamily="49" charset="0"/>
              </a:rPr>
              <a:t>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4</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2</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1</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c.next</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Traceback</a:t>
            </a:r>
            <a:r>
              <a:rPr lang="en-US" altLang="ko-KR" sz="1200" dirty="0" smtClean="0">
                <a:solidFill>
                  <a:schemeClr val="tx2">
                    <a:lumMod val="50000"/>
                    <a:lumOff val="50000"/>
                  </a:schemeClr>
                </a:solidFill>
                <a:latin typeface="Courier New" pitchFamily="49" charset="0"/>
                <a:cs typeface="Courier New" pitchFamily="49" charset="0"/>
              </a:rPr>
              <a:t> (most recent call last)</a:t>
            </a:r>
          </a:p>
          <a:p>
            <a:r>
              <a:rPr lang="en-US" altLang="ko-KR" sz="1200" dirty="0" smtClean="0">
                <a:solidFill>
                  <a:schemeClr val="tx2">
                    <a:lumMod val="50000"/>
                    <a:lumOff val="50000"/>
                  </a:schemeClr>
                </a:solidFill>
                <a:latin typeface="Courier New" pitchFamily="49" charset="0"/>
                <a:cs typeface="Courier New" pitchFamily="49" charset="0"/>
              </a:rPr>
              <a:t>&lt;ipython-input-8-50b4dad19337&gt; in &lt;module&gt;()</a:t>
            </a:r>
          </a:p>
          <a:p>
            <a:r>
              <a:rPr lang="en-US" altLang="ko-KR" sz="1200" dirty="0" smtClean="0">
                <a:solidFill>
                  <a:schemeClr val="tx2">
                    <a:lumMod val="50000"/>
                    <a:lumOff val="50000"/>
                  </a:schemeClr>
                </a:solidFill>
                <a:latin typeface="Courier New" pitchFamily="49" charset="0"/>
                <a:cs typeface="Courier New" pitchFamily="49" charset="0"/>
              </a:rPr>
              <a:t>----&gt; 1 </a:t>
            </a:r>
            <a:r>
              <a:rPr lang="en-US" altLang="ko-KR" sz="1200" dirty="0" err="1" smtClean="0">
                <a:solidFill>
                  <a:schemeClr val="tx2">
                    <a:lumMod val="50000"/>
                    <a:lumOff val="50000"/>
                  </a:schemeClr>
                </a:solidFill>
                <a:latin typeface="Courier New" pitchFamily="49" charset="0"/>
                <a:cs typeface="Courier New" pitchFamily="49" charset="0"/>
              </a:rPr>
              <a:t>c.next</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2">
                  <a:lumMod val="50000"/>
                  <a:lumOff val="50000"/>
                </a:schemeClr>
              </a:solidFill>
              <a:latin typeface="Courier New" pitchFamily="49" charset="0"/>
              <a:cs typeface="Courier New" pitchFamily="49" charset="0"/>
            </a:endParaRPr>
          </a:p>
          <a:p>
            <a:r>
              <a:rPr lang="en-US" altLang="ko-KR" sz="1200" dirty="0" err="1" smtClean="0">
                <a:solidFill>
                  <a:schemeClr val="tx2">
                    <a:lumMod val="50000"/>
                    <a:lumOff val="50000"/>
                  </a:schemeClr>
                </a:solidFill>
                <a:latin typeface="Courier New" pitchFamily="49" charset="0"/>
                <a:cs typeface="Courier New" pitchFamily="49" charset="0"/>
              </a:rPr>
              <a:t>StopIteration</a:t>
            </a:r>
            <a:r>
              <a:rPr lang="en-US" altLang="ko-KR" sz="1200" dirty="0" smtClean="0">
                <a:solidFill>
                  <a:schemeClr val="tx2">
                    <a:lumMod val="50000"/>
                    <a:lumOff val="50000"/>
                  </a:schemeClr>
                </a:solidFill>
                <a:latin typeface="Courier New" pitchFamily="49" charset="0"/>
                <a:cs typeface="Courier New" pitchFamily="49" charset="0"/>
              </a:rPr>
              <a:t>:</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ctrTitle"/>
          </p:nvPr>
        </p:nvSpPr>
        <p:spPr>
          <a:xfrm>
            <a:off x="4834510" y="2996952"/>
            <a:ext cx="4309490" cy="522084"/>
          </a:xfrm>
        </p:spPr>
        <p:txBody>
          <a:bodyPr/>
          <a:lstStyle/>
          <a:p>
            <a:r>
              <a:rPr lang="en-US" altLang="ko-KR" dirty="0" smtClean="0"/>
              <a:t>Index</a:t>
            </a:r>
            <a:endParaRPr lang="ko-KR" altLang="en-US" dirty="0"/>
          </a:p>
        </p:txBody>
      </p:sp>
      <p:sp>
        <p:nvSpPr>
          <p:cNvPr id="5" name="부제목 4"/>
          <p:cNvSpPr>
            <a:spLocks noGrp="1"/>
          </p:cNvSpPr>
          <p:nvPr>
            <p:ph type="subTitle" idx="1"/>
          </p:nvPr>
        </p:nvSpPr>
        <p:spPr>
          <a:xfrm>
            <a:off x="4834510" y="3591044"/>
            <a:ext cx="4309490" cy="2304256"/>
          </a:xfrm>
        </p:spPr>
        <p:txBody>
          <a:bodyPr/>
          <a:lstStyle/>
          <a:p>
            <a:pPr marL="352425" indent="-352425">
              <a:buFont typeface="+mj-lt"/>
              <a:buAutoNum type="romanUcPeriod"/>
            </a:pPr>
            <a:r>
              <a:rPr lang="en-US" altLang="ko-KR" dirty="0" smtClean="0"/>
              <a:t>Python </a:t>
            </a:r>
            <a:r>
              <a:rPr lang="ko-KR" altLang="en-US" dirty="0" smtClean="0"/>
              <a:t>문법</a:t>
            </a:r>
            <a:endParaRPr lang="en-US" altLang="ko-KR" dirty="0" smtClean="0"/>
          </a:p>
          <a:p>
            <a:pPr marL="352425" indent="-352425">
              <a:buFont typeface="+mj-lt"/>
              <a:buAutoNum type="romanUcPeriod"/>
            </a:pPr>
            <a:r>
              <a:rPr lang="en-US" altLang="ko-KR" dirty="0" smtClean="0"/>
              <a:t>Python programming</a:t>
            </a:r>
          </a:p>
          <a:p>
            <a:pPr marL="352425" indent="-352425">
              <a:buFont typeface="+mj-lt"/>
              <a:buAutoNum type="romanUcPeriod"/>
            </a:pPr>
            <a:r>
              <a:rPr lang="en-US" altLang="ko-KR" dirty="0" smtClean="0"/>
              <a:t>wxPython GUI programming</a:t>
            </a:r>
            <a:endParaRPr lang="ko-KR"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Scope</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20</a:t>
            </a:fld>
            <a:endParaRPr lang="ko-KR" altLang="en-US"/>
          </a:p>
        </p:txBody>
      </p:sp>
      <p:grpSp>
        <p:nvGrpSpPr>
          <p:cNvPr id="8" name="그룹 7"/>
          <p:cNvGrpSpPr/>
          <p:nvPr/>
        </p:nvGrpSpPr>
        <p:grpSpPr>
          <a:xfrm>
            <a:off x="971600" y="1340768"/>
            <a:ext cx="7200800" cy="4464496"/>
            <a:chOff x="971600" y="1052736"/>
            <a:chExt cx="7200800" cy="4464496"/>
          </a:xfrm>
        </p:grpSpPr>
        <p:sp>
          <p:nvSpPr>
            <p:cNvPr id="4" name="직사각형 3"/>
            <p:cNvSpPr/>
            <p:nvPr/>
          </p:nvSpPr>
          <p:spPr>
            <a:xfrm>
              <a:off x="971600" y="1052736"/>
              <a:ext cx="7200800" cy="446449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Built-in (Python)</a:t>
              </a:r>
            </a:p>
            <a:p>
              <a:r>
                <a:rPr lang="en-US" altLang="ko-KR" dirty="0" smtClean="0">
                  <a:solidFill>
                    <a:schemeClr val="tx1">
                      <a:lumMod val="75000"/>
                      <a:lumOff val="25000"/>
                    </a:schemeClr>
                  </a:solidFill>
                </a:rPr>
                <a:t>Names pre-assigned in the built-in names module: open, range, SyntaxError…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5" name="직사각형 4"/>
            <p:cNvSpPr/>
            <p:nvPr/>
          </p:nvSpPr>
          <p:spPr>
            <a:xfrm>
              <a:off x="1619672" y="1988840"/>
              <a:ext cx="6408712" cy="338437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Global (module)</a:t>
              </a:r>
            </a:p>
            <a:p>
              <a:r>
                <a:rPr lang="en-US" altLang="ko-KR" dirty="0" smtClean="0">
                  <a:solidFill>
                    <a:schemeClr val="tx1">
                      <a:lumMod val="75000"/>
                      <a:lumOff val="25000"/>
                    </a:schemeClr>
                  </a:solidFill>
                </a:rPr>
                <a:t>Names assigned at the top-level of a module file, or declared global in a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within the file</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6" name="직사각형 5"/>
            <p:cNvSpPr/>
            <p:nvPr/>
          </p:nvSpPr>
          <p:spPr>
            <a:xfrm>
              <a:off x="2411760" y="2924944"/>
              <a:ext cx="5472608" cy="230425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Enclosing function locals</a:t>
              </a:r>
            </a:p>
            <a:p>
              <a:r>
                <a:rPr lang="en-US" altLang="ko-KR" dirty="0" smtClean="0">
                  <a:solidFill>
                    <a:schemeClr val="tx1">
                      <a:lumMod val="75000"/>
                      <a:lumOff val="25000"/>
                    </a:schemeClr>
                  </a:solidFill>
                </a:rPr>
                <a:t>Names in the local scope of any and all enclosing functions (</a:t>
              </a:r>
              <a:r>
                <a:rPr lang="en-US" altLang="ko-KR" i="1" dirty="0" smtClean="0">
                  <a:solidFill>
                    <a:schemeClr val="tx1">
                      <a:lumMod val="75000"/>
                      <a:lumOff val="25000"/>
                    </a:schemeClr>
                  </a:solidFill>
                </a:rPr>
                <a:t>def</a:t>
              </a:r>
              <a:r>
                <a:rPr lang="en-US" altLang="ko-KR" dirty="0" smtClean="0">
                  <a:solidFill>
                    <a:schemeClr val="tx1">
                      <a:lumMod val="75000"/>
                      <a:lumOff val="25000"/>
                    </a:schemeClr>
                  </a:solidFill>
                </a:rPr>
                <a:t> or </a:t>
              </a:r>
              <a:r>
                <a:rPr lang="en-US" altLang="ko-KR" i="1" dirty="0" smtClean="0">
                  <a:solidFill>
                    <a:schemeClr val="tx1">
                      <a:lumMod val="75000"/>
                      <a:lumOff val="25000"/>
                    </a:schemeClr>
                  </a:solidFill>
                </a:rPr>
                <a:t>lambda</a:t>
              </a:r>
              <a:r>
                <a:rPr lang="en-US" altLang="ko-KR" dirty="0" smtClean="0">
                  <a:solidFill>
                    <a:schemeClr val="tx1">
                      <a:lumMod val="75000"/>
                      <a:lumOff val="25000"/>
                    </a:schemeClr>
                  </a:solidFill>
                </a:rPr>
                <a:t>), from inner to outer</a:t>
              </a: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en-US" altLang="ko-KR" dirty="0" smtClean="0">
                <a:solidFill>
                  <a:schemeClr val="tx1">
                    <a:lumMod val="75000"/>
                    <a:lumOff val="25000"/>
                  </a:schemeClr>
                </a:solidFill>
              </a:endParaRPr>
            </a:p>
            <a:p>
              <a:endParaRPr lang="ko-KR" altLang="en-US" dirty="0">
                <a:solidFill>
                  <a:schemeClr val="tx1">
                    <a:lumMod val="75000"/>
                    <a:lumOff val="25000"/>
                  </a:schemeClr>
                </a:solidFill>
              </a:endParaRPr>
            </a:p>
          </p:txBody>
        </p:sp>
        <p:sp>
          <p:nvSpPr>
            <p:cNvPr id="7" name="직사각형 6"/>
            <p:cNvSpPr/>
            <p:nvPr/>
          </p:nvSpPr>
          <p:spPr>
            <a:xfrm>
              <a:off x="3131840" y="3861048"/>
              <a:ext cx="4608512" cy="1224136"/>
            </a:xfrm>
            <a:prstGeom prst="rect">
              <a:avLst/>
            </a:prstGeom>
            <a:solidFill>
              <a:schemeClr val="bg1"/>
            </a:solidFill>
            <a:ln w="9525">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smtClean="0">
                  <a:solidFill>
                    <a:schemeClr val="tx1">
                      <a:lumMod val="75000"/>
                      <a:lumOff val="25000"/>
                    </a:schemeClr>
                  </a:solidFill>
                </a:rPr>
                <a:t>Local (function)</a:t>
              </a:r>
            </a:p>
            <a:p>
              <a:r>
                <a:rPr lang="en-US" altLang="ko-KR" dirty="0" smtClean="0">
                  <a:solidFill>
                    <a:schemeClr val="tx1">
                      <a:lumMod val="75000"/>
                      <a:lumOff val="25000"/>
                    </a:schemeClr>
                  </a:solidFill>
                </a:rPr>
                <a:t>Names assigned in any way within a function (def or lambda), and not declared global in that function</a:t>
              </a:r>
              <a:endParaRPr lang="ko-KR" altLang="en-US" dirty="0">
                <a:solidFill>
                  <a:schemeClr val="tx1">
                    <a:lumMod val="75000"/>
                    <a:lumOff val="25000"/>
                  </a:schemeClr>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object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21</a:t>
            </a:fld>
            <a:endParaRPr lang="ko-KR" altLang="en-US"/>
          </a:p>
        </p:txBody>
      </p:sp>
      <p:sp>
        <p:nvSpPr>
          <p:cNvPr id="4" name="TextBox 3"/>
          <p:cNvSpPr txBox="1"/>
          <p:nvPr/>
        </p:nvSpPr>
        <p:spPr>
          <a:xfrm>
            <a:off x="467544" y="764704"/>
            <a:ext cx="261321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정의와 초기화</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600" dirty="0" smtClean="0">
                <a:solidFill>
                  <a:schemeClr val="tx1"/>
                </a:solidFill>
                <a:latin typeface="Courier New" pitchFamily="49" charset="0"/>
                <a:cs typeface="Courier New" pitchFamily="49" charset="0"/>
              </a:rPr>
              <a:t>class Person:</a:t>
            </a:r>
          </a:p>
          <a:p>
            <a:r>
              <a:rPr lang="en-US" altLang="ko-KR" sz="1600" dirty="0" smtClean="0">
                <a:solidFill>
                  <a:schemeClr val="tx1"/>
                </a:solidFill>
                <a:latin typeface="Courier New" pitchFamily="49" charset="0"/>
                <a:cs typeface="Courier New" pitchFamily="49" charset="0"/>
              </a:rPr>
              <a:t>    def __init__(self, name, job=None, pay=0):</a:t>
            </a:r>
          </a:p>
          <a:p>
            <a:r>
              <a:rPr lang="en-US" altLang="ko-KR" sz="1600" dirty="0" smtClean="0">
                <a:solidFill>
                  <a:schemeClr val="tx1"/>
                </a:solidFill>
                <a:latin typeface="Courier New" pitchFamily="49" charset="0"/>
                <a:cs typeface="Courier New" pitchFamily="49" charset="0"/>
              </a:rPr>
              <a:t>        self.name = name</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self.job</a:t>
            </a:r>
            <a:r>
              <a:rPr lang="en-US" altLang="ko-KR" sz="1600" dirty="0" smtClean="0">
                <a:solidFill>
                  <a:schemeClr val="tx1"/>
                </a:solidFill>
                <a:latin typeface="Courier New" pitchFamily="49" charset="0"/>
                <a:cs typeface="Courier New" pitchFamily="49" charset="0"/>
              </a:rPr>
              <a:t> = job</a:t>
            </a:r>
          </a:p>
          <a:p>
            <a:r>
              <a:rPr lang="en-US" altLang="ko-KR" sz="1600" dirty="0" smtClean="0">
                <a:solidFill>
                  <a:schemeClr val="tx1"/>
                </a:solidFill>
                <a:latin typeface="Courier New" pitchFamily="49" charset="0"/>
                <a:cs typeface="Courier New" pitchFamily="49" charset="0"/>
              </a:rPr>
              <a:t>        </a:t>
            </a:r>
            <a:r>
              <a:rPr lang="en-US" altLang="ko-KR" sz="1600" dirty="0" err="1" smtClean="0">
                <a:solidFill>
                  <a:schemeClr val="tx1"/>
                </a:solidFill>
                <a:latin typeface="Courier New" pitchFamily="49" charset="0"/>
                <a:cs typeface="Courier New" pitchFamily="49" charset="0"/>
              </a:rPr>
              <a:t>self.pay</a:t>
            </a:r>
            <a:r>
              <a:rPr lang="en-US" altLang="ko-KR" sz="1600" dirty="0" smtClean="0">
                <a:solidFill>
                  <a:schemeClr val="tx1"/>
                </a:solidFill>
                <a:latin typeface="Courier New" pitchFamily="49" charset="0"/>
                <a:cs typeface="Courier New" pitchFamily="49" charset="0"/>
              </a:rPr>
              <a:t> = pay</a:t>
            </a:r>
          </a:p>
          <a:p>
            <a:r>
              <a:rPr lang="en-US" altLang="ko-KR" sz="1600" dirty="0" smtClean="0">
                <a:solidFill>
                  <a:schemeClr val="tx1"/>
                </a:solidFill>
                <a:latin typeface="Courier New" pitchFamily="49" charset="0"/>
                <a:cs typeface="Courier New" pitchFamily="49" charset="0"/>
              </a:rPr>
              <a:t>        </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bob = Person('Bob Smith')</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sue = Person('Sue Jones', job='dev', pay=100000)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print(bob.name, </a:t>
            </a:r>
            <a:r>
              <a:rPr lang="en-US" altLang="ko-KR" sz="1600" dirty="0" err="1" smtClean="0">
                <a:solidFill>
                  <a:schemeClr val="tx1"/>
                </a:solidFill>
                <a:latin typeface="Courier New" pitchFamily="49" charset="0"/>
                <a:cs typeface="Courier New" pitchFamily="49" charset="0"/>
              </a:rPr>
              <a:t>bob.pay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('Bob Smith', 0)</a:t>
            </a:r>
          </a:p>
          <a:p>
            <a:endParaRPr lang="en-US" altLang="ko-KR" sz="1600" dirty="0" smtClean="0">
              <a:solidFill>
                <a:schemeClr val="tx1"/>
              </a:solidFill>
              <a:latin typeface="Courier New" pitchFamily="49" charset="0"/>
              <a:cs typeface="Courier New" pitchFamily="49" charset="0"/>
            </a:endParaRPr>
          </a:p>
          <a:p>
            <a:r>
              <a:rPr lang="en-US" altLang="ko-KR" sz="1600" dirty="0" smtClean="0">
                <a:solidFill>
                  <a:schemeClr val="tx1"/>
                </a:solidFill>
                <a:latin typeface="Courier New" pitchFamily="49" charset="0"/>
                <a:cs typeface="Courier New" pitchFamily="49" charset="0"/>
              </a:rPr>
              <a:t>print(sue.name, </a:t>
            </a:r>
            <a:r>
              <a:rPr lang="en-US" altLang="ko-KR" sz="1600" dirty="0" err="1" smtClean="0">
                <a:solidFill>
                  <a:schemeClr val="tx1"/>
                </a:solidFill>
                <a:latin typeface="Courier New" pitchFamily="49" charset="0"/>
                <a:cs typeface="Courier New" pitchFamily="49" charset="0"/>
              </a:rPr>
              <a:t>sue.pay</a:t>
            </a:r>
            <a:r>
              <a:rPr lang="en-US" altLang="ko-KR" sz="1600" dirty="0" smtClean="0">
                <a:solidFill>
                  <a:schemeClr val="tx1"/>
                </a:solidFill>
                <a:latin typeface="Courier New" pitchFamily="49" charset="0"/>
                <a:cs typeface="Courier New" pitchFamily="49" charset="0"/>
              </a:rPr>
              <a:t>)</a:t>
            </a:r>
          </a:p>
          <a:p>
            <a:r>
              <a:rPr lang="en-US" altLang="ko-KR" sz="1600" dirty="0" smtClean="0">
                <a:solidFill>
                  <a:schemeClr val="tx2">
                    <a:lumMod val="50000"/>
                    <a:lumOff val="50000"/>
                  </a:schemeClr>
                </a:solidFill>
                <a:latin typeface="Courier New" pitchFamily="49" charset="0"/>
                <a:cs typeface="Courier New" pitchFamily="49" charset="0"/>
              </a:rPr>
              <a:t>('Sue Jones', 100000)</a:t>
            </a: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method</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22</a:t>
            </a:fld>
            <a:endParaRPr lang="ko-KR" altLang="en-US"/>
          </a:p>
        </p:txBody>
      </p:sp>
      <p:sp>
        <p:nvSpPr>
          <p:cNvPr id="4" name="TextBox 3"/>
          <p:cNvSpPr txBox="1"/>
          <p:nvPr/>
        </p:nvSpPr>
        <p:spPr>
          <a:xfrm>
            <a:off x="467544" y="764704"/>
            <a:ext cx="2398926"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method </a:t>
            </a:r>
            <a:r>
              <a:rPr lang="ko-KR" altLang="en-US" sz="1600" dirty="0" smtClean="0">
                <a:latin typeface="Calibri" pitchFamily="34" charset="0"/>
                <a:ea typeface="+mn-ea"/>
                <a:cs typeface="Tahoma" pitchFamily="34" charset="0"/>
              </a:rPr>
              <a:t>추가</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lastName</a:t>
            </a:r>
            <a:r>
              <a:rPr lang="en-US" altLang="ko-KR" sz="1400" b="1" dirty="0" smtClean="0">
                <a:solidFill>
                  <a:schemeClr val="tx1"/>
                </a:solidFill>
                <a:latin typeface="Courier New" pitchFamily="49" charset="0"/>
                <a:cs typeface="Courier New" pitchFamily="49" charset="0"/>
              </a:rPr>
              <a:t>(self):</a:t>
            </a:r>
          </a:p>
          <a:p>
            <a:r>
              <a:rPr lang="en-US" altLang="ko-KR" sz="1400" b="1" dirty="0" smtClean="0">
                <a:solidFill>
                  <a:schemeClr val="tx1"/>
                </a:solidFill>
                <a:latin typeface="Courier New" pitchFamily="49" charset="0"/>
                <a:cs typeface="Courier New" pitchFamily="49" charset="0"/>
              </a:rPr>
              <a:t>        return </a:t>
            </a:r>
            <a:r>
              <a:rPr lang="en-US" altLang="ko-KR" sz="1400" b="1" dirty="0" err="1" smtClean="0">
                <a:solidFill>
                  <a:schemeClr val="tx1"/>
                </a:solidFill>
                <a:latin typeface="Courier New" pitchFamily="49" charset="0"/>
                <a:cs typeface="Courier New" pitchFamily="49" charset="0"/>
              </a:rPr>
              <a:t>self.name.split</a:t>
            </a:r>
            <a:r>
              <a:rPr lang="en-US" altLang="ko-KR" sz="1400" b="1" dirty="0" smtClean="0">
                <a:solidFill>
                  <a:schemeClr val="tx1"/>
                </a:solidFill>
                <a:latin typeface="Courier New" pitchFamily="49" charset="0"/>
                <a:cs typeface="Courier New" pitchFamily="49" charset="0"/>
              </a:rPr>
              <a:t>()[-1]</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a:t>
            </a:r>
          </a:p>
          <a:p>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a:t>
            </a:r>
            <a:r>
              <a:rPr lang="en-US" altLang="ko-KR" sz="1400" b="1" dirty="0" err="1" smtClean="0">
                <a:solidFill>
                  <a:schemeClr val="tx1"/>
                </a:solidFill>
                <a:latin typeface="Courier New" pitchFamily="49" charset="0"/>
                <a:cs typeface="Courier New" pitchFamily="49" charset="0"/>
              </a:rPr>
              <a:t>int</a:t>
            </a:r>
            <a:r>
              <a:rPr lang="en-US" altLang="ko-KR" sz="1400" b="1" dirty="0" smtClean="0">
                <a:solidFill>
                  <a:schemeClr val="tx1"/>
                </a:solidFill>
                <a:latin typeface="Courier New" pitchFamily="49" charset="0"/>
                <a:cs typeface="Courier New" pitchFamily="49" charset="0"/>
              </a:rPr>
              <a:t>(</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 * (1+percent))</a:t>
            </a: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 Person('Sue Jones', job='dev', pay=100000)</a:t>
            </a:r>
          </a:p>
          <a:p>
            <a:r>
              <a:rPr lang="en-US" altLang="ko-KR" sz="1400" dirty="0" smtClean="0">
                <a:solidFill>
                  <a:schemeClr val="tx1"/>
                </a:solidFill>
                <a:latin typeface="Courier New" pitchFamily="49" charset="0"/>
                <a:cs typeface="Courier New" pitchFamily="49" charset="0"/>
              </a:rPr>
              <a:t>print(bob.name, </a:t>
            </a:r>
            <a:r>
              <a:rPr lang="en-US" altLang="ko-KR" sz="1400" dirty="0" err="1" smtClean="0">
                <a:solidFill>
                  <a:schemeClr val="tx1"/>
                </a:solidFill>
                <a:latin typeface="Courier New" pitchFamily="49" charset="0"/>
                <a:cs typeface="Courier New" pitchFamily="49" charset="0"/>
              </a:rPr>
              <a:t>bob.pay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('Bob Smith', 0)</a:t>
            </a:r>
          </a:p>
          <a:p>
            <a:r>
              <a:rPr lang="en-US" altLang="ko-KR" sz="1400" dirty="0" smtClean="0">
                <a:solidFill>
                  <a:schemeClr val="tx1"/>
                </a:solidFill>
                <a:latin typeface="Courier New" pitchFamily="49" charset="0"/>
                <a:cs typeface="Courier New" pitchFamily="49" charset="0"/>
              </a:rPr>
              <a:t>print(sue.name, </a:t>
            </a:r>
            <a:r>
              <a:rPr lang="en-US" altLang="ko-KR" sz="1400" dirty="0" err="1" smtClean="0">
                <a:solidFill>
                  <a:schemeClr val="tx1"/>
                </a:solidFill>
                <a:latin typeface="Courier New" pitchFamily="49" charset="0"/>
                <a:cs typeface="Courier New" pitchFamily="49" charset="0"/>
              </a:rPr>
              <a:t>sue.pay</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('Sue Jones', 100000)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bob.lastName</a:t>
            </a:r>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sue.lastName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b="1" dirty="0" err="1" smtClean="0">
                <a:solidFill>
                  <a:schemeClr val="tx1"/>
                </a:solidFill>
                <a:latin typeface="Courier New" pitchFamily="49" charset="0"/>
                <a:cs typeface="Courier New" pitchFamily="49" charset="0"/>
              </a:rPr>
              <a:t>sue.giveRaise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sue.pay</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110000</a:t>
            </a:r>
          </a:p>
          <a:p>
            <a:endParaRPr lang="en-US" altLang="ko-KR" sz="1100" dirty="0" smtClean="0">
              <a:solidFill>
                <a:schemeClr val="tx2">
                  <a:lumMod val="50000"/>
                  <a:lumOff val="50000"/>
                </a:schemeClr>
              </a:solidFill>
              <a:latin typeface="Courier New" pitchFamily="49" charset="0"/>
              <a:cs typeface="Courier New" pitchFamily="49" charset="0"/>
            </a:endParaRPr>
          </a:p>
          <a:p>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attribute overloading</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23</a:t>
            </a:fld>
            <a:endParaRPr lang="ko-KR" altLang="en-US"/>
          </a:p>
        </p:txBody>
      </p:sp>
      <p:sp>
        <p:nvSpPr>
          <p:cNvPr id="4" name="TextBox 3"/>
          <p:cNvSpPr txBox="1"/>
          <p:nvPr/>
        </p:nvSpPr>
        <p:spPr>
          <a:xfrm>
            <a:off x="467544" y="764704"/>
            <a:ext cx="2914324"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a:t>
            </a:r>
            <a:r>
              <a:rPr lang="en-US" altLang="ko-KR" sz="1600" dirty="0" smtClean="0">
                <a:latin typeface="Calibri" pitchFamily="34" charset="0"/>
                <a:ea typeface="+mn-ea"/>
                <a:cs typeface="Tahoma" pitchFamily="34" charset="0"/>
              </a:rPr>
              <a:t>attribute </a:t>
            </a:r>
            <a:r>
              <a:rPr lang="en-US" altLang="ko-KR" sz="1600" dirty="0" smtClean="0">
                <a:latin typeface="Calibri" pitchFamily="34" charset="0"/>
                <a:ea typeface="+mn-ea"/>
                <a:cs typeface="Tahoma" pitchFamily="34" charset="0"/>
              </a:rPr>
              <a:t>overriding</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b="1" dirty="0" smtClean="0">
                <a:solidFill>
                  <a:schemeClr val="tx1"/>
                </a:solidFill>
                <a:latin typeface="Courier New" pitchFamily="49" charset="0"/>
                <a:cs typeface="Courier New" pitchFamily="49" charset="0"/>
              </a:rPr>
              <a:t>    </a:t>
            </a:r>
            <a:r>
              <a:rPr lang="en-US" altLang="ko-KR" sz="1400" dirty="0" smtClean="0">
                <a:solidFill>
                  <a:schemeClr val="tx1"/>
                </a:solidFill>
                <a:latin typeface="Courier New" pitchFamily="49" charset="0"/>
                <a:cs typeface="Courier New" pitchFamily="49" charset="0"/>
              </a:rPr>
              <a:t>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b="1" dirty="0" smtClean="0">
                <a:solidFill>
                  <a:schemeClr val="tx1"/>
                </a:solidFill>
                <a:latin typeface="Courier New" pitchFamily="49" charset="0"/>
                <a:cs typeface="Courier New" pitchFamily="49" charset="0"/>
              </a:rPr>
              <a:t>    def __</a:t>
            </a:r>
            <a:r>
              <a:rPr lang="en-US" altLang="ko-KR" sz="1400" b="1" dirty="0" err="1" smtClean="0">
                <a:solidFill>
                  <a:schemeClr val="tx1"/>
                </a:solidFill>
                <a:latin typeface="Courier New" pitchFamily="49" charset="0"/>
                <a:cs typeface="Courier New" pitchFamily="49" charset="0"/>
              </a:rPr>
              <a:t>repr</a:t>
            </a:r>
            <a:r>
              <a:rPr lang="en-US" altLang="ko-KR" sz="1400" b="1" dirty="0" smtClean="0">
                <a:solidFill>
                  <a:schemeClr val="tx1"/>
                </a:solidFill>
                <a:latin typeface="Courier New" pitchFamily="49" charset="0"/>
                <a:cs typeface="Courier New" pitchFamily="49" charset="0"/>
              </a:rPr>
              <a:t>__(self):</a:t>
            </a:r>
          </a:p>
          <a:p>
            <a:r>
              <a:rPr lang="en-US" altLang="ko-KR" sz="1400" b="1" dirty="0" smtClean="0">
                <a:solidFill>
                  <a:schemeClr val="tx1"/>
                </a:solidFill>
                <a:latin typeface="Courier New" pitchFamily="49" charset="0"/>
                <a:cs typeface="Courier New" pitchFamily="49" charset="0"/>
              </a:rPr>
              <a:t>        return ‘[Person: %s, %s]’ % (self.name, </a:t>
            </a:r>
            <a:r>
              <a:rPr lang="en-US" altLang="ko-KR" sz="1400" b="1" dirty="0" err="1" smtClean="0">
                <a:solidFill>
                  <a:schemeClr val="tx1"/>
                </a:solidFill>
                <a:latin typeface="Courier New" pitchFamily="49" charset="0"/>
                <a:cs typeface="Courier New" pitchFamily="49" charset="0"/>
              </a:rPr>
              <a:t>self.pay</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dirty="0" smtClean="0">
                <a:solidFill>
                  <a:schemeClr val="tx1"/>
                </a:solidFill>
                <a:latin typeface="Courier New" pitchFamily="49" charset="0"/>
                <a:cs typeface="Courier New" pitchFamily="49" charset="0"/>
              </a:rPr>
              <a:t>bob = Person('Bob Smith')</a:t>
            </a:r>
          </a:p>
          <a:p>
            <a:r>
              <a:rPr lang="en-US" altLang="ko-KR" sz="1400" dirty="0" smtClean="0">
                <a:solidFill>
                  <a:schemeClr val="tx1"/>
                </a:solidFill>
                <a:latin typeface="Courier New" pitchFamily="49" charset="0"/>
                <a:cs typeface="Courier New" pitchFamily="49" charset="0"/>
              </a:rPr>
              <a:t>sue = Person('Sue Jones', job='dev', pay=100000)</a:t>
            </a:r>
          </a:p>
          <a:p>
            <a:r>
              <a:rPr lang="en-US" altLang="ko-KR" sz="1400" b="1" dirty="0" smtClean="0">
                <a:solidFill>
                  <a:schemeClr val="tx1"/>
                </a:solidFill>
                <a:latin typeface="Courier New" pitchFamily="49" charset="0"/>
                <a:cs typeface="Courier New" pitchFamily="49" charset="0"/>
              </a:rPr>
              <a:t>print(bob)</a:t>
            </a:r>
          </a:p>
          <a:p>
            <a:r>
              <a:rPr lang="en-US" altLang="ko-KR" sz="1400" dirty="0" smtClean="0">
                <a:solidFill>
                  <a:schemeClr val="tx2">
                    <a:lumMod val="50000"/>
                    <a:lumOff val="50000"/>
                  </a:schemeClr>
                </a:solidFill>
                <a:latin typeface="Courier New" pitchFamily="49" charset="0"/>
                <a:cs typeface="Courier New" pitchFamily="49" charset="0"/>
              </a:rPr>
              <a:t>[Person: Bob Smith, 0] </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100000] </a:t>
            </a:r>
          </a:p>
          <a:p>
            <a:r>
              <a:rPr lang="en-US" altLang="ko-KR" sz="1400" dirty="0" smtClean="0">
                <a:solidFill>
                  <a:schemeClr val="tx1"/>
                </a:solidFill>
                <a:latin typeface="Courier New" pitchFamily="49" charset="0"/>
                <a:cs typeface="Courier New" pitchFamily="49" charset="0"/>
              </a:rPr>
              <a:t>print(</a:t>
            </a:r>
            <a:r>
              <a:rPr lang="en-US" altLang="ko-KR" sz="1400" dirty="0" err="1" smtClean="0">
                <a:solidFill>
                  <a:schemeClr val="tx1"/>
                </a:solidFill>
                <a:latin typeface="Courier New" pitchFamily="49" charset="0"/>
                <a:cs typeface="Courier New" pitchFamily="49" charset="0"/>
              </a:rPr>
              <a:t>bob.lastName</a:t>
            </a:r>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sue.lastName</a:t>
            </a:r>
            <a:r>
              <a:rPr lang="en-US" altLang="ko-KR" sz="1400"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('Smith', 'Jones')</a:t>
            </a:r>
          </a:p>
          <a:p>
            <a:r>
              <a:rPr lang="en-US" altLang="ko-KR" sz="1400" dirty="0" err="1" smtClean="0">
                <a:solidFill>
                  <a:schemeClr val="tx1"/>
                </a:solidFill>
                <a:latin typeface="Courier New" pitchFamily="49" charset="0"/>
                <a:cs typeface="Courier New" pitchFamily="49" charset="0"/>
              </a:rPr>
              <a:t>sue.giveRaise</a:t>
            </a:r>
            <a:r>
              <a:rPr lang="en-US" altLang="ko-KR" sz="1400"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print(sue)</a:t>
            </a:r>
          </a:p>
          <a:p>
            <a:r>
              <a:rPr lang="en-US" altLang="ko-KR" sz="1400" dirty="0" smtClean="0">
                <a:solidFill>
                  <a:schemeClr val="tx2">
                    <a:lumMod val="50000"/>
                    <a:lumOff val="50000"/>
                  </a:schemeClr>
                </a:solidFill>
                <a:latin typeface="Courier New" pitchFamily="49" charset="0"/>
                <a:cs typeface="Courier New" pitchFamily="49" charset="0"/>
              </a:rPr>
              <a:t>[Person: Sue Jones, 110000]</a:t>
            </a:r>
            <a:endParaRPr lang="ko-KR" altLang="en-US" sz="14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Class </a:t>
            </a:r>
            <a:r>
              <a:rPr lang="ko-KR" altLang="en-US" dirty="0" smtClean="0"/>
              <a:t>상속</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24</a:t>
            </a:fld>
            <a:endParaRPr lang="ko-KR" altLang="en-US"/>
          </a:p>
        </p:txBody>
      </p:sp>
      <p:sp>
        <p:nvSpPr>
          <p:cNvPr id="4" name="TextBox 3"/>
          <p:cNvSpPr txBox="1"/>
          <p:nvPr/>
        </p:nvSpPr>
        <p:spPr>
          <a:xfrm>
            <a:off x="467544" y="764704"/>
            <a:ext cx="1694695"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class </a:t>
            </a:r>
            <a:r>
              <a:rPr lang="ko-KR" altLang="en-US" sz="1600" dirty="0" smtClean="0">
                <a:latin typeface="Calibri" pitchFamily="34" charset="0"/>
                <a:ea typeface="+mn-ea"/>
                <a:cs typeface="Tahoma" pitchFamily="34" charset="0"/>
              </a:rPr>
              <a:t>객체의 상속</a:t>
            </a: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400" dirty="0" smtClean="0">
                <a:solidFill>
                  <a:schemeClr val="tx1"/>
                </a:solidFill>
                <a:latin typeface="Courier New" pitchFamily="49" charset="0"/>
                <a:cs typeface="Courier New" pitchFamily="49" charset="0"/>
              </a:rPr>
              <a:t>class Person:</a:t>
            </a:r>
          </a:p>
          <a:p>
            <a:r>
              <a:rPr lang="en-US" altLang="ko-KR" sz="1400" dirty="0" smtClean="0">
                <a:solidFill>
                  <a:schemeClr val="tx1"/>
                </a:solidFill>
                <a:latin typeface="Courier New" pitchFamily="49" charset="0"/>
                <a:cs typeface="Courier New" pitchFamily="49" charset="0"/>
              </a:rPr>
              <a:t>    def __init__(self, name, job=None, pay=0):</a:t>
            </a:r>
          </a:p>
          <a:p>
            <a:r>
              <a:rPr lang="en-US" altLang="ko-KR" sz="1400" dirty="0" smtClean="0">
                <a:solidFill>
                  <a:schemeClr val="tx1"/>
                </a:solidFill>
                <a:latin typeface="Courier New" pitchFamily="49" charset="0"/>
                <a:cs typeface="Courier New" pitchFamily="49" charset="0"/>
              </a:rPr>
              <a:t>        self.name = name</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self.job</a:t>
            </a:r>
            <a:r>
              <a:rPr lang="en-US" altLang="ko-KR" sz="1400" dirty="0" smtClean="0">
                <a:solidFill>
                  <a:schemeClr val="tx1"/>
                </a:solidFill>
                <a:latin typeface="Courier New" pitchFamily="49" charset="0"/>
                <a:cs typeface="Courier New" pitchFamily="49" charset="0"/>
              </a:rPr>
              <a:t> = job</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pay</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lastName</a:t>
            </a:r>
            <a:r>
              <a:rPr lang="en-US" altLang="ko-KR" sz="1400" dirty="0" smtClean="0">
                <a:solidFill>
                  <a:schemeClr val="tx1"/>
                </a:solidFill>
                <a:latin typeface="Courier New" pitchFamily="49" charset="0"/>
                <a:cs typeface="Courier New" pitchFamily="49" charset="0"/>
              </a:rPr>
              <a:t>(self):</a:t>
            </a:r>
          </a:p>
          <a:p>
            <a:r>
              <a:rPr lang="en-US" altLang="ko-KR" sz="1400" dirty="0" smtClean="0">
                <a:solidFill>
                  <a:schemeClr val="tx1"/>
                </a:solidFill>
                <a:latin typeface="Courier New" pitchFamily="49" charset="0"/>
                <a:cs typeface="Courier New" pitchFamily="49" charset="0"/>
              </a:rPr>
              <a:t>        return </a:t>
            </a:r>
            <a:r>
              <a:rPr lang="en-US" altLang="ko-KR" sz="1400" dirty="0" err="1" smtClean="0">
                <a:solidFill>
                  <a:schemeClr val="tx1"/>
                </a:solidFill>
                <a:latin typeface="Courier New" pitchFamily="49" charset="0"/>
                <a:cs typeface="Courier New" pitchFamily="49" charset="0"/>
              </a:rPr>
              <a:t>self.name.split</a:t>
            </a:r>
            <a:r>
              <a:rPr lang="en-US" altLang="ko-KR" sz="1400" dirty="0" smtClean="0">
                <a:solidFill>
                  <a:schemeClr val="tx1"/>
                </a:solidFill>
                <a:latin typeface="Courier New" pitchFamily="49" charset="0"/>
                <a:cs typeface="Courier New" pitchFamily="49" charset="0"/>
              </a:rPr>
              <a:t>()[-1]</a:t>
            </a:r>
          </a:p>
          <a:p>
            <a:r>
              <a:rPr lang="en-US" altLang="ko-KR" sz="1400" dirty="0" smtClean="0">
                <a:solidFill>
                  <a:schemeClr val="tx1"/>
                </a:solidFill>
                <a:latin typeface="Courier New" pitchFamily="49" charset="0"/>
                <a:cs typeface="Courier New" pitchFamily="49" charset="0"/>
              </a:rPr>
              <a:t>    def </a:t>
            </a:r>
            <a:r>
              <a:rPr lang="en-US" altLang="ko-KR" sz="1400" dirty="0" err="1" smtClean="0">
                <a:solidFill>
                  <a:schemeClr val="tx1"/>
                </a:solidFill>
                <a:latin typeface="Courier New" pitchFamily="49" charset="0"/>
                <a:cs typeface="Courier New" pitchFamily="49" charset="0"/>
              </a:rPr>
              <a:t>giveRaise</a:t>
            </a:r>
            <a:r>
              <a:rPr lang="en-US" altLang="ko-KR" sz="1400" dirty="0" smtClean="0">
                <a:solidFill>
                  <a:schemeClr val="tx1"/>
                </a:solidFill>
                <a:latin typeface="Courier New" pitchFamily="49" charset="0"/>
                <a:cs typeface="Courier New" pitchFamily="49" charset="0"/>
              </a:rPr>
              <a:t>(self, percent):</a:t>
            </a:r>
          </a:p>
          <a:p>
            <a:r>
              <a:rPr lang="en-US" altLang="ko-KR" sz="1400" dirty="0" smtClean="0">
                <a:solidFill>
                  <a:schemeClr val="tx1"/>
                </a:solidFill>
                <a:latin typeface="Courier New" pitchFamily="49" charset="0"/>
                <a:cs typeface="Courier New" pitchFamily="49" charset="0"/>
              </a:rPr>
              <a:t>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a:t>
            </a:r>
            <a:r>
              <a:rPr lang="en-US" altLang="ko-KR" sz="1400" dirty="0" err="1" smtClean="0">
                <a:solidFill>
                  <a:schemeClr val="tx1"/>
                </a:solidFill>
                <a:latin typeface="Courier New" pitchFamily="49" charset="0"/>
                <a:cs typeface="Courier New" pitchFamily="49" charset="0"/>
              </a:rPr>
              <a:t>int</a:t>
            </a:r>
            <a:r>
              <a:rPr lang="en-US" altLang="ko-KR" sz="1400" dirty="0" smtClean="0">
                <a:solidFill>
                  <a:schemeClr val="tx1"/>
                </a:solidFill>
                <a:latin typeface="Courier New" pitchFamily="49" charset="0"/>
                <a:cs typeface="Courier New" pitchFamily="49" charset="0"/>
              </a:rPr>
              <a:t>(</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 * (1+percent))</a:t>
            </a:r>
          </a:p>
          <a:p>
            <a:r>
              <a:rPr lang="en-US" altLang="ko-KR" sz="1400" dirty="0" smtClean="0">
                <a:solidFill>
                  <a:schemeClr val="tx1"/>
                </a:solidFill>
                <a:latin typeface="Courier New" pitchFamily="49" charset="0"/>
                <a:cs typeface="Courier New" pitchFamily="49" charset="0"/>
              </a:rPr>
              <a:t>    def __</a:t>
            </a:r>
            <a:r>
              <a:rPr lang="en-US" altLang="ko-KR" sz="1400" dirty="0" err="1" smtClean="0">
                <a:solidFill>
                  <a:schemeClr val="tx1"/>
                </a:solidFill>
                <a:latin typeface="Courier New" pitchFamily="49" charset="0"/>
                <a:cs typeface="Courier New" pitchFamily="49" charset="0"/>
              </a:rPr>
              <a:t>repr</a:t>
            </a:r>
            <a:r>
              <a:rPr lang="en-US" altLang="ko-KR" sz="1400" dirty="0" smtClean="0">
                <a:solidFill>
                  <a:schemeClr val="tx1"/>
                </a:solidFill>
                <a:latin typeface="Courier New" pitchFamily="49" charset="0"/>
                <a:cs typeface="Courier New" pitchFamily="49" charset="0"/>
              </a:rPr>
              <a:t>__(self):</a:t>
            </a:r>
          </a:p>
          <a:p>
            <a:r>
              <a:rPr lang="en-US" altLang="ko-KR" sz="1400" dirty="0" smtClean="0">
                <a:solidFill>
                  <a:schemeClr val="tx1"/>
                </a:solidFill>
                <a:latin typeface="Courier New" pitchFamily="49" charset="0"/>
                <a:cs typeface="Courier New" pitchFamily="49" charset="0"/>
              </a:rPr>
              <a:t>        return ‘[Person: %s, %s]’ % (self.name, </a:t>
            </a:r>
            <a:r>
              <a:rPr lang="en-US" altLang="ko-KR" sz="1400" dirty="0" err="1" smtClean="0">
                <a:solidFill>
                  <a:schemeClr val="tx1"/>
                </a:solidFill>
                <a:latin typeface="Courier New" pitchFamily="49" charset="0"/>
                <a:cs typeface="Courier New" pitchFamily="49" charset="0"/>
              </a:rPr>
              <a:t>self.pay</a:t>
            </a:r>
            <a:r>
              <a:rPr lang="en-US" altLang="ko-KR" sz="1400"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class Manager(Person):</a:t>
            </a:r>
          </a:p>
          <a:p>
            <a:r>
              <a:rPr lang="en-US" altLang="ko-KR" sz="1400" b="1" dirty="0" smtClean="0">
                <a:solidFill>
                  <a:schemeClr val="tx1"/>
                </a:solidFill>
                <a:latin typeface="Courier New" pitchFamily="49" charset="0"/>
                <a:cs typeface="Courier New" pitchFamily="49" charset="0"/>
              </a:rPr>
              <a:t>    def </a:t>
            </a:r>
            <a:r>
              <a:rPr lang="en-US" altLang="ko-KR" sz="1400" b="1" dirty="0" err="1" smtClean="0">
                <a:solidFill>
                  <a:schemeClr val="tx1"/>
                </a:solidFill>
                <a:latin typeface="Courier New" pitchFamily="49" charset="0"/>
                <a:cs typeface="Courier New" pitchFamily="49" charset="0"/>
              </a:rPr>
              <a:t>giveRaise</a:t>
            </a:r>
            <a:r>
              <a:rPr lang="en-US" altLang="ko-KR" sz="1400" b="1" dirty="0" smtClean="0">
                <a:solidFill>
                  <a:schemeClr val="tx1"/>
                </a:solidFill>
                <a:latin typeface="Courier New" pitchFamily="49" charset="0"/>
                <a:cs typeface="Courier New" pitchFamily="49" charset="0"/>
              </a:rPr>
              <a:t>(self, percent, bonus=.10):</a:t>
            </a:r>
          </a:p>
          <a:p>
            <a:r>
              <a:rPr lang="en-US" altLang="ko-KR" sz="1400" b="1" dirty="0" smtClean="0">
                <a:solidFill>
                  <a:schemeClr val="tx1"/>
                </a:solidFill>
                <a:latin typeface="Courier New" pitchFamily="49" charset="0"/>
                <a:cs typeface="Courier New" pitchFamily="49" charset="0"/>
              </a:rPr>
              <a:t>        </a:t>
            </a:r>
            <a:r>
              <a:rPr lang="en-US" altLang="ko-KR" sz="1400" b="1" dirty="0" err="1" smtClean="0">
                <a:solidFill>
                  <a:schemeClr val="tx1"/>
                </a:solidFill>
                <a:latin typeface="Courier New" pitchFamily="49" charset="0"/>
                <a:cs typeface="Courier New" pitchFamily="49" charset="0"/>
              </a:rPr>
              <a:t>Person.giveRaise</a:t>
            </a:r>
            <a:r>
              <a:rPr lang="en-US" altLang="ko-KR" sz="1400" b="1" dirty="0" smtClean="0">
                <a:solidFill>
                  <a:schemeClr val="tx1"/>
                </a:solidFill>
                <a:latin typeface="Courier New" pitchFamily="49" charset="0"/>
                <a:cs typeface="Courier New" pitchFamily="49" charset="0"/>
              </a:rPr>
              <a:t>(self, </a:t>
            </a:r>
            <a:r>
              <a:rPr lang="en-US" altLang="ko-KR" sz="1400" b="1" dirty="0" err="1" smtClean="0">
                <a:solidFill>
                  <a:schemeClr val="tx1"/>
                </a:solidFill>
                <a:latin typeface="Courier New" pitchFamily="49" charset="0"/>
                <a:cs typeface="Courier New" pitchFamily="49" charset="0"/>
              </a:rPr>
              <a:t>percent+bonus</a:t>
            </a:r>
            <a:r>
              <a:rPr lang="en-US" altLang="ko-KR" sz="1400" b="1" dirty="0" smtClean="0">
                <a:solidFill>
                  <a:schemeClr val="tx1"/>
                </a:solidFill>
                <a:latin typeface="Courier New" pitchFamily="49" charset="0"/>
                <a:cs typeface="Courier New" pitchFamily="49" charset="0"/>
              </a:rPr>
              <a:t>)</a:t>
            </a:r>
          </a:p>
          <a:p>
            <a:endParaRPr lang="en-US" altLang="ko-KR" sz="1400" dirty="0" smtClean="0">
              <a:solidFill>
                <a:schemeClr val="tx1"/>
              </a:solidFill>
              <a:latin typeface="Courier New" pitchFamily="49" charset="0"/>
              <a:cs typeface="Courier New" pitchFamily="49" charset="0"/>
            </a:endParaRPr>
          </a:p>
          <a:p>
            <a:r>
              <a:rPr lang="en-US" altLang="ko-KR" sz="1400" b="1" dirty="0" smtClean="0">
                <a:solidFill>
                  <a:schemeClr val="tx1"/>
                </a:solidFill>
                <a:latin typeface="Courier New" pitchFamily="49" charset="0"/>
                <a:cs typeface="Courier New" pitchFamily="49" charset="0"/>
              </a:rPr>
              <a:t>tom = Manager('Tom Jones', 'mgr', 50000)</a:t>
            </a:r>
          </a:p>
          <a:p>
            <a:r>
              <a:rPr lang="en-US" altLang="ko-KR" sz="1400" b="1" dirty="0" err="1" smtClean="0">
                <a:solidFill>
                  <a:schemeClr val="tx1"/>
                </a:solidFill>
                <a:latin typeface="Courier New" pitchFamily="49" charset="0"/>
                <a:cs typeface="Courier New" pitchFamily="49" charset="0"/>
              </a:rPr>
              <a:t>tom.giveRaise</a:t>
            </a:r>
            <a:r>
              <a:rPr lang="en-US" altLang="ko-KR" sz="1400" b="1" dirty="0" smtClean="0">
                <a:solidFill>
                  <a:schemeClr val="tx1"/>
                </a:solidFill>
                <a:latin typeface="Courier New" pitchFamily="49" charset="0"/>
                <a:cs typeface="Courier New" pitchFamily="49" charset="0"/>
              </a:rPr>
              <a:t>(.10)</a:t>
            </a:r>
          </a:p>
          <a:p>
            <a:r>
              <a:rPr lang="en-US" altLang="ko-KR" sz="1400" b="1" dirty="0" smtClean="0">
                <a:solidFill>
                  <a:schemeClr val="tx1"/>
                </a:solidFill>
                <a:latin typeface="Courier New" pitchFamily="49" charset="0"/>
                <a:cs typeface="Courier New" pitchFamily="49" charset="0"/>
              </a:rPr>
              <a:t>print(</a:t>
            </a:r>
            <a:r>
              <a:rPr lang="en-US" altLang="ko-KR" sz="1400" b="1" dirty="0" err="1" smtClean="0">
                <a:solidFill>
                  <a:schemeClr val="tx1"/>
                </a:solidFill>
                <a:latin typeface="Courier New" pitchFamily="49" charset="0"/>
                <a:cs typeface="Courier New" pitchFamily="49" charset="0"/>
              </a:rPr>
              <a:t>tom.lastName</a:t>
            </a:r>
            <a:r>
              <a:rPr lang="en-US" altLang="ko-KR" sz="1400" b="1" dirty="0" smtClean="0">
                <a:solidFill>
                  <a:schemeClr val="tx1"/>
                </a:solidFill>
                <a:latin typeface="Courier New" pitchFamily="49" charset="0"/>
                <a:cs typeface="Courier New" pitchFamily="49" charset="0"/>
              </a:rPr>
              <a:t>())</a:t>
            </a:r>
          </a:p>
          <a:p>
            <a:r>
              <a:rPr lang="en-US" altLang="ko-KR" sz="1400" dirty="0" smtClean="0">
                <a:solidFill>
                  <a:schemeClr val="tx2">
                    <a:lumMod val="50000"/>
                    <a:lumOff val="50000"/>
                  </a:schemeClr>
                </a:solidFill>
                <a:latin typeface="Courier New" pitchFamily="49" charset="0"/>
                <a:cs typeface="Courier New" pitchFamily="49" charset="0"/>
              </a:rPr>
              <a:t>Jones</a:t>
            </a:r>
          </a:p>
          <a:p>
            <a:r>
              <a:rPr lang="en-US" altLang="ko-KR" sz="1400" b="1" dirty="0" smtClean="0">
                <a:solidFill>
                  <a:schemeClr val="tx1"/>
                </a:solidFill>
                <a:latin typeface="Courier New" pitchFamily="49" charset="0"/>
                <a:cs typeface="Courier New" pitchFamily="49" charset="0"/>
              </a:rPr>
              <a:t>print(tom)</a:t>
            </a:r>
          </a:p>
          <a:p>
            <a:r>
              <a:rPr lang="en-US" altLang="ko-KR" sz="1400" dirty="0" smtClean="0">
                <a:solidFill>
                  <a:schemeClr val="tx2">
                    <a:lumMod val="50000"/>
                    <a:lumOff val="50000"/>
                  </a:schemeClr>
                </a:solidFill>
                <a:latin typeface="Courier New" pitchFamily="49" charset="0"/>
                <a:cs typeface="Courier New" pitchFamily="49" charset="0"/>
              </a:rPr>
              <a:t>[Person: Tom Jones, 60000]</a:t>
            </a:r>
          </a:p>
          <a:p>
            <a:endParaRPr lang="ko-KR" altLang="en-US" sz="10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Static and Class methods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25</a:t>
            </a:fld>
            <a:endParaRPr lang="ko-KR" altLang="en-US"/>
          </a:p>
        </p:txBody>
      </p:sp>
      <p:sp>
        <p:nvSpPr>
          <p:cNvPr id="4" name="TextBox 3"/>
          <p:cNvSpPr txBox="1"/>
          <p:nvPr/>
        </p:nvSpPr>
        <p:spPr>
          <a:xfrm>
            <a:off x="467544" y="764704"/>
            <a:ext cx="5623975"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overriding </a:t>
            </a:r>
            <a:r>
              <a:rPr lang="ko-KR" altLang="en-US" sz="1600" dirty="0" smtClean="0">
                <a:latin typeface="Calibri" pitchFamily="34" charset="0"/>
                <a:ea typeface="+mn-ea"/>
                <a:cs typeface="Tahoma" pitchFamily="34" charset="0"/>
              </a:rPr>
              <a:t>할 수 없는 </a:t>
            </a:r>
            <a:r>
              <a:rPr lang="en-US" altLang="ko-KR" sz="1600" dirty="0" smtClean="0">
                <a:latin typeface="Calibri" pitchFamily="34" charset="0"/>
                <a:ea typeface="+mn-ea"/>
                <a:cs typeface="Tahoma" pitchFamily="34" charset="0"/>
              </a:rPr>
              <a:t>class-level method: Static and Class method</a:t>
            </a:r>
            <a:endParaRPr lang="ko-KR" altLang="en-US" sz="1600" dirty="0"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000" b="1" u="sng" dirty="0" smtClean="0">
                <a:solidFill>
                  <a:schemeClr val="tx1"/>
                </a:solidFill>
                <a:latin typeface="Courier New" pitchFamily="49" charset="0"/>
                <a:cs typeface="Courier New" pitchFamily="49" charset="0"/>
              </a:rPr>
              <a:t>Static metho</a:t>
            </a:r>
            <a:r>
              <a:rPr lang="en-US" altLang="ko-KR" sz="1000" b="1" u="sng" dirty="0" smtClean="0">
                <a:solidFill>
                  <a:schemeClr val="tx1"/>
                </a:solidFill>
                <a:latin typeface="Courier New" pitchFamily="49" charset="0"/>
                <a:cs typeface="Courier New" pitchFamily="49" charset="0"/>
              </a:rPr>
              <a:t>d</a:t>
            </a:r>
          </a:p>
          <a:p>
            <a:r>
              <a:rPr lang="en-US" altLang="ko-KR" sz="1000" dirty="0" smtClean="0">
                <a:solidFill>
                  <a:schemeClr val="tx1"/>
                </a:solidFill>
                <a:latin typeface="Courier New" pitchFamily="49" charset="0"/>
                <a:cs typeface="Courier New" pitchFamily="49" charset="0"/>
              </a:rPr>
              <a:t>class </a:t>
            </a:r>
            <a:r>
              <a:rPr lang="en-US" altLang="ko-KR" sz="1000" dirty="0" err="1" smtClean="0">
                <a:solidFill>
                  <a:schemeClr val="tx1"/>
                </a:solidFill>
                <a:latin typeface="Courier New" pitchFamily="49" charset="0"/>
                <a:cs typeface="Courier New" pitchFamily="49" charset="0"/>
              </a:rPr>
              <a:t>AClass</a:t>
            </a:r>
            <a:r>
              <a:rPr lang="en-US" altLang="ko-KR" sz="1000" dirty="0" smtClean="0">
                <a:solidFill>
                  <a:schemeClr val="tx1"/>
                </a:solidFill>
                <a:latin typeface="Courier New" pitchFamily="49" charset="0"/>
                <a:cs typeface="Courier New" pitchFamily="49" charset="0"/>
              </a:rPr>
              <a:t>(object):</a:t>
            </a:r>
          </a:p>
          <a:p>
            <a:r>
              <a:rPr lang="en-US" altLang="ko-KR" sz="1000" dirty="0" smtClean="0">
                <a:solidFill>
                  <a:schemeClr val="tx1"/>
                </a:solidFill>
                <a:latin typeface="Courier New" pitchFamily="49" charset="0"/>
                <a:cs typeface="Courier New" pitchFamily="49" charset="0"/>
              </a:rPr>
              <a:t>    def </a:t>
            </a:r>
            <a:r>
              <a:rPr lang="en-US" altLang="ko-KR" sz="1000" dirty="0" err="1" smtClean="0">
                <a:solidFill>
                  <a:schemeClr val="tx1"/>
                </a:solidFill>
                <a:latin typeface="Courier New" pitchFamily="49" charset="0"/>
                <a:cs typeface="Courier New" pitchFamily="49" charset="0"/>
              </a:rPr>
              <a:t>astatic</a:t>
            </a:r>
            <a:r>
              <a:rPr lang="en-US" altLang="ko-KR" sz="1000" dirty="0" smtClean="0">
                <a:solidFill>
                  <a:schemeClr val="tx1"/>
                </a:solidFill>
                <a:latin typeface="Courier New" pitchFamily="49" charset="0"/>
                <a:cs typeface="Courier New" pitchFamily="49" charset="0"/>
              </a:rPr>
              <a:t>( ): </a:t>
            </a:r>
            <a:endParaRPr lang="en-US" altLang="ko-KR" sz="1000"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 </a:t>
            </a:r>
            <a:r>
              <a:rPr lang="en-US" altLang="ko-KR" sz="1000" dirty="0" smtClean="0">
                <a:solidFill>
                  <a:schemeClr val="tx1"/>
                </a:solidFill>
                <a:latin typeface="Courier New" pitchFamily="49" charset="0"/>
                <a:cs typeface="Courier New" pitchFamily="49" charset="0"/>
              </a:rPr>
              <a:t>       print(“a </a:t>
            </a:r>
            <a:r>
              <a:rPr lang="en-US" altLang="ko-KR" sz="1000" dirty="0" smtClean="0">
                <a:solidFill>
                  <a:schemeClr val="tx1"/>
                </a:solidFill>
                <a:latin typeface="Courier New" pitchFamily="49" charset="0"/>
                <a:cs typeface="Courier New" pitchFamily="49" charset="0"/>
              </a:rPr>
              <a:t>static </a:t>
            </a:r>
            <a:r>
              <a:rPr lang="en-US" altLang="ko-KR" sz="1000" dirty="0" smtClean="0">
                <a:solidFill>
                  <a:schemeClr val="tx1"/>
                </a:solidFill>
                <a:latin typeface="Courier New" pitchFamily="49" charset="0"/>
                <a:cs typeface="Courier New" pitchFamily="49" charset="0"/>
              </a:rPr>
              <a:t>method”)</a:t>
            </a:r>
            <a:endParaRPr lang="en-US" altLang="ko-KR" sz="1000"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    </a:t>
            </a:r>
            <a:r>
              <a:rPr lang="en-US" altLang="ko-KR" sz="1000" dirty="0" err="1" smtClean="0">
                <a:solidFill>
                  <a:schemeClr val="tx1"/>
                </a:solidFill>
                <a:latin typeface="Courier New" pitchFamily="49" charset="0"/>
                <a:cs typeface="Courier New" pitchFamily="49" charset="0"/>
              </a:rPr>
              <a:t>astatic</a:t>
            </a:r>
            <a:r>
              <a:rPr lang="en-US" altLang="ko-KR" sz="1000" dirty="0" smtClean="0">
                <a:solidFill>
                  <a:schemeClr val="tx1"/>
                </a:solidFill>
                <a:latin typeface="Courier New" pitchFamily="49" charset="0"/>
                <a:cs typeface="Courier New" pitchFamily="49" charset="0"/>
              </a:rPr>
              <a:t> </a:t>
            </a:r>
            <a:r>
              <a:rPr lang="en-US" altLang="ko-KR" sz="1000" dirty="0" smtClean="0">
                <a:solidFill>
                  <a:schemeClr val="tx1"/>
                </a:solidFill>
                <a:latin typeface="Courier New" pitchFamily="49" charset="0"/>
                <a:cs typeface="Courier New" pitchFamily="49" charset="0"/>
              </a:rPr>
              <a:t>= </a:t>
            </a:r>
            <a:r>
              <a:rPr lang="en-US" altLang="ko-KR" sz="1000" dirty="0" err="1" smtClean="0">
                <a:solidFill>
                  <a:schemeClr val="tx1"/>
                </a:solidFill>
                <a:latin typeface="Courier New" pitchFamily="49" charset="0"/>
                <a:cs typeface="Courier New" pitchFamily="49" charset="0"/>
              </a:rPr>
              <a:t>staticmethod</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astatic</a:t>
            </a:r>
            <a:r>
              <a:rPr lang="en-US" altLang="ko-KR" sz="1000" dirty="0" smtClean="0">
                <a:solidFill>
                  <a:schemeClr val="tx1"/>
                </a:solidFill>
                <a:latin typeface="Courier New" pitchFamily="49" charset="0"/>
                <a:cs typeface="Courier New" pitchFamily="49" charset="0"/>
              </a:rPr>
              <a:t>)</a:t>
            </a:r>
          </a:p>
          <a:p>
            <a:endParaRPr lang="en-US" altLang="ko-KR" sz="1000" dirty="0" smtClean="0">
              <a:solidFill>
                <a:schemeClr val="tx1"/>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anInstance</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AClass</a:t>
            </a:r>
            <a:r>
              <a:rPr lang="en-US" altLang="ko-KR" sz="1000" dirty="0" smtClean="0">
                <a:solidFill>
                  <a:schemeClr val="tx1"/>
                </a:solidFill>
                <a:latin typeface="Courier New" pitchFamily="49" charset="0"/>
                <a:cs typeface="Courier New" pitchFamily="49" charset="0"/>
              </a:rPr>
              <a:t>( )</a:t>
            </a:r>
          </a:p>
          <a:p>
            <a:r>
              <a:rPr lang="en-US" altLang="ko-KR" sz="1000" dirty="0" err="1" smtClean="0">
                <a:solidFill>
                  <a:schemeClr val="tx1"/>
                </a:solidFill>
                <a:latin typeface="Courier New" pitchFamily="49" charset="0"/>
                <a:cs typeface="Courier New" pitchFamily="49" charset="0"/>
              </a:rPr>
              <a:t>AClass.astatic</a:t>
            </a:r>
            <a:r>
              <a:rPr lang="en-US" altLang="ko-KR" sz="1000" dirty="0" smtClean="0">
                <a:solidFill>
                  <a:schemeClr val="tx1"/>
                </a:solidFill>
                <a:latin typeface="Courier New" pitchFamily="49" charset="0"/>
                <a:cs typeface="Courier New" pitchFamily="49" charset="0"/>
              </a:rPr>
              <a:t>( ) # </a:t>
            </a:r>
            <a:r>
              <a:rPr lang="en-US" altLang="ko-KR" sz="1000" dirty="0" smtClean="0">
                <a:solidFill>
                  <a:schemeClr val="tx1"/>
                </a:solidFill>
                <a:latin typeface="Courier New" pitchFamily="49" charset="0"/>
                <a:cs typeface="Courier New" pitchFamily="49" charset="0"/>
              </a:rPr>
              <a:t>possible to call</a:t>
            </a:r>
          </a:p>
          <a:p>
            <a:r>
              <a:rPr lang="en-US" altLang="ko-KR" sz="1000" dirty="0" smtClean="0">
                <a:solidFill>
                  <a:schemeClr val="accent2">
                    <a:lumMod val="60000"/>
                    <a:lumOff val="40000"/>
                  </a:schemeClr>
                </a:solidFill>
                <a:latin typeface="Courier New" pitchFamily="49" charset="0"/>
                <a:cs typeface="Courier New" pitchFamily="49" charset="0"/>
              </a:rPr>
              <a:t>a static method</a:t>
            </a:r>
            <a:endParaRPr lang="en-US" altLang="ko-KR" sz="1000" dirty="0" smtClean="0">
              <a:solidFill>
                <a:schemeClr val="accent2">
                  <a:lumMod val="60000"/>
                  <a:lumOff val="4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anInstance.astatic</a:t>
            </a:r>
            <a:r>
              <a:rPr lang="en-US" altLang="ko-KR" sz="1000" dirty="0" smtClean="0">
                <a:solidFill>
                  <a:schemeClr val="tx1"/>
                </a:solidFill>
                <a:latin typeface="Courier New" pitchFamily="49" charset="0"/>
                <a:cs typeface="Courier New" pitchFamily="49" charset="0"/>
              </a:rPr>
              <a:t>( ) # </a:t>
            </a:r>
            <a:r>
              <a:rPr lang="en-US" altLang="ko-KR" sz="1000" dirty="0" smtClean="0">
                <a:solidFill>
                  <a:schemeClr val="tx1"/>
                </a:solidFill>
                <a:latin typeface="Courier New" pitchFamily="49" charset="0"/>
                <a:cs typeface="Courier New" pitchFamily="49" charset="0"/>
              </a:rPr>
              <a:t>possible to call</a:t>
            </a:r>
          </a:p>
          <a:p>
            <a:r>
              <a:rPr lang="en-US" altLang="ko-KR" sz="1000" dirty="0" smtClean="0">
                <a:solidFill>
                  <a:schemeClr val="tx2">
                    <a:lumMod val="50000"/>
                    <a:lumOff val="50000"/>
                  </a:schemeClr>
                </a:solidFill>
                <a:latin typeface="Courier New" pitchFamily="49" charset="0"/>
                <a:cs typeface="Courier New" pitchFamily="49" charset="0"/>
              </a:rPr>
              <a:t>a static </a:t>
            </a:r>
            <a:r>
              <a:rPr lang="en-US" altLang="ko-KR" sz="1000" dirty="0" smtClean="0">
                <a:solidFill>
                  <a:schemeClr val="tx2">
                    <a:lumMod val="50000"/>
                    <a:lumOff val="50000"/>
                  </a:schemeClr>
                </a:solidFill>
                <a:latin typeface="Courier New" pitchFamily="49" charset="0"/>
                <a:cs typeface="Courier New" pitchFamily="49" charset="0"/>
              </a:rPr>
              <a:t>method</a:t>
            </a:r>
          </a:p>
          <a:p>
            <a:pPr algn="ctr"/>
            <a:r>
              <a:rPr lang="en-US" altLang="ko-KR" sz="1000" dirty="0" smtClean="0">
                <a:solidFill>
                  <a:schemeClr val="tx1"/>
                </a:solidFill>
                <a:latin typeface="Courier New" pitchFamily="49" charset="0"/>
                <a:cs typeface="Courier New" pitchFamily="49" charset="0"/>
              </a:rPr>
              <a:t>-----------------------------------------------------------------------------------------------------</a:t>
            </a:r>
            <a:endParaRPr lang="en-US" altLang="ko-KR" sz="1000" dirty="0" smtClean="0">
              <a:solidFill>
                <a:schemeClr val="tx1"/>
              </a:solidFill>
              <a:latin typeface="Courier New" pitchFamily="49" charset="0"/>
              <a:cs typeface="Courier New" pitchFamily="49" charset="0"/>
            </a:endParaRPr>
          </a:p>
          <a:p>
            <a:r>
              <a:rPr lang="en-US" altLang="ko-KR" sz="1000" b="1" u="sng" dirty="0" smtClean="0">
                <a:solidFill>
                  <a:schemeClr val="tx1"/>
                </a:solidFill>
                <a:latin typeface="Courier New" pitchFamily="49" charset="0"/>
                <a:cs typeface="Courier New" pitchFamily="49" charset="0"/>
              </a:rPr>
              <a:t>Class method</a:t>
            </a:r>
            <a:endParaRPr lang="en-US" altLang="ko-KR" sz="1000" b="1" u="sng"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class </a:t>
            </a:r>
            <a:r>
              <a:rPr lang="en-US" altLang="ko-KR" sz="1000" dirty="0" err="1" smtClean="0">
                <a:solidFill>
                  <a:schemeClr val="tx1"/>
                </a:solidFill>
                <a:latin typeface="Courier New" pitchFamily="49" charset="0"/>
                <a:cs typeface="Courier New" pitchFamily="49" charset="0"/>
              </a:rPr>
              <a:t>ABase</a:t>
            </a:r>
            <a:r>
              <a:rPr lang="en-US" altLang="ko-KR" sz="1000" dirty="0" smtClean="0">
                <a:solidFill>
                  <a:schemeClr val="tx1"/>
                </a:solidFill>
                <a:latin typeface="Courier New" pitchFamily="49" charset="0"/>
                <a:cs typeface="Courier New" pitchFamily="49" charset="0"/>
              </a:rPr>
              <a:t>(object):</a:t>
            </a:r>
          </a:p>
          <a:p>
            <a:r>
              <a:rPr lang="en-US" altLang="ko-KR" sz="1000" dirty="0" smtClean="0">
                <a:solidFill>
                  <a:schemeClr val="tx1"/>
                </a:solidFill>
                <a:latin typeface="Courier New" pitchFamily="49" charset="0"/>
                <a:cs typeface="Courier New" pitchFamily="49" charset="0"/>
              </a:rPr>
              <a:t>    def </a:t>
            </a:r>
            <a:r>
              <a:rPr lang="en-US" altLang="ko-KR" sz="1000" dirty="0" err="1" smtClean="0">
                <a:solidFill>
                  <a:schemeClr val="tx1"/>
                </a:solidFill>
                <a:latin typeface="Courier New" pitchFamily="49" charset="0"/>
                <a:cs typeface="Courier New" pitchFamily="49" charset="0"/>
              </a:rPr>
              <a:t>aclassmet</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cls</a:t>
            </a:r>
            <a:r>
              <a:rPr lang="en-US" altLang="ko-KR" sz="1000" dirty="0" smtClean="0">
                <a:solidFill>
                  <a:schemeClr val="tx1"/>
                </a:solidFill>
                <a:latin typeface="Courier New" pitchFamily="49" charset="0"/>
                <a:cs typeface="Courier New" pitchFamily="49" charset="0"/>
              </a:rPr>
              <a:t>): </a:t>
            </a:r>
            <a:endParaRPr lang="en-US" altLang="ko-KR" sz="1000"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 </a:t>
            </a:r>
            <a:r>
              <a:rPr lang="en-US" altLang="ko-KR" sz="1000" dirty="0" smtClean="0">
                <a:solidFill>
                  <a:schemeClr val="tx1"/>
                </a:solidFill>
                <a:latin typeface="Courier New" pitchFamily="49" charset="0"/>
                <a:cs typeface="Courier New" pitchFamily="49" charset="0"/>
              </a:rPr>
              <a:t>       print(“a </a:t>
            </a:r>
            <a:r>
              <a:rPr lang="en-US" altLang="ko-KR" sz="1000" dirty="0" smtClean="0">
                <a:solidFill>
                  <a:schemeClr val="tx1"/>
                </a:solidFill>
                <a:latin typeface="Courier New" pitchFamily="49" charset="0"/>
                <a:cs typeface="Courier New" pitchFamily="49" charset="0"/>
              </a:rPr>
              <a:t>class method </a:t>
            </a:r>
            <a:r>
              <a:rPr lang="en-US" altLang="ko-KR" sz="1000" dirty="0" smtClean="0">
                <a:solidFill>
                  <a:schemeClr val="tx1"/>
                </a:solidFill>
                <a:latin typeface="Courier New" pitchFamily="49" charset="0"/>
                <a:cs typeface="Courier New" pitchFamily="49" charset="0"/>
              </a:rPr>
              <a:t>for %s” % </a:t>
            </a:r>
            <a:r>
              <a:rPr lang="en-US" altLang="ko-KR" sz="1000" dirty="0" err="1" smtClean="0">
                <a:solidFill>
                  <a:schemeClr val="tx1"/>
                </a:solidFill>
                <a:latin typeface="Courier New" pitchFamily="49" charset="0"/>
                <a:cs typeface="Courier New" pitchFamily="49" charset="0"/>
              </a:rPr>
              <a:t>cls</a:t>
            </a:r>
            <a:r>
              <a:rPr lang="en-US" altLang="ko-KR" sz="1000" dirty="0" err="1" smtClean="0">
                <a:solidFill>
                  <a:schemeClr val="tx1"/>
                </a:solidFill>
                <a:latin typeface="Courier New" pitchFamily="49" charset="0"/>
                <a:cs typeface="Courier New" pitchFamily="49" charset="0"/>
              </a:rPr>
              <a:t>.__</a:t>
            </a:r>
            <a:r>
              <a:rPr lang="en-US" altLang="ko-KR" sz="1000" dirty="0" err="1" smtClean="0">
                <a:solidFill>
                  <a:schemeClr val="tx1"/>
                </a:solidFill>
                <a:latin typeface="Courier New" pitchFamily="49" charset="0"/>
                <a:cs typeface="Courier New" pitchFamily="49" charset="0"/>
              </a:rPr>
              <a:t>name</a:t>
            </a:r>
            <a:r>
              <a:rPr lang="en-US" altLang="ko-KR" sz="1000" dirty="0" smtClean="0">
                <a:solidFill>
                  <a:schemeClr val="tx1"/>
                </a:solidFill>
                <a:latin typeface="Courier New" pitchFamily="49" charset="0"/>
                <a:cs typeface="Courier New" pitchFamily="49" charset="0"/>
              </a:rPr>
              <a:t>__)</a:t>
            </a:r>
            <a:endParaRPr lang="en-US" altLang="ko-KR" sz="1000"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    </a:t>
            </a:r>
            <a:r>
              <a:rPr lang="en-US" altLang="ko-KR" sz="1000" dirty="0" err="1" smtClean="0">
                <a:solidFill>
                  <a:schemeClr val="tx1"/>
                </a:solidFill>
                <a:latin typeface="Courier New" pitchFamily="49" charset="0"/>
                <a:cs typeface="Courier New" pitchFamily="49" charset="0"/>
              </a:rPr>
              <a:t>aclassmet</a:t>
            </a:r>
            <a:r>
              <a:rPr lang="en-US" altLang="ko-KR" sz="1000" dirty="0" smtClean="0">
                <a:solidFill>
                  <a:schemeClr val="tx1"/>
                </a:solidFill>
                <a:latin typeface="Courier New" pitchFamily="49" charset="0"/>
                <a:cs typeface="Courier New" pitchFamily="49" charset="0"/>
              </a:rPr>
              <a:t> </a:t>
            </a:r>
            <a:r>
              <a:rPr lang="en-US" altLang="ko-KR" sz="1000" dirty="0" smtClean="0">
                <a:solidFill>
                  <a:schemeClr val="tx1"/>
                </a:solidFill>
                <a:latin typeface="Courier New" pitchFamily="49" charset="0"/>
                <a:cs typeface="Courier New" pitchFamily="49" charset="0"/>
              </a:rPr>
              <a:t>= </a:t>
            </a:r>
            <a:r>
              <a:rPr lang="en-US" altLang="ko-KR" sz="1000" dirty="0" err="1" smtClean="0">
                <a:solidFill>
                  <a:schemeClr val="tx1"/>
                </a:solidFill>
                <a:latin typeface="Courier New" pitchFamily="49" charset="0"/>
                <a:cs typeface="Courier New" pitchFamily="49" charset="0"/>
              </a:rPr>
              <a:t>classmethod</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aclassmet</a:t>
            </a:r>
            <a:r>
              <a:rPr lang="en-US" altLang="ko-KR" sz="1000" dirty="0" smtClean="0">
                <a:solidFill>
                  <a:schemeClr val="tx1"/>
                </a:solidFill>
                <a:latin typeface="Courier New" pitchFamily="49" charset="0"/>
                <a:cs typeface="Courier New" pitchFamily="49" charset="0"/>
              </a:rPr>
              <a:t>)</a:t>
            </a:r>
          </a:p>
          <a:p>
            <a:endParaRPr lang="en-US" altLang="ko-KR" sz="1000" dirty="0" smtClean="0">
              <a:solidFill>
                <a:schemeClr val="tx1"/>
              </a:solidFill>
              <a:latin typeface="Courier New" pitchFamily="49" charset="0"/>
              <a:cs typeface="Courier New" pitchFamily="49" charset="0"/>
            </a:endParaRPr>
          </a:p>
          <a:p>
            <a:r>
              <a:rPr lang="en-US" altLang="ko-KR" sz="1000" dirty="0" smtClean="0">
                <a:solidFill>
                  <a:schemeClr val="tx1"/>
                </a:solidFill>
                <a:latin typeface="Courier New" pitchFamily="49" charset="0"/>
                <a:cs typeface="Courier New" pitchFamily="49" charset="0"/>
              </a:rPr>
              <a:t>class </a:t>
            </a:r>
            <a:r>
              <a:rPr lang="en-US" altLang="ko-KR" sz="1000" dirty="0" err="1" smtClean="0">
                <a:solidFill>
                  <a:schemeClr val="tx1"/>
                </a:solidFill>
                <a:latin typeface="Courier New" pitchFamily="49" charset="0"/>
                <a:cs typeface="Courier New" pitchFamily="49" charset="0"/>
              </a:rPr>
              <a:t>ADeriv</a:t>
            </a:r>
            <a:r>
              <a:rPr lang="en-US" altLang="ko-KR" sz="1000" dirty="0" smtClean="0">
                <a:solidFill>
                  <a:schemeClr val="tx1"/>
                </a:solidFill>
                <a:latin typeface="Courier New" pitchFamily="49" charset="0"/>
                <a:cs typeface="Courier New" pitchFamily="49" charset="0"/>
              </a:rPr>
              <a:t>(</a:t>
            </a:r>
            <a:r>
              <a:rPr lang="en-US" altLang="ko-KR" sz="1000" dirty="0" err="1" smtClean="0">
                <a:solidFill>
                  <a:schemeClr val="tx1"/>
                </a:solidFill>
                <a:latin typeface="Courier New" pitchFamily="49" charset="0"/>
                <a:cs typeface="Courier New" pitchFamily="49" charset="0"/>
              </a:rPr>
              <a:t>ABase</a:t>
            </a:r>
            <a:r>
              <a:rPr lang="en-US" altLang="ko-KR" sz="1000" dirty="0" smtClean="0">
                <a:solidFill>
                  <a:schemeClr val="tx1"/>
                </a:solidFill>
                <a:latin typeface="Courier New" pitchFamily="49" charset="0"/>
                <a:cs typeface="Courier New" pitchFamily="49" charset="0"/>
              </a:rPr>
              <a:t>):</a:t>
            </a:r>
          </a:p>
          <a:p>
            <a:r>
              <a:rPr lang="en-US" altLang="ko-KR" sz="1000" dirty="0" smtClean="0">
                <a:solidFill>
                  <a:schemeClr val="tx1"/>
                </a:solidFill>
                <a:latin typeface="Courier New" pitchFamily="49" charset="0"/>
                <a:cs typeface="Courier New" pitchFamily="49" charset="0"/>
              </a:rPr>
              <a:t> </a:t>
            </a:r>
            <a:r>
              <a:rPr lang="en-US" altLang="ko-KR" sz="1000" dirty="0" smtClean="0">
                <a:solidFill>
                  <a:schemeClr val="tx1"/>
                </a:solidFill>
                <a:latin typeface="Courier New" pitchFamily="49" charset="0"/>
                <a:cs typeface="Courier New" pitchFamily="49" charset="0"/>
              </a:rPr>
              <a:t>   pass</a:t>
            </a:r>
          </a:p>
          <a:p>
            <a:endParaRPr lang="en-US" altLang="ko-KR" sz="1000" dirty="0" smtClean="0">
              <a:solidFill>
                <a:schemeClr val="tx1"/>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bInstance</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ABase</a:t>
            </a:r>
            <a:r>
              <a:rPr lang="en-US" altLang="ko-KR" sz="1000" dirty="0" smtClean="0">
                <a:solidFill>
                  <a:schemeClr val="tx1"/>
                </a:solidFill>
                <a:latin typeface="Courier New" pitchFamily="49" charset="0"/>
                <a:cs typeface="Courier New" pitchFamily="49" charset="0"/>
              </a:rPr>
              <a:t>( )</a:t>
            </a:r>
          </a:p>
          <a:p>
            <a:r>
              <a:rPr lang="en-US" altLang="ko-KR" sz="1000" dirty="0" err="1" smtClean="0">
                <a:solidFill>
                  <a:schemeClr val="tx1"/>
                </a:solidFill>
                <a:latin typeface="Courier New" pitchFamily="49" charset="0"/>
                <a:cs typeface="Courier New" pitchFamily="49" charset="0"/>
              </a:rPr>
              <a:t>dInstance</a:t>
            </a:r>
            <a:r>
              <a:rPr lang="en-US" altLang="ko-KR" sz="1000" dirty="0" smtClean="0">
                <a:solidFill>
                  <a:schemeClr val="tx1"/>
                </a:solidFill>
                <a:latin typeface="Courier New" pitchFamily="49" charset="0"/>
                <a:cs typeface="Courier New" pitchFamily="49" charset="0"/>
              </a:rPr>
              <a:t> = </a:t>
            </a:r>
            <a:r>
              <a:rPr lang="en-US" altLang="ko-KR" sz="1000" dirty="0" err="1" smtClean="0">
                <a:solidFill>
                  <a:schemeClr val="tx1"/>
                </a:solidFill>
                <a:latin typeface="Courier New" pitchFamily="49" charset="0"/>
                <a:cs typeface="Courier New" pitchFamily="49" charset="0"/>
              </a:rPr>
              <a:t>ADeriv</a:t>
            </a:r>
            <a:r>
              <a:rPr lang="en-US" altLang="ko-KR" sz="1000" dirty="0" smtClean="0">
                <a:solidFill>
                  <a:schemeClr val="tx1"/>
                </a:solidFill>
                <a:latin typeface="Courier New" pitchFamily="49" charset="0"/>
                <a:cs typeface="Courier New" pitchFamily="49" charset="0"/>
              </a:rPr>
              <a:t>( )</a:t>
            </a:r>
          </a:p>
          <a:p>
            <a:r>
              <a:rPr lang="en-US" altLang="ko-KR" sz="1000" dirty="0" err="1" smtClean="0">
                <a:solidFill>
                  <a:schemeClr val="tx1"/>
                </a:solidFill>
                <a:latin typeface="Courier New" pitchFamily="49" charset="0"/>
                <a:cs typeface="Courier New" pitchFamily="49" charset="0"/>
              </a:rPr>
              <a:t>ABase.aclassmet</a:t>
            </a:r>
            <a:r>
              <a:rPr lang="en-US" altLang="ko-KR" sz="1000" dirty="0" smtClean="0">
                <a:solidFill>
                  <a:schemeClr val="tx1"/>
                </a:solidFill>
                <a:latin typeface="Courier New" pitchFamily="49" charset="0"/>
                <a:cs typeface="Courier New" pitchFamily="49" charset="0"/>
              </a:rPr>
              <a:t>( </a:t>
            </a:r>
            <a:r>
              <a:rPr lang="en-US" altLang="ko-KR" sz="1000" dirty="0" smtClean="0">
                <a:solidFill>
                  <a:schemeClr val="tx1"/>
                </a:solidFill>
                <a:latin typeface="Courier New" pitchFamily="49" charset="0"/>
                <a:cs typeface="Courier New" pitchFamily="49" charset="0"/>
              </a:rPr>
              <a:t>)</a:t>
            </a:r>
          </a:p>
          <a:p>
            <a:r>
              <a:rPr lang="en-US" altLang="ko-KR" sz="1000" dirty="0" smtClean="0">
                <a:solidFill>
                  <a:schemeClr val="tx2">
                    <a:lumMod val="50000"/>
                    <a:lumOff val="50000"/>
                  </a:schemeClr>
                </a:solidFill>
                <a:latin typeface="Courier New" pitchFamily="49" charset="0"/>
                <a:cs typeface="Courier New" pitchFamily="49" charset="0"/>
              </a:rPr>
              <a:t>a class method for </a:t>
            </a:r>
            <a:r>
              <a:rPr lang="en-US" altLang="ko-KR" sz="1000" dirty="0" err="1" smtClean="0">
                <a:solidFill>
                  <a:schemeClr val="tx2">
                    <a:lumMod val="50000"/>
                    <a:lumOff val="50000"/>
                  </a:schemeClr>
                </a:solidFill>
                <a:latin typeface="Courier New" pitchFamily="49" charset="0"/>
                <a:cs typeface="Courier New" pitchFamily="49" charset="0"/>
              </a:rPr>
              <a:t>ABase</a:t>
            </a:r>
            <a:endParaRPr lang="en-US" altLang="ko-KR" sz="1000" dirty="0" smtClean="0">
              <a:solidFill>
                <a:schemeClr val="tx2">
                  <a:lumMod val="50000"/>
                  <a:lumOff val="5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bInstance.aclassmet</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a </a:t>
            </a:r>
            <a:r>
              <a:rPr lang="en-US" altLang="ko-KR" sz="1000" dirty="0" smtClean="0">
                <a:solidFill>
                  <a:schemeClr val="tx2">
                    <a:lumMod val="50000"/>
                    <a:lumOff val="50000"/>
                  </a:schemeClr>
                </a:solidFill>
                <a:latin typeface="Courier New" pitchFamily="49" charset="0"/>
                <a:cs typeface="Courier New" pitchFamily="49" charset="0"/>
              </a:rPr>
              <a:t>class method for </a:t>
            </a:r>
            <a:r>
              <a:rPr lang="en-US" altLang="ko-KR" sz="1000" dirty="0" err="1" smtClean="0">
                <a:solidFill>
                  <a:schemeClr val="tx2">
                    <a:lumMod val="50000"/>
                    <a:lumOff val="50000"/>
                  </a:schemeClr>
                </a:solidFill>
                <a:latin typeface="Courier New" pitchFamily="49" charset="0"/>
                <a:cs typeface="Courier New" pitchFamily="49" charset="0"/>
              </a:rPr>
              <a:t>ABase</a:t>
            </a:r>
            <a:endParaRPr lang="en-US" altLang="ko-KR" sz="1000" dirty="0" smtClean="0">
              <a:solidFill>
                <a:schemeClr val="tx2">
                  <a:lumMod val="50000"/>
                  <a:lumOff val="5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ADeriv.aclassmet</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a </a:t>
            </a:r>
            <a:r>
              <a:rPr lang="en-US" altLang="ko-KR" sz="1000" dirty="0" smtClean="0">
                <a:solidFill>
                  <a:schemeClr val="tx2">
                    <a:lumMod val="50000"/>
                    <a:lumOff val="50000"/>
                  </a:schemeClr>
                </a:solidFill>
                <a:latin typeface="Courier New" pitchFamily="49" charset="0"/>
                <a:cs typeface="Courier New" pitchFamily="49" charset="0"/>
              </a:rPr>
              <a:t>class method for </a:t>
            </a:r>
            <a:r>
              <a:rPr lang="en-US" altLang="ko-KR" sz="1000" dirty="0" err="1" smtClean="0">
                <a:solidFill>
                  <a:schemeClr val="tx2">
                    <a:lumMod val="50000"/>
                    <a:lumOff val="50000"/>
                  </a:schemeClr>
                </a:solidFill>
                <a:latin typeface="Courier New" pitchFamily="49" charset="0"/>
                <a:cs typeface="Courier New" pitchFamily="49" charset="0"/>
              </a:rPr>
              <a:t>ADeriv</a:t>
            </a:r>
            <a:endParaRPr lang="en-US" altLang="ko-KR" sz="1000" dirty="0" smtClean="0">
              <a:solidFill>
                <a:schemeClr val="tx2">
                  <a:lumMod val="50000"/>
                  <a:lumOff val="50000"/>
                </a:schemeClr>
              </a:solidFill>
              <a:latin typeface="Courier New" pitchFamily="49" charset="0"/>
              <a:cs typeface="Courier New" pitchFamily="49" charset="0"/>
            </a:endParaRPr>
          </a:p>
          <a:p>
            <a:r>
              <a:rPr lang="en-US" altLang="ko-KR" sz="1000" dirty="0" err="1" smtClean="0">
                <a:solidFill>
                  <a:schemeClr val="tx1"/>
                </a:solidFill>
                <a:latin typeface="Courier New" pitchFamily="49" charset="0"/>
                <a:cs typeface="Courier New" pitchFamily="49" charset="0"/>
              </a:rPr>
              <a:t>dInstance.aclassmet</a:t>
            </a:r>
            <a:r>
              <a:rPr lang="en-US" altLang="ko-KR" sz="1000" dirty="0" smtClean="0">
                <a:solidFill>
                  <a:schemeClr val="tx1"/>
                </a:solidFill>
                <a:latin typeface="Courier New" pitchFamily="49" charset="0"/>
                <a:cs typeface="Courier New" pitchFamily="49" charset="0"/>
              </a:rPr>
              <a:t>( ) </a:t>
            </a:r>
          </a:p>
          <a:p>
            <a:r>
              <a:rPr lang="en-US" altLang="ko-KR" sz="1000" dirty="0" smtClean="0">
                <a:solidFill>
                  <a:schemeClr val="tx2">
                    <a:lumMod val="50000"/>
                    <a:lumOff val="50000"/>
                  </a:schemeClr>
                </a:solidFill>
                <a:latin typeface="Courier New" pitchFamily="49" charset="0"/>
                <a:cs typeface="Courier New" pitchFamily="49" charset="0"/>
              </a:rPr>
              <a:t>a </a:t>
            </a:r>
            <a:r>
              <a:rPr lang="en-US" altLang="ko-KR" sz="1000" dirty="0" smtClean="0">
                <a:solidFill>
                  <a:schemeClr val="tx2">
                    <a:lumMod val="50000"/>
                    <a:lumOff val="50000"/>
                  </a:schemeClr>
                </a:solidFill>
                <a:latin typeface="Courier New" pitchFamily="49" charset="0"/>
                <a:cs typeface="Courier New" pitchFamily="49" charset="0"/>
              </a:rPr>
              <a:t>class method for </a:t>
            </a:r>
            <a:r>
              <a:rPr lang="en-US" altLang="ko-KR" sz="1000" dirty="0" err="1" smtClean="0">
                <a:solidFill>
                  <a:schemeClr val="tx2">
                    <a:lumMod val="50000"/>
                    <a:lumOff val="50000"/>
                  </a:schemeClr>
                </a:solidFill>
                <a:latin typeface="Courier New" pitchFamily="49" charset="0"/>
                <a:cs typeface="Courier New" pitchFamily="49" charset="0"/>
              </a:rPr>
              <a:t>ADeriv</a:t>
            </a:r>
            <a:endParaRPr lang="en-US" altLang="ko-KR" sz="1000" dirty="0" smtClean="0">
              <a:solidFill>
                <a:schemeClr val="tx2">
                  <a:lumMod val="50000"/>
                  <a:lumOff val="50000"/>
                </a:schemeClr>
              </a:solidFill>
              <a:latin typeface="Courier New" pitchFamily="49" charset="0"/>
              <a:cs typeface="Courier New" pitchFamily="49" charset="0"/>
            </a:endParaRPr>
          </a:p>
          <a:p>
            <a:endParaRPr lang="ko-KR" altLang="en-US" sz="10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Telechips Global Network</a:t>
            </a:r>
            <a:endParaRPr lang="ko-KR" altLang="en-US" dirty="0"/>
          </a:p>
        </p:txBody>
      </p:sp>
      <p:grpSp>
        <p:nvGrpSpPr>
          <p:cNvPr id="3" name="그룹 2"/>
          <p:cNvGrpSpPr/>
          <p:nvPr/>
        </p:nvGrpSpPr>
        <p:grpSpPr>
          <a:xfrm>
            <a:off x="323528" y="836712"/>
            <a:ext cx="8352928" cy="5544616"/>
            <a:chOff x="323528" y="836712"/>
            <a:chExt cx="8352928" cy="5544616"/>
          </a:xfrm>
        </p:grpSpPr>
        <p:sp>
          <p:nvSpPr>
            <p:cNvPr id="4" name="오각형 3"/>
            <p:cNvSpPr/>
            <p:nvPr/>
          </p:nvSpPr>
          <p:spPr>
            <a:xfrm>
              <a:off x="467544" y="836712"/>
              <a:ext cx="8208912" cy="5544616"/>
            </a:xfrm>
            <a:prstGeom prst="homePlate">
              <a:avLst>
                <a:gd name="adj" fmla="val 0"/>
              </a:avLst>
            </a:prstGeom>
            <a:solidFill>
              <a:schemeClr val="bg1">
                <a:lumMod val="95000"/>
              </a:schemeClr>
            </a:solidFill>
            <a:ln w="317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ko-KR" altLang="en-US" sz="1600" dirty="0" smtClean="0">
                <a:solidFill>
                  <a:schemeClr val="tx1"/>
                </a:solidFill>
                <a:latin typeface="Calibri" pitchFamily="34" charset="0"/>
                <a:cs typeface="Tahoma" pitchFamily="34" charset="0"/>
              </a:endParaRPr>
            </a:p>
          </p:txBody>
        </p:sp>
        <p:pic>
          <p:nvPicPr>
            <p:cNvPr id="5" name="Picture 3" descr="E:\My Documents\My Pictures\00.이미지\지구\은색지구-투명배경-좌우_그라데이션.png"/>
            <p:cNvPicPr>
              <a:picLocks noChangeAspect="1" noChangeArrowheads="1"/>
            </p:cNvPicPr>
            <p:nvPr/>
          </p:nvPicPr>
          <p:blipFill>
            <a:blip r:embed="rId2" cstate="print"/>
            <a:srcRect/>
            <a:stretch>
              <a:fillRect/>
            </a:stretch>
          </p:blipFill>
          <p:spPr bwMode="auto">
            <a:xfrm>
              <a:off x="323528" y="2420888"/>
              <a:ext cx="6181200" cy="3183025"/>
            </a:xfrm>
            <a:prstGeom prst="rect">
              <a:avLst/>
            </a:prstGeom>
            <a:noFill/>
          </p:spPr>
        </p:pic>
        <p:pic>
          <p:nvPicPr>
            <p:cNvPr id="6" name="Picture 6" descr="E:\My Documents\00.마케팅기획\00.ㄱPT\bar.png"/>
            <p:cNvPicPr>
              <a:picLocks noChangeArrowheads="1"/>
            </p:cNvPicPr>
            <p:nvPr/>
          </p:nvPicPr>
          <p:blipFill>
            <a:blip r:embed="rId3" cstate="screen"/>
            <a:srcRect/>
            <a:stretch>
              <a:fillRect/>
            </a:stretch>
          </p:blipFill>
          <p:spPr bwMode="auto">
            <a:xfrm rot="16200000">
              <a:off x="2757044" y="1154083"/>
              <a:ext cx="720000" cy="138903"/>
            </a:xfrm>
            <a:prstGeom prst="rect">
              <a:avLst/>
            </a:prstGeom>
            <a:noFill/>
          </p:spPr>
        </p:pic>
        <p:pic>
          <p:nvPicPr>
            <p:cNvPr id="7" name="Picture 6" descr="E:\My Documents\00.마케팅기획\00.ㄱPT\bar.png"/>
            <p:cNvPicPr>
              <a:picLocks noChangeArrowheads="1"/>
            </p:cNvPicPr>
            <p:nvPr/>
          </p:nvPicPr>
          <p:blipFill>
            <a:blip r:embed="rId3" cstate="screen"/>
            <a:srcRect/>
            <a:stretch>
              <a:fillRect/>
            </a:stretch>
          </p:blipFill>
          <p:spPr bwMode="auto">
            <a:xfrm rot="16200000">
              <a:off x="5636610" y="1154083"/>
              <a:ext cx="720000" cy="138903"/>
            </a:xfrm>
            <a:prstGeom prst="rect">
              <a:avLst/>
            </a:prstGeom>
            <a:noFill/>
          </p:spPr>
        </p:pic>
        <p:grpSp>
          <p:nvGrpSpPr>
            <p:cNvPr id="8" name="그룹 67"/>
            <p:cNvGrpSpPr/>
            <p:nvPr/>
          </p:nvGrpSpPr>
          <p:grpSpPr>
            <a:xfrm>
              <a:off x="1769554" y="2138507"/>
              <a:ext cx="4010262" cy="2109740"/>
              <a:chOff x="1799900" y="2210515"/>
              <a:chExt cx="4010262" cy="2109740"/>
            </a:xfrm>
          </p:grpSpPr>
          <p:pic>
            <p:nvPicPr>
              <p:cNvPr id="41" name="Picture 5" descr="E:\My Documents\My Pictures\00.이미지\지구\점1.png"/>
              <p:cNvPicPr>
                <a:picLocks noChangeArrowheads="1"/>
              </p:cNvPicPr>
              <p:nvPr/>
            </p:nvPicPr>
            <p:blipFill>
              <a:blip r:embed="rId4" cstate="screen"/>
              <a:srcRect/>
              <a:stretch>
                <a:fillRect/>
              </a:stretch>
            </p:blipFill>
            <p:spPr bwMode="auto">
              <a:xfrm>
                <a:off x="5723762" y="3437160"/>
                <a:ext cx="86400" cy="86400"/>
              </a:xfrm>
              <a:prstGeom prst="rect">
                <a:avLst/>
              </a:prstGeom>
              <a:noFill/>
            </p:spPr>
          </p:pic>
          <p:pic>
            <p:nvPicPr>
              <p:cNvPr id="42" name="Picture 5" descr="E:\My Documents\My Pictures\00.이미지\지구\점1.png"/>
              <p:cNvPicPr>
                <a:picLocks noChangeArrowheads="1"/>
              </p:cNvPicPr>
              <p:nvPr/>
            </p:nvPicPr>
            <p:blipFill>
              <a:blip r:embed="rId4" cstate="screen"/>
              <a:srcRect/>
              <a:stretch>
                <a:fillRect/>
              </a:stretch>
            </p:blipFill>
            <p:spPr bwMode="auto">
              <a:xfrm>
                <a:off x="5491146" y="3722992"/>
                <a:ext cx="86400" cy="86400"/>
              </a:xfrm>
              <a:prstGeom prst="rect">
                <a:avLst/>
              </a:prstGeom>
              <a:noFill/>
            </p:spPr>
          </p:pic>
          <p:pic>
            <p:nvPicPr>
              <p:cNvPr id="43" name="Picture 5" descr="E:\My Documents\My Pictures\00.이미지\지구\점1.png"/>
              <p:cNvPicPr>
                <a:picLocks noChangeArrowheads="1"/>
              </p:cNvPicPr>
              <p:nvPr/>
            </p:nvPicPr>
            <p:blipFill>
              <a:blip r:embed="rId4" cstate="screen"/>
              <a:srcRect/>
              <a:stretch>
                <a:fillRect/>
              </a:stretch>
            </p:blipFill>
            <p:spPr bwMode="auto">
              <a:xfrm>
                <a:off x="5382194" y="3568888"/>
                <a:ext cx="86400" cy="86400"/>
              </a:xfrm>
              <a:prstGeom prst="rect">
                <a:avLst/>
              </a:prstGeom>
              <a:noFill/>
            </p:spPr>
          </p:pic>
          <p:pic>
            <p:nvPicPr>
              <p:cNvPr id="44" name="Picture 5" descr="E:\My Documents\My Pictures\00.이미지\지구\점1.png"/>
              <p:cNvPicPr>
                <a:picLocks noChangeArrowheads="1"/>
              </p:cNvPicPr>
              <p:nvPr/>
            </p:nvPicPr>
            <p:blipFill>
              <a:blip r:embed="rId4" cstate="screen"/>
              <a:srcRect/>
              <a:stretch>
                <a:fillRect/>
              </a:stretch>
            </p:blipFill>
            <p:spPr bwMode="auto">
              <a:xfrm>
                <a:off x="5330858" y="3789040"/>
                <a:ext cx="86400" cy="86400"/>
              </a:xfrm>
              <a:prstGeom prst="rect">
                <a:avLst/>
              </a:prstGeom>
              <a:noFill/>
            </p:spPr>
          </p:pic>
          <p:pic>
            <p:nvPicPr>
              <p:cNvPr id="45" name="Picture 5" descr="E:\My Documents\My Pictures\00.이미지\지구\점1.png"/>
              <p:cNvPicPr>
                <a:picLocks noChangeArrowheads="1"/>
              </p:cNvPicPr>
              <p:nvPr/>
            </p:nvPicPr>
            <p:blipFill>
              <a:blip r:embed="rId4" cstate="screen"/>
              <a:srcRect/>
              <a:stretch>
                <a:fillRect/>
              </a:stretch>
            </p:blipFill>
            <p:spPr bwMode="auto">
              <a:xfrm>
                <a:off x="3204630" y="3078196"/>
                <a:ext cx="86400" cy="86400"/>
              </a:xfrm>
              <a:prstGeom prst="rect">
                <a:avLst/>
              </a:prstGeom>
              <a:noFill/>
            </p:spPr>
          </p:pic>
          <p:pic>
            <p:nvPicPr>
              <p:cNvPr id="46" name="Picture 4" descr="E:\My Documents\My Pictures\00.이미지\지구\그림3.png"/>
              <p:cNvPicPr>
                <a:picLocks noChangeAspect="1" noChangeArrowheads="1"/>
              </p:cNvPicPr>
              <p:nvPr/>
            </p:nvPicPr>
            <p:blipFill>
              <a:blip r:embed="rId5" cstate="screen"/>
              <a:srcRect/>
              <a:stretch>
                <a:fillRect/>
              </a:stretch>
            </p:blipFill>
            <p:spPr bwMode="auto">
              <a:xfrm>
                <a:off x="5303251" y="3679502"/>
                <a:ext cx="115887" cy="109538"/>
              </a:xfrm>
              <a:prstGeom prst="rect">
                <a:avLst/>
              </a:prstGeom>
              <a:noFill/>
            </p:spPr>
          </p:pic>
          <p:pic>
            <p:nvPicPr>
              <p:cNvPr id="47" name="Picture 5" descr="E:\My Documents\My Pictures\00.이미지\지구\점1.png"/>
              <p:cNvPicPr>
                <a:picLocks noChangeArrowheads="1"/>
              </p:cNvPicPr>
              <p:nvPr/>
            </p:nvPicPr>
            <p:blipFill>
              <a:blip r:embed="rId4" cstate="screen"/>
              <a:srcRect/>
              <a:stretch>
                <a:fillRect/>
              </a:stretch>
            </p:blipFill>
            <p:spPr bwMode="auto">
              <a:xfrm>
                <a:off x="5293228" y="3730524"/>
                <a:ext cx="86400" cy="86400"/>
              </a:xfrm>
              <a:prstGeom prst="rect">
                <a:avLst/>
              </a:prstGeom>
              <a:noFill/>
            </p:spPr>
          </p:pic>
          <p:pic>
            <p:nvPicPr>
              <p:cNvPr id="48" name="Picture 3" descr="E:\My Documents\My Pictures\00.이미지\지구\그림2.png"/>
              <p:cNvPicPr>
                <a:picLocks noChangeAspect="1" noChangeArrowheads="1"/>
              </p:cNvPicPr>
              <p:nvPr/>
            </p:nvPicPr>
            <p:blipFill>
              <a:blip r:embed="rId6" cstate="screen"/>
              <a:srcRect/>
              <a:stretch>
                <a:fillRect/>
              </a:stretch>
            </p:blipFill>
            <p:spPr bwMode="auto">
              <a:xfrm>
                <a:off x="5472077" y="3340400"/>
                <a:ext cx="188913" cy="188912"/>
              </a:xfrm>
              <a:prstGeom prst="rect">
                <a:avLst/>
              </a:prstGeom>
              <a:noFill/>
            </p:spPr>
          </p:pic>
          <p:pic>
            <p:nvPicPr>
              <p:cNvPr id="49" name="Picture 5" descr="E:\My Documents\My Pictures\00.이미지\지구\점1.png"/>
              <p:cNvPicPr>
                <a:picLocks noChangeArrowheads="1"/>
              </p:cNvPicPr>
              <p:nvPr/>
            </p:nvPicPr>
            <p:blipFill>
              <a:blip r:embed="rId4" cstate="screen"/>
              <a:srcRect/>
              <a:stretch>
                <a:fillRect/>
              </a:stretch>
            </p:blipFill>
            <p:spPr bwMode="auto">
              <a:xfrm>
                <a:off x="5498502" y="3416488"/>
                <a:ext cx="86400" cy="86400"/>
              </a:xfrm>
              <a:prstGeom prst="rect">
                <a:avLst/>
              </a:prstGeom>
              <a:noFill/>
            </p:spPr>
          </p:pic>
          <p:sp>
            <p:nvSpPr>
              <p:cNvPr id="50" name="TextBox 49"/>
              <p:cNvSpPr txBox="1"/>
              <p:nvPr/>
            </p:nvSpPr>
            <p:spPr>
              <a:xfrm>
                <a:off x="1799900" y="2210515"/>
                <a:ext cx="3434565" cy="430887"/>
              </a:xfrm>
              <a:prstGeom prst="rect">
                <a:avLst/>
              </a:prstGeom>
              <a:noFill/>
            </p:spPr>
            <p:txBody>
              <a:bodyPr wrap="square" rtlCol="0">
                <a:spAutoFit/>
              </a:bodyPr>
              <a:lstStyle/>
              <a:p>
                <a:pPr algn="r"/>
                <a:r>
                  <a:rPr lang="en-US" altLang="ko-KR" sz="1100" b="1" dirty="0" smtClean="0">
                    <a:latin typeface="Calibri" pitchFamily="34" charset="0"/>
                    <a:ea typeface="+mn-ea"/>
                    <a:cs typeface="Tahoma" pitchFamily="34" charset="0"/>
                  </a:rPr>
                  <a:t>Telechips Inc. Headquarters </a:t>
                </a:r>
              </a:p>
              <a:p>
                <a:pPr algn="r"/>
                <a:r>
                  <a:rPr lang="en-US" altLang="ko-KR" sz="1100" b="1" dirty="0" smtClean="0">
                    <a:latin typeface="Calibri" pitchFamily="34" charset="0"/>
                    <a:ea typeface="+mn-ea"/>
                    <a:cs typeface="Tahoma" pitchFamily="34" charset="0"/>
                  </a:rPr>
                  <a:t>(Seoul, Korea)</a:t>
                </a:r>
                <a:endParaRPr lang="ko-KR" altLang="en-US" sz="1100" b="1" dirty="0" err="1" smtClean="0">
                  <a:latin typeface="Calibri" pitchFamily="34" charset="0"/>
                  <a:ea typeface="+mn-ea"/>
                  <a:cs typeface="Tahoma" pitchFamily="34" charset="0"/>
                </a:endParaRPr>
              </a:p>
            </p:txBody>
          </p:sp>
          <p:sp>
            <p:nvSpPr>
              <p:cNvPr id="51" name="TextBox 50"/>
              <p:cNvSpPr txBox="1"/>
              <p:nvPr/>
            </p:nvSpPr>
            <p:spPr>
              <a:xfrm>
                <a:off x="2455466" y="2956752"/>
                <a:ext cx="2575924" cy="369332"/>
              </a:xfrm>
              <a:prstGeom prst="rect">
                <a:avLst/>
              </a:prstGeom>
              <a:noFill/>
            </p:spPr>
            <p:txBody>
              <a:bodyPr wrap="square" rtlCol="0">
                <a:spAutoFit/>
              </a:bodyPr>
              <a:lstStyle/>
              <a:p>
                <a:pPr algn="r"/>
                <a:r>
                  <a:rPr lang="en-US" altLang="ko-KR" sz="900" b="1" dirty="0" smtClean="0">
                    <a:latin typeface="Calibri" pitchFamily="34" charset="0"/>
                    <a:ea typeface="+mn-ea"/>
                    <a:cs typeface="Tahoma" pitchFamily="34" charset="0"/>
                  </a:rPr>
                  <a:t>Telechips Inc. Rep. Office </a:t>
                </a:r>
              </a:p>
              <a:p>
                <a:pPr algn="r"/>
                <a:r>
                  <a:rPr lang="en-US" altLang="ko-KR" sz="900" b="1" dirty="0" smtClean="0">
                    <a:latin typeface="Calibri" pitchFamily="34" charset="0"/>
                    <a:ea typeface="+mn-ea"/>
                    <a:cs typeface="Tahoma" pitchFamily="34" charset="0"/>
                  </a:rPr>
                  <a:t>(Shenzhen, China)</a:t>
                </a:r>
                <a:endParaRPr lang="ko-KR" altLang="en-US" sz="900" b="1" dirty="0" err="1" smtClean="0">
                  <a:latin typeface="Calibri" pitchFamily="34" charset="0"/>
                  <a:ea typeface="+mn-ea"/>
                  <a:cs typeface="Tahoma" pitchFamily="34" charset="0"/>
                </a:endParaRPr>
              </a:p>
            </p:txBody>
          </p:sp>
          <p:pic>
            <p:nvPicPr>
              <p:cNvPr id="52" name="Picture 5" descr="E:\My Documents\My Pictures\00.이미지\지구\점1.png"/>
              <p:cNvPicPr>
                <a:picLocks noChangeArrowheads="1"/>
              </p:cNvPicPr>
              <p:nvPr/>
            </p:nvPicPr>
            <p:blipFill>
              <a:blip r:embed="rId4" cstate="screen"/>
              <a:srcRect/>
              <a:stretch>
                <a:fillRect/>
              </a:stretch>
            </p:blipFill>
            <p:spPr bwMode="auto">
              <a:xfrm>
                <a:off x="5166170" y="4233855"/>
                <a:ext cx="86400" cy="86400"/>
              </a:xfrm>
              <a:prstGeom prst="rect">
                <a:avLst/>
              </a:prstGeom>
              <a:noFill/>
            </p:spPr>
          </p:pic>
          <p:pic>
            <p:nvPicPr>
              <p:cNvPr id="53" name="Picture 5" descr="E:\My Documents\My Pictures\00.이미지\지구\점1.png"/>
              <p:cNvPicPr>
                <a:picLocks noChangeArrowheads="1"/>
              </p:cNvPicPr>
              <p:nvPr/>
            </p:nvPicPr>
            <p:blipFill>
              <a:blip r:embed="rId4" cstate="screen"/>
              <a:srcRect/>
              <a:stretch>
                <a:fillRect/>
              </a:stretch>
            </p:blipFill>
            <p:spPr bwMode="auto">
              <a:xfrm>
                <a:off x="3203848" y="3186233"/>
                <a:ext cx="86400" cy="86400"/>
              </a:xfrm>
              <a:prstGeom prst="rect">
                <a:avLst/>
              </a:prstGeom>
              <a:noFill/>
            </p:spPr>
          </p:pic>
          <p:pic>
            <p:nvPicPr>
              <p:cNvPr id="54" name="Picture 6" descr="E:\My Documents\My Pictures\00.이미지\지구\그림5.png"/>
              <p:cNvPicPr>
                <a:picLocks noChangeAspect="1" noChangeArrowheads="1"/>
              </p:cNvPicPr>
              <p:nvPr/>
            </p:nvPicPr>
            <p:blipFill>
              <a:blip r:embed="rId7" cstate="screen"/>
              <a:srcRect/>
              <a:stretch>
                <a:fillRect/>
              </a:stretch>
            </p:blipFill>
            <p:spPr bwMode="auto">
              <a:xfrm>
                <a:off x="4975176" y="3068960"/>
                <a:ext cx="523875" cy="627063"/>
              </a:xfrm>
              <a:prstGeom prst="rect">
                <a:avLst/>
              </a:prstGeom>
              <a:noFill/>
            </p:spPr>
          </p:pic>
          <p:pic>
            <p:nvPicPr>
              <p:cNvPr id="55" name="Picture 7" descr="E:\My Documents\My Pictures\00.이미지\지구\그림4.png"/>
              <p:cNvPicPr>
                <a:picLocks noChangeAspect="1" noChangeArrowheads="1"/>
              </p:cNvPicPr>
              <p:nvPr/>
            </p:nvPicPr>
            <p:blipFill>
              <a:blip r:embed="rId8" cstate="screen"/>
              <a:srcRect/>
              <a:stretch>
                <a:fillRect/>
              </a:stretch>
            </p:blipFill>
            <p:spPr bwMode="auto">
              <a:xfrm>
                <a:off x="5205586" y="2339827"/>
                <a:ext cx="590550" cy="1054100"/>
              </a:xfrm>
              <a:prstGeom prst="rect">
                <a:avLst/>
              </a:prstGeom>
              <a:noFill/>
            </p:spPr>
          </p:pic>
        </p:grpSp>
        <p:sp>
          <p:nvSpPr>
            <p:cNvPr id="9" name="TextBox 8"/>
            <p:cNvSpPr txBox="1"/>
            <p:nvPr/>
          </p:nvSpPr>
          <p:spPr>
            <a:xfrm>
              <a:off x="6381004" y="886756"/>
              <a:ext cx="2195736" cy="415498"/>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Distributors </a:t>
              </a:r>
            </a:p>
            <a:p>
              <a:r>
                <a:rPr lang="en-US" altLang="ko-KR" sz="1050" b="1" dirty="0" smtClean="0">
                  <a:latin typeface="Calibri" pitchFamily="34" charset="0"/>
                  <a:ea typeface="+mn-ea"/>
                  <a:cs typeface="Tahoma" pitchFamily="34" charset="0"/>
                </a:rPr>
                <a:t>/ Sales Representatives</a:t>
              </a:r>
              <a:endParaRPr lang="ko-KR" altLang="en-US" sz="1050" b="1" dirty="0" err="1" smtClean="0">
                <a:latin typeface="Calibri" pitchFamily="34" charset="0"/>
                <a:ea typeface="+mn-ea"/>
                <a:cs typeface="Tahoma" pitchFamily="34" charset="0"/>
              </a:endParaRPr>
            </a:p>
          </p:txBody>
        </p:sp>
        <p:sp>
          <p:nvSpPr>
            <p:cNvPr id="10" name="TextBox 9"/>
            <p:cNvSpPr txBox="1"/>
            <p:nvPr/>
          </p:nvSpPr>
          <p:spPr>
            <a:xfrm>
              <a:off x="899592" y="932021"/>
              <a:ext cx="2016224"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Headquarters</a:t>
              </a:r>
              <a:endParaRPr lang="ko-KR" altLang="en-US" sz="1050" b="1" dirty="0" err="1" smtClean="0">
                <a:latin typeface="Calibri" pitchFamily="34" charset="0"/>
                <a:ea typeface="+mn-ea"/>
                <a:cs typeface="Tahoma" pitchFamily="34" charset="0"/>
              </a:endParaRPr>
            </a:p>
          </p:txBody>
        </p:sp>
        <p:grpSp>
          <p:nvGrpSpPr>
            <p:cNvPr id="11" name="그룹 34"/>
            <p:cNvGrpSpPr/>
            <p:nvPr/>
          </p:nvGrpSpPr>
          <p:grpSpPr>
            <a:xfrm>
              <a:off x="971816" y="1286866"/>
              <a:ext cx="1944000" cy="246221"/>
              <a:chOff x="7100665" y="1637184"/>
              <a:chExt cx="1944000" cy="246221"/>
            </a:xfrm>
          </p:grpSpPr>
          <p:sp>
            <p:nvSpPr>
              <p:cNvPr id="39" name="직사각형 38"/>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40" name="직사각형 39"/>
              <p:cNvSpPr/>
              <p:nvPr/>
            </p:nvSpPr>
            <p:spPr>
              <a:xfrm>
                <a:off x="7167843" y="1637184"/>
                <a:ext cx="85311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Seoul, Korea</a:t>
                </a:r>
              </a:p>
            </p:txBody>
          </p:sp>
        </p:grpSp>
        <p:sp>
          <p:nvSpPr>
            <p:cNvPr id="12" name="TextBox 6"/>
            <p:cNvSpPr txBox="1"/>
            <p:nvPr/>
          </p:nvSpPr>
          <p:spPr>
            <a:xfrm>
              <a:off x="3563455" y="932021"/>
              <a:ext cx="1944216" cy="253916"/>
            </a:xfrm>
            <a:prstGeom prst="rect">
              <a:avLst/>
            </a:prstGeom>
            <a:noFill/>
          </p:spPr>
          <p:txBody>
            <a:bodyPr wrap="square" rtlCol="0">
              <a:spAutoFit/>
            </a:bodyPr>
            <a:lstStyle/>
            <a:p>
              <a:r>
                <a:rPr lang="en-US" altLang="ko-KR" sz="1050" b="1" dirty="0" smtClean="0">
                  <a:latin typeface="Calibri" pitchFamily="34" charset="0"/>
                  <a:ea typeface="+mn-ea"/>
                  <a:cs typeface="Tahoma" pitchFamily="34" charset="0"/>
                </a:rPr>
                <a:t>Telechips Inc. Rep. Office</a:t>
              </a:r>
              <a:endParaRPr lang="ko-KR" altLang="en-US" sz="1050" b="1" dirty="0" err="1" smtClean="0">
                <a:latin typeface="Calibri" pitchFamily="34" charset="0"/>
                <a:ea typeface="+mn-ea"/>
                <a:cs typeface="Tahoma" pitchFamily="34" charset="0"/>
              </a:endParaRPr>
            </a:p>
          </p:txBody>
        </p:sp>
        <p:grpSp>
          <p:nvGrpSpPr>
            <p:cNvPr id="13" name="그룹 35"/>
            <p:cNvGrpSpPr/>
            <p:nvPr/>
          </p:nvGrpSpPr>
          <p:grpSpPr>
            <a:xfrm>
              <a:off x="3626626" y="1286866"/>
              <a:ext cx="1944000" cy="246221"/>
              <a:chOff x="7100665" y="1637184"/>
              <a:chExt cx="1944000" cy="246221"/>
            </a:xfrm>
          </p:grpSpPr>
          <p:sp>
            <p:nvSpPr>
              <p:cNvPr id="37" name="직사각형 36"/>
              <p:cNvSpPr/>
              <p:nvPr/>
            </p:nvSpPr>
            <p:spPr>
              <a:xfrm>
                <a:off x="7100665" y="1659000"/>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8" name="직사각형 37"/>
              <p:cNvSpPr/>
              <p:nvPr/>
            </p:nvSpPr>
            <p:spPr>
              <a:xfrm>
                <a:off x="7144663" y="1637184"/>
                <a:ext cx="1063113"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Shenzhen, China</a:t>
                </a:r>
              </a:p>
            </p:txBody>
          </p:sp>
        </p:grpSp>
        <p:grpSp>
          <p:nvGrpSpPr>
            <p:cNvPr id="14" name="그룹 55"/>
            <p:cNvGrpSpPr/>
            <p:nvPr/>
          </p:nvGrpSpPr>
          <p:grpSpPr>
            <a:xfrm>
              <a:off x="6456680" y="5535338"/>
              <a:ext cx="1944001" cy="682801"/>
              <a:chOff x="6462614" y="5823370"/>
              <a:chExt cx="1944001" cy="682801"/>
            </a:xfrm>
          </p:grpSpPr>
          <p:sp>
            <p:nvSpPr>
              <p:cNvPr id="34" name="TextBox 9"/>
              <p:cNvSpPr txBox="1"/>
              <p:nvPr/>
            </p:nvSpPr>
            <p:spPr>
              <a:xfrm>
                <a:off x="6462614" y="6081439"/>
                <a:ext cx="181965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CS&amp;S (Germany /France)</a:t>
                </a:r>
              </a:p>
              <a:p>
                <a:pPr>
                  <a:lnSpc>
                    <a:spcPct val="120000"/>
                  </a:lnSpc>
                </a:pPr>
                <a:r>
                  <a:rPr lang="en-US" altLang="ko-KR" sz="900" b="1" dirty="0" smtClean="0">
                    <a:latin typeface="Calibri" pitchFamily="34" charset="0"/>
                    <a:ea typeface="+mn-ea"/>
                    <a:cs typeface="Tahoma" pitchFamily="34" charset="0"/>
                  </a:rPr>
                  <a:t>CSS (Swiss / Austria /Europe)</a:t>
                </a:r>
                <a:endParaRPr lang="ko-KR" altLang="en-US" sz="900" b="1" dirty="0" err="1" smtClean="0">
                  <a:latin typeface="Calibri" pitchFamily="34" charset="0"/>
                  <a:ea typeface="+mn-ea"/>
                  <a:cs typeface="Tahoma" pitchFamily="34" charset="0"/>
                </a:endParaRPr>
              </a:p>
            </p:txBody>
          </p:sp>
          <p:sp>
            <p:nvSpPr>
              <p:cNvPr id="35" name="직사각형 13"/>
              <p:cNvSpPr/>
              <p:nvPr/>
            </p:nvSpPr>
            <p:spPr>
              <a:xfrm>
                <a:off x="6462615" y="5845186"/>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6" name="직사각형 14"/>
              <p:cNvSpPr/>
              <p:nvPr/>
            </p:nvSpPr>
            <p:spPr>
              <a:xfrm>
                <a:off x="6494124" y="5823370"/>
                <a:ext cx="562976"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Europe</a:t>
                </a:r>
              </a:p>
            </p:txBody>
          </p:sp>
        </p:grpSp>
        <p:grpSp>
          <p:nvGrpSpPr>
            <p:cNvPr id="15" name="그룹 56"/>
            <p:cNvGrpSpPr/>
            <p:nvPr/>
          </p:nvGrpSpPr>
          <p:grpSpPr>
            <a:xfrm>
              <a:off x="6453418" y="3570635"/>
              <a:ext cx="1944000" cy="1305553"/>
              <a:chOff x="6459352" y="3836468"/>
              <a:chExt cx="1944000" cy="1305553"/>
            </a:xfrm>
          </p:grpSpPr>
          <p:sp>
            <p:nvSpPr>
              <p:cNvPr id="31" name="직사각형 30"/>
              <p:cNvSpPr/>
              <p:nvPr/>
            </p:nvSpPr>
            <p:spPr>
              <a:xfrm>
                <a:off x="6459352" y="385828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32" name="직사각형 17"/>
              <p:cNvSpPr/>
              <p:nvPr/>
            </p:nvSpPr>
            <p:spPr>
              <a:xfrm>
                <a:off x="6501023" y="3836468"/>
                <a:ext cx="1173719"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China / Hong Kong</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3" name="TextBox 32"/>
              <p:cNvSpPr txBox="1"/>
              <p:nvPr/>
            </p:nvSpPr>
            <p:spPr>
              <a:xfrm>
                <a:off x="6462615" y="4052492"/>
                <a:ext cx="1656183" cy="1089529"/>
              </a:xfrm>
              <a:prstGeom prst="rect">
                <a:avLst/>
              </a:prstGeom>
              <a:noFill/>
            </p:spPr>
            <p:txBody>
              <a:bodyPr wrap="square" rtlCol="0">
                <a:spAutoFit/>
              </a:bodyPr>
              <a:lstStyle/>
              <a:p>
                <a:pPr>
                  <a:lnSpc>
                    <a:spcPct val="120000"/>
                  </a:lnSpc>
                </a:pPr>
                <a:r>
                  <a:rPr lang="en-US" altLang="ko-KR" sz="900" b="1" dirty="0" err="1" smtClean="0">
                    <a:latin typeface="Calibri" pitchFamily="34" charset="0"/>
                    <a:ea typeface="+mn-ea"/>
                    <a:cs typeface="Tahoma" pitchFamily="34" charset="0"/>
                  </a:rPr>
                  <a:t>Excelpoint</a:t>
                </a:r>
                <a:r>
                  <a:rPr lang="en-US" altLang="ko-KR" sz="900" b="1" dirty="0" smtClean="0">
                    <a:latin typeface="Calibri" pitchFamily="34" charset="0"/>
                    <a:ea typeface="+mn-ea"/>
                    <a:cs typeface="Tahoma" pitchFamily="34" charset="0"/>
                  </a:rPr>
                  <a:t> Systems</a:t>
                </a:r>
              </a:p>
              <a:p>
                <a:pPr>
                  <a:lnSpc>
                    <a:spcPct val="120000"/>
                  </a:lnSpc>
                </a:pPr>
                <a:r>
                  <a:rPr lang="en-US" altLang="ko-KR" sz="900" b="1" dirty="0" smtClean="0">
                    <a:latin typeface="Calibri" pitchFamily="34" charset="0"/>
                    <a:ea typeface="+mn-ea"/>
                    <a:cs typeface="Tahoma" pitchFamily="34" charset="0"/>
                  </a:rPr>
                  <a:t>Enrich</a:t>
                </a:r>
              </a:p>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spc="0" baseline="0" dirty="0" smtClean="0">
                    <a:latin typeface="Calibri" pitchFamily="34" charset="0"/>
                    <a:ea typeface="+mn-ea"/>
                    <a:cs typeface="Tahoma" pitchFamily="34" charset="0"/>
                  </a:rPr>
                  <a:t>Tomen Electronics Group</a:t>
                </a: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smtClean="0">
                    <a:latin typeface="Calibri" pitchFamily="34" charset="0"/>
                    <a:ea typeface="+mn-ea"/>
                    <a:cs typeface="Tahoma" pitchFamily="34" charset="0"/>
                  </a:rPr>
                  <a:t>YEL</a:t>
                </a:r>
                <a:endParaRPr lang="ko-KR" altLang="en-US" sz="900" b="1" dirty="0" err="1" smtClean="0">
                  <a:latin typeface="Calibri" pitchFamily="34" charset="0"/>
                  <a:ea typeface="+mn-ea"/>
                  <a:cs typeface="Tahoma" pitchFamily="34" charset="0"/>
                </a:endParaRPr>
              </a:p>
            </p:txBody>
          </p:sp>
        </p:grpSp>
        <p:grpSp>
          <p:nvGrpSpPr>
            <p:cNvPr id="16" name="그룹 54"/>
            <p:cNvGrpSpPr/>
            <p:nvPr/>
          </p:nvGrpSpPr>
          <p:grpSpPr>
            <a:xfrm>
              <a:off x="6456680" y="4848452"/>
              <a:ext cx="1944000" cy="640756"/>
              <a:chOff x="6462614" y="5138861"/>
              <a:chExt cx="1944000" cy="640756"/>
            </a:xfrm>
          </p:grpSpPr>
          <p:sp>
            <p:nvSpPr>
              <p:cNvPr id="28" name="직사각형 27"/>
              <p:cNvSpPr/>
              <p:nvPr/>
            </p:nvSpPr>
            <p:spPr>
              <a:xfrm>
                <a:off x="6462614" y="5160677"/>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9" name="직사각형 28"/>
              <p:cNvSpPr/>
              <p:nvPr/>
            </p:nvSpPr>
            <p:spPr>
              <a:xfrm>
                <a:off x="6463353" y="5138861"/>
                <a:ext cx="570990" cy="246221"/>
              </a:xfrm>
              <a:prstGeom prst="rect">
                <a:avLst/>
              </a:prstGeom>
            </p:spPr>
            <p:txBody>
              <a:bodyPr wrap="none">
                <a:spAutoFit/>
              </a:bodyPr>
              <a:lstStyle/>
              <a:p>
                <a:pPr algn="ctr"/>
                <a:r>
                  <a:rPr lang="en-US" altLang="ko-KR" sz="1000" b="1" dirty="0" smtClean="0">
                    <a:solidFill>
                      <a:schemeClr val="bg1"/>
                    </a:solidFill>
                    <a:latin typeface="Calibri" pitchFamily="34" charset="0"/>
                    <a:cs typeface="Tahoma" pitchFamily="34" charset="0"/>
                  </a:rPr>
                  <a:t>Taiwan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30" name="TextBox 29"/>
              <p:cNvSpPr txBox="1"/>
              <p:nvPr/>
            </p:nvSpPr>
            <p:spPr>
              <a:xfrm>
                <a:off x="6462614" y="5354885"/>
                <a:ext cx="1656183" cy="424732"/>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SAC</a:t>
                </a:r>
                <a:endParaRPr lang="en-US" altLang="ko-KR" sz="900" b="1" baseline="0" dirty="0" smtClean="0">
                  <a:latin typeface="Calibri" pitchFamily="34" charset="0"/>
                  <a:ea typeface="+mn-ea"/>
                  <a:cs typeface="Tahoma" pitchFamily="34" charset="0"/>
                </a:endParaRPr>
              </a:p>
              <a:p>
                <a:pPr>
                  <a:lnSpc>
                    <a:spcPct val="120000"/>
                  </a:lnSpc>
                </a:pPr>
                <a:r>
                  <a:rPr lang="en-US" altLang="ko-KR" sz="900" b="1" baseline="0" dirty="0" err="1" smtClean="0">
                    <a:latin typeface="Calibri" pitchFamily="34" charset="0"/>
                    <a:ea typeface="+mn-ea"/>
                    <a:cs typeface="Tahoma" pitchFamily="34" charset="0"/>
                  </a:rPr>
                  <a:t>Victron</a:t>
                </a:r>
                <a:endParaRPr lang="en-US" altLang="ko-KR" sz="900" b="1" baseline="0" dirty="0" smtClean="0">
                  <a:latin typeface="Calibri" pitchFamily="34" charset="0"/>
                  <a:ea typeface="+mn-ea"/>
                  <a:cs typeface="Tahoma" pitchFamily="34" charset="0"/>
                </a:endParaRPr>
              </a:p>
            </p:txBody>
          </p:sp>
        </p:grpSp>
        <p:pic>
          <p:nvPicPr>
            <p:cNvPr id="17" name="Picture 3" descr="E:\My Documents\My Pictures\00.이미지\지구\그림2.png"/>
            <p:cNvPicPr>
              <a:picLocks noChangeAspect="1" noChangeArrowheads="1"/>
            </p:cNvPicPr>
            <p:nvPr/>
          </p:nvPicPr>
          <p:blipFill>
            <a:blip r:embed="rId6" cstate="screen"/>
            <a:srcRect/>
            <a:stretch>
              <a:fillRect/>
            </a:stretch>
          </p:blipFill>
          <p:spPr bwMode="auto">
            <a:xfrm>
              <a:off x="755576" y="962256"/>
              <a:ext cx="188913" cy="188912"/>
            </a:xfrm>
            <a:prstGeom prst="rect">
              <a:avLst/>
            </a:prstGeom>
            <a:noFill/>
          </p:spPr>
        </p:pic>
        <p:pic>
          <p:nvPicPr>
            <p:cNvPr id="18" name="Picture 4" descr="E:\My Documents\My Pictures\00.이미지\지구\그림3.png"/>
            <p:cNvPicPr>
              <a:picLocks noChangeAspect="1" noChangeArrowheads="1"/>
            </p:cNvPicPr>
            <p:nvPr/>
          </p:nvPicPr>
          <p:blipFill>
            <a:blip r:embed="rId5" cstate="screen"/>
            <a:srcRect/>
            <a:stretch>
              <a:fillRect/>
            </a:stretch>
          </p:blipFill>
          <p:spPr bwMode="auto">
            <a:xfrm>
              <a:off x="3447031" y="1001943"/>
              <a:ext cx="115887" cy="109538"/>
            </a:xfrm>
            <a:prstGeom prst="rect">
              <a:avLst/>
            </a:prstGeom>
            <a:noFill/>
          </p:spPr>
        </p:pic>
        <p:grpSp>
          <p:nvGrpSpPr>
            <p:cNvPr id="19" name="그룹 67"/>
            <p:cNvGrpSpPr/>
            <p:nvPr/>
          </p:nvGrpSpPr>
          <p:grpSpPr>
            <a:xfrm>
              <a:off x="6456680" y="1286866"/>
              <a:ext cx="1944001" cy="996754"/>
              <a:chOff x="6462614" y="1574898"/>
              <a:chExt cx="1944001" cy="996754"/>
            </a:xfrm>
          </p:grpSpPr>
          <p:sp>
            <p:nvSpPr>
              <p:cNvPr id="25" name="TextBox 24"/>
              <p:cNvSpPr txBox="1"/>
              <p:nvPr/>
            </p:nvSpPr>
            <p:spPr>
              <a:xfrm>
                <a:off x="6462614" y="1814522"/>
                <a:ext cx="1503192" cy="757130"/>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WPGK</a:t>
                </a:r>
              </a:p>
              <a:p>
                <a:pPr>
                  <a:lnSpc>
                    <a:spcPct val="120000"/>
                  </a:lnSpc>
                </a:pPr>
                <a:r>
                  <a:rPr lang="en-US" altLang="ko-KR" sz="900" b="1" dirty="0" smtClean="0">
                    <a:latin typeface="Calibri" pitchFamily="34" charset="0"/>
                    <a:ea typeface="+mn-ea"/>
                    <a:cs typeface="Tahoma" pitchFamily="34" charset="0"/>
                  </a:rPr>
                  <a:t>PineLinks</a:t>
                </a:r>
              </a:p>
              <a:p>
                <a:pPr>
                  <a:lnSpc>
                    <a:spcPct val="120000"/>
                  </a:lnSpc>
                </a:pPr>
                <a:r>
                  <a:rPr lang="en-US" altLang="ko-KR" sz="900" b="1" dirty="0" smtClean="0">
                    <a:latin typeface="Calibri" pitchFamily="34" charset="0"/>
                    <a:ea typeface="+mn-ea"/>
                    <a:cs typeface="Tahoma" pitchFamily="34" charset="0"/>
                  </a:rPr>
                  <a:t>Serial</a:t>
                </a:r>
                <a:r>
                  <a:rPr lang="en-US" altLang="ko-KR" sz="900" b="1" baseline="0" dirty="0" smtClean="0">
                    <a:latin typeface="Calibri" pitchFamily="34" charset="0"/>
                    <a:ea typeface="+mn-ea"/>
                    <a:cs typeface="Tahoma" pitchFamily="34" charset="0"/>
                  </a:rPr>
                  <a:t> Microelectronics</a:t>
                </a:r>
              </a:p>
              <a:p>
                <a:pPr>
                  <a:lnSpc>
                    <a:spcPct val="120000"/>
                  </a:lnSpc>
                </a:pPr>
                <a:r>
                  <a:rPr lang="en-US" altLang="ko-KR" sz="900" b="1" baseline="0" dirty="0" err="1" smtClean="0">
                    <a:latin typeface="Calibri" pitchFamily="34" charset="0"/>
                    <a:ea typeface="+mn-ea"/>
                    <a:cs typeface="Tahoma" pitchFamily="34" charset="0"/>
                  </a:rPr>
                  <a:t>ProGate</a:t>
                </a:r>
                <a:r>
                  <a:rPr lang="en-US" altLang="ko-KR" sz="900" b="1" baseline="0" dirty="0" smtClean="0">
                    <a:latin typeface="Calibri" pitchFamily="34" charset="0"/>
                    <a:ea typeface="+mn-ea"/>
                    <a:cs typeface="Tahoma" pitchFamily="34" charset="0"/>
                  </a:rPr>
                  <a:t> Technology</a:t>
                </a:r>
                <a:endParaRPr lang="ko-KR" altLang="en-US" sz="900" b="1" dirty="0" err="1" smtClean="0">
                  <a:latin typeface="Calibri" pitchFamily="34" charset="0"/>
                  <a:ea typeface="+mn-ea"/>
                  <a:cs typeface="Tahoma" pitchFamily="34" charset="0"/>
                </a:endParaRPr>
              </a:p>
            </p:txBody>
          </p:sp>
          <p:sp>
            <p:nvSpPr>
              <p:cNvPr id="26" name="직사각형 11"/>
              <p:cNvSpPr/>
              <p:nvPr/>
            </p:nvSpPr>
            <p:spPr>
              <a:xfrm>
                <a:off x="6462615" y="1596714"/>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7" name="직사각형 12"/>
              <p:cNvSpPr/>
              <p:nvPr/>
            </p:nvSpPr>
            <p:spPr>
              <a:xfrm>
                <a:off x="6490249" y="1574898"/>
                <a:ext cx="495649" cy="246221"/>
              </a:xfrm>
              <a:prstGeom prst="rect">
                <a:avLst/>
              </a:prstGeom>
            </p:spPr>
            <p:txBody>
              <a:bodyPr wrap="none">
                <a:spAutoFit/>
              </a:bodyPr>
              <a:lstStyle/>
              <a:p>
                <a:pPr algn="ctr"/>
                <a:r>
                  <a:rPr kumimoji="1" lang="en-US" altLang="ko-KR" sz="1000" b="1" kern="1200" dirty="0" smtClean="0">
                    <a:solidFill>
                      <a:schemeClr val="bg1"/>
                    </a:solidFill>
                    <a:latin typeface="Calibri" pitchFamily="34" charset="0"/>
                    <a:ea typeface="굴림" pitchFamily="50" charset="-127"/>
                    <a:cs typeface="Tahoma" pitchFamily="34" charset="0"/>
                  </a:rPr>
                  <a:t>Korea</a:t>
                </a:r>
              </a:p>
            </p:txBody>
          </p:sp>
        </p:grpSp>
        <p:grpSp>
          <p:nvGrpSpPr>
            <p:cNvPr id="20" name="그룹 59"/>
            <p:cNvGrpSpPr/>
            <p:nvPr/>
          </p:nvGrpSpPr>
          <p:grpSpPr>
            <a:xfrm>
              <a:off x="6440587" y="2292818"/>
              <a:ext cx="1960093" cy="1305553"/>
              <a:chOff x="6446521" y="2615096"/>
              <a:chExt cx="1960093" cy="1305553"/>
            </a:xfrm>
          </p:grpSpPr>
          <p:sp>
            <p:nvSpPr>
              <p:cNvPr id="22" name="직사각형 21"/>
              <p:cNvSpPr/>
              <p:nvPr/>
            </p:nvSpPr>
            <p:spPr>
              <a:xfrm>
                <a:off x="6462614" y="2636912"/>
                <a:ext cx="1944000" cy="187200"/>
              </a:xfrm>
              <a:prstGeom prst="rect">
                <a:avLst/>
              </a:prstGeom>
              <a:solidFill>
                <a:srgbClr val="969696"/>
              </a:solidFill>
              <a:ln w="3175">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000">
                  <a:latin typeface="Calibri" pitchFamily="34" charset="0"/>
                  <a:cs typeface="Tahoma" pitchFamily="34" charset="0"/>
                </a:endParaRPr>
              </a:p>
            </p:txBody>
          </p:sp>
          <p:sp>
            <p:nvSpPr>
              <p:cNvPr id="23" name="직사각형 22"/>
              <p:cNvSpPr/>
              <p:nvPr/>
            </p:nvSpPr>
            <p:spPr>
              <a:xfrm>
                <a:off x="6446521" y="2615096"/>
                <a:ext cx="489236" cy="246221"/>
              </a:xfrm>
              <a:prstGeom prst="rect">
                <a:avLst/>
              </a:prstGeom>
            </p:spPr>
            <p:txBody>
              <a:bodyPr wrap="none">
                <a:spAutoFit/>
              </a:bodyPr>
              <a:lstStyle/>
              <a:p>
                <a:r>
                  <a:rPr lang="en-US" altLang="ko-KR" sz="1000" b="1" dirty="0" smtClean="0">
                    <a:solidFill>
                      <a:schemeClr val="bg1"/>
                    </a:solidFill>
                    <a:latin typeface="Calibri" pitchFamily="34" charset="0"/>
                    <a:cs typeface="Tahoma" pitchFamily="34" charset="0"/>
                  </a:rPr>
                  <a:t>Japan</a:t>
                </a:r>
                <a:endParaRPr kumimoji="1" lang="en-US" altLang="ko-KR" sz="1000" b="1" kern="1200" dirty="0" smtClean="0">
                  <a:solidFill>
                    <a:schemeClr val="bg1"/>
                  </a:solidFill>
                  <a:latin typeface="Calibri" pitchFamily="34" charset="0"/>
                  <a:ea typeface="굴림" pitchFamily="50" charset="-127"/>
                  <a:cs typeface="Tahoma" pitchFamily="34" charset="0"/>
                </a:endParaRPr>
              </a:p>
            </p:txBody>
          </p:sp>
          <p:sp>
            <p:nvSpPr>
              <p:cNvPr id="24" name="TextBox 23"/>
              <p:cNvSpPr txBox="1"/>
              <p:nvPr/>
            </p:nvSpPr>
            <p:spPr>
              <a:xfrm>
                <a:off x="6462614" y="2831120"/>
                <a:ext cx="1656183" cy="1089529"/>
              </a:xfrm>
              <a:prstGeom prst="rect">
                <a:avLst/>
              </a:prstGeom>
              <a:noFill/>
            </p:spPr>
            <p:txBody>
              <a:bodyPr wrap="square" rtlCol="0">
                <a:spAutoFit/>
              </a:bodyPr>
              <a:lstStyle/>
              <a:p>
                <a:pPr>
                  <a:lnSpc>
                    <a:spcPct val="120000"/>
                  </a:lnSpc>
                </a:pPr>
                <a:r>
                  <a:rPr lang="en-US" altLang="ko-KR" sz="900" b="1" dirty="0" smtClean="0">
                    <a:latin typeface="Calibri" pitchFamily="34" charset="0"/>
                    <a:ea typeface="+mn-ea"/>
                    <a:cs typeface="Tahoma" pitchFamily="34" charset="0"/>
                  </a:rPr>
                  <a:t>Tomen Electronics Group</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Singapore</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Malaysia</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Indonesia</a:t>
                </a:r>
              </a:p>
              <a:p>
                <a:pPr marL="179388" lvl="1" indent="-84138">
                  <a:lnSpc>
                    <a:spcPct val="120000"/>
                  </a:lnSpc>
                  <a:buFont typeface="Arial" pitchFamily="34" charset="0"/>
                  <a:buChar char="•"/>
                </a:pPr>
                <a:r>
                  <a:rPr lang="en-US" altLang="ko-KR" sz="900" b="1" dirty="0" smtClean="0">
                    <a:solidFill>
                      <a:schemeClr val="bg1">
                        <a:lumMod val="50000"/>
                      </a:schemeClr>
                    </a:solidFill>
                    <a:latin typeface="Calibri" pitchFamily="34" charset="0"/>
                    <a:ea typeface="+mn-ea"/>
                    <a:cs typeface="Tahoma" pitchFamily="34" charset="0"/>
                  </a:rPr>
                  <a:t>Thailand</a:t>
                </a:r>
              </a:p>
              <a:p>
                <a:pPr marL="179388" lvl="1" indent="-84138">
                  <a:lnSpc>
                    <a:spcPct val="120000"/>
                  </a:lnSpc>
                  <a:buFont typeface="Arial" pitchFamily="34" charset="0"/>
                  <a:buChar char="•"/>
                </a:pPr>
                <a:r>
                  <a:rPr lang="en-US" altLang="ko-KR" sz="900" b="1" baseline="0" dirty="0" smtClean="0">
                    <a:solidFill>
                      <a:schemeClr val="bg1">
                        <a:lumMod val="50000"/>
                      </a:schemeClr>
                    </a:solidFill>
                    <a:latin typeface="Calibri" pitchFamily="34" charset="0"/>
                    <a:ea typeface="+mn-ea"/>
                    <a:cs typeface="Tahoma" pitchFamily="34" charset="0"/>
                  </a:rPr>
                  <a:t>India</a:t>
                </a:r>
              </a:p>
            </p:txBody>
          </p:sp>
        </p:grpSp>
        <p:pic>
          <p:nvPicPr>
            <p:cNvPr id="21" name="Picture 5" descr="E:\My Documents\My Pictures\00.이미지\지구\점1.png"/>
            <p:cNvPicPr>
              <a:picLocks noChangeArrowheads="1"/>
            </p:cNvPicPr>
            <p:nvPr/>
          </p:nvPicPr>
          <p:blipFill>
            <a:blip r:embed="rId4" cstate="screen"/>
            <a:srcRect/>
            <a:stretch>
              <a:fillRect/>
            </a:stretch>
          </p:blipFill>
          <p:spPr bwMode="auto">
            <a:xfrm>
              <a:off x="6276198" y="1013512"/>
              <a:ext cx="86400" cy="86400"/>
            </a:xfrm>
            <a:prstGeom prst="rect">
              <a:avLst/>
            </a:prstGeom>
            <a:noFill/>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descr="diy.jpg"/>
          <p:cNvPicPr>
            <a:picLocks noChangeAspect="1"/>
          </p:cNvPicPr>
          <p:nvPr/>
        </p:nvPicPr>
        <p:blipFill>
          <a:blip r:embed="rId3" cstate="print"/>
          <a:stretch>
            <a:fillRect/>
          </a:stretch>
        </p:blipFill>
        <p:spPr>
          <a:xfrm>
            <a:off x="1331640" y="1082161"/>
            <a:ext cx="6480720" cy="4693678"/>
          </a:xfrm>
          <a:prstGeom prst="rect">
            <a:avLst/>
          </a:prstGeom>
          <a:effectLst>
            <a:outerShdw blurRad="50800" dist="38100" dir="2700000" algn="tl" rotWithShape="0">
              <a:prstClr val="black">
                <a:alpha val="40000"/>
              </a:prstClr>
            </a:outerShdw>
          </a:effectLst>
        </p:spPr>
      </p:pic>
      <p:sp>
        <p:nvSpPr>
          <p:cNvPr id="2" name="제목 1"/>
          <p:cNvSpPr>
            <a:spLocks noGrp="1"/>
          </p:cNvSpPr>
          <p:nvPr>
            <p:ph type="title"/>
          </p:nvPr>
        </p:nvSpPr>
        <p:spPr/>
        <p:txBody>
          <a:bodyPr/>
          <a:lstStyle/>
          <a:p>
            <a:r>
              <a:rPr lang="en-US" altLang="ko-KR" dirty="0" smtClean="0"/>
              <a:t>Do it yourself</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3</a:t>
            </a:fld>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 </a:t>
            </a:r>
            <a:r>
              <a:rPr lang="ko-KR" altLang="en-US" dirty="0" smtClean="0"/>
              <a:t>문법</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4</a:t>
            </a:fld>
            <a:endParaRPr lang="ko-KR" altLang="en-US"/>
          </a:p>
        </p:txBody>
      </p:sp>
      <p:sp>
        <p:nvSpPr>
          <p:cNvPr id="5" name="모서리가 둥근 직사각형 4"/>
          <p:cNvSpPr/>
          <p:nvPr/>
        </p:nvSpPr>
        <p:spPr>
          <a:xfrm>
            <a:off x="1115616" y="2060848"/>
            <a:ext cx="6912768" cy="3024336"/>
          </a:xfrm>
          <a:prstGeom prst="roundRect">
            <a:avLst>
              <a:gd name="adj" fmla="val 1784"/>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800" dirty="0" smtClean="0"/>
              <a:t>I. Python Syntax</a:t>
            </a:r>
            <a:endParaRPr lang="ko-KR" alt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Python</a:t>
            </a:r>
            <a:r>
              <a:rPr lang="ko-KR" altLang="en-US" dirty="0" smtClean="0"/>
              <a:t>의 개념적인 계층</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5</a:t>
            </a:fld>
            <a:endParaRPr lang="ko-KR" altLang="en-US"/>
          </a:p>
        </p:txBody>
      </p:sp>
      <p:sp>
        <p:nvSpPr>
          <p:cNvPr id="4" name="직사각형 3"/>
          <p:cNvSpPr/>
          <p:nvPr/>
        </p:nvSpPr>
        <p:spPr>
          <a:xfrm>
            <a:off x="2267744" y="184482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Program</a:t>
            </a:r>
            <a:endParaRPr lang="ko-KR" altLang="en-US" dirty="0">
              <a:solidFill>
                <a:schemeClr val="bg1"/>
              </a:solidFill>
            </a:endParaRPr>
          </a:p>
        </p:txBody>
      </p:sp>
      <p:sp>
        <p:nvSpPr>
          <p:cNvPr id="5" name="직사각형 4"/>
          <p:cNvSpPr/>
          <p:nvPr/>
        </p:nvSpPr>
        <p:spPr>
          <a:xfrm>
            <a:off x="3059832" y="256490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Module</a:t>
            </a:r>
            <a:endParaRPr lang="ko-KR" altLang="en-US" dirty="0">
              <a:solidFill>
                <a:schemeClr val="bg1"/>
              </a:solidFill>
            </a:endParaRPr>
          </a:p>
        </p:txBody>
      </p:sp>
      <p:sp>
        <p:nvSpPr>
          <p:cNvPr id="6" name="직사각형 5"/>
          <p:cNvSpPr/>
          <p:nvPr/>
        </p:nvSpPr>
        <p:spPr>
          <a:xfrm>
            <a:off x="3779912" y="328498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Statement</a:t>
            </a:r>
            <a:endParaRPr lang="ko-KR" altLang="en-US" dirty="0">
              <a:solidFill>
                <a:schemeClr val="bg1"/>
              </a:solidFill>
            </a:endParaRPr>
          </a:p>
        </p:txBody>
      </p:sp>
      <p:sp>
        <p:nvSpPr>
          <p:cNvPr id="7" name="직사각형 6"/>
          <p:cNvSpPr/>
          <p:nvPr/>
        </p:nvSpPr>
        <p:spPr>
          <a:xfrm>
            <a:off x="4499992" y="400506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Expression</a:t>
            </a:r>
            <a:endParaRPr lang="ko-KR" altLang="en-US" dirty="0">
              <a:solidFill>
                <a:schemeClr val="bg1"/>
              </a:solidFill>
            </a:endParaRPr>
          </a:p>
        </p:txBody>
      </p:sp>
      <p:sp>
        <p:nvSpPr>
          <p:cNvPr id="8" name="직사각형 7"/>
          <p:cNvSpPr/>
          <p:nvPr/>
        </p:nvSpPr>
        <p:spPr>
          <a:xfrm>
            <a:off x="5220072" y="4725144"/>
            <a:ext cx="1656184" cy="504056"/>
          </a:xfrm>
          <a:prstGeom prst="rect">
            <a:avLst/>
          </a:prstGeom>
          <a:solidFill>
            <a:srgbClr val="416C9F"/>
          </a:solidFill>
          <a:ln>
            <a:no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smtClean="0">
                <a:solidFill>
                  <a:schemeClr val="bg1"/>
                </a:solidFill>
              </a:rPr>
              <a:t>Object</a:t>
            </a:r>
            <a:endParaRPr lang="ko-KR" altLang="en-US" dirty="0">
              <a:solidFill>
                <a:schemeClr val="bg1"/>
              </a:solidFill>
            </a:endParaRPr>
          </a:p>
        </p:txBody>
      </p:sp>
      <p:cxnSp>
        <p:nvCxnSpPr>
          <p:cNvPr id="14" name="꺾인 연결선 13"/>
          <p:cNvCxnSpPr>
            <a:stCxn id="4" idx="2"/>
            <a:endCxn id="5" idx="0"/>
          </p:cNvCxnSpPr>
          <p:nvPr/>
        </p:nvCxnSpPr>
        <p:spPr>
          <a:xfrm rot="16200000" flipH="1">
            <a:off x="3383868" y="2060848"/>
            <a:ext cx="216024" cy="792088"/>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6" name="꺾인 연결선 15"/>
          <p:cNvCxnSpPr>
            <a:stCxn id="5" idx="2"/>
            <a:endCxn id="6" idx="0"/>
          </p:cNvCxnSpPr>
          <p:nvPr/>
        </p:nvCxnSpPr>
        <p:spPr>
          <a:xfrm rot="16200000" flipH="1">
            <a:off x="4139952" y="281693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18" name="꺾인 연결선 17"/>
          <p:cNvCxnSpPr>
            <a:stCxn id="6" idx="2"/>
            <a:endCxn id="7" idx="0"/>
          </p:cNvCxnSpPr>
          <p:nvPr/>
        </p:nvCxnSpPr>
        <p:spPr>
          <a:xfrm rot="16200000" flipH="1">
            <a:off x="4860032" y="353701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cxnSp>
        <p:nvCxnSpPr>
          <p:cNvPr id="20" name="꺾인 연결선 19"/>
          <p:cNvCxnSpPr>
            <a:stCxn id="7" idx="2"/>
            <a:endCxn id="8" idx="0"/>
          </p:cNvCxnSpPr>
          <p:nvPr/>
        </p:nvCxnSpPr>
        <p:spPr>
          <a:xfrm rot="16200000" flipH="1">
            <a:off x="5580112" y="4257092"/>
            <a:ext cx="216024" cy="720080"/>
          </a:xfrm>
          <a:prstGeom prst="bentConnector3">
            <a:avLst>
              <a:gd name="adj1" fmla="val 50000"/>
            </a:avLst>
          </a:prstGeom>
          <a:ln>
            <a:solidFill>
              <a:srgbClr val="416C9F"/>
            </a:solidFill>
            <a:head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Core Object Types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6</a:t>
            </a:fld>
            <a:endParaRPr lang="ko-KR" altLang="en-US"/>
          </a:p>
        </p:txBody>
      </p:sp>
      <p:graphicFrame>
        <p:nvGraphicFramePr>
          <p:cNvPr id="6" name="표 5"/>
          <p:cNvGraphicFramePr>
            <a:graphicFrameLocks noGrp="1"/>
          </p:cNvGraphicFramePr>
          <p:nvPr/>
        </p:nvGraphicFramePr>
        <p:xfrm>
          <a:off x="323528" y="563921"/>
          <a:ext cx="8496944" cy="5745399"/>
        </p:xfrm>
        <a:graphic>
          <a:graphicData uri="http://schemas.openxmlformats.org/drawingml/2006/table">
            <a:tbl>
              <a:tblPr firstRow="1" bandRow="1">
                <a:tableStyleId>{00A15C55-8517-42AA-B614-E9B94910E393}</a:tableStyleId>
              </a:tblPr>
              <a:tblGrid>
                <a:gridCol w="3044047"/>
                <a:gridCol w="5452897"/>
              </a:tblGrid>
              <a:tr h="522309">
                <a:tc>
                  <a:txBody>
                    <a:bodyPr/>
                    <a:lstStyle/>
                    <a:p>
                      <a:pPr latinLnBrk="1"/>
                      <a:r>
                        <a:rPr lang="en-US" altLang="ko-KR" dirty="0" smtClean="0"/>
                        <a:t>Object type</a:t>
                      </a:r>
                      <a:endParaRPr lang="ko-KR" altLang="en-US" dirty="0"/>
                    </a:p>
                  </a:txBody>
                  <a:tcPr/>
                </a:tc>
                <a:tc>
                  <a:txBody>
                    <a:bodyPr/>
                    <a:lstStyle/>
                    <a:p>
                      <a:pPr latinLnBrk="1"/>
                      <a:r>
                        <a:rPr lang="en-US" altLang="ko-KR" dirty="0" smtClean="0"/>
                        <a:t>Example literals/creation</a:t>
                      </a:r>
                      <a:endParaRPr lang="ko-KR" altLang="en-US" dirty="0"/>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Numbers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1234, 3.1415, 3+4j, 0b111,</a:t>
                      </a:r>
                      <a:r>
                        <a:rPr lang="en-US" altLang="ko-KR" sz="1600" baseline="0" dirty="0" smtClean="0">
                          <a:latin typeface="Cambria Math" pitchFamily="18" charset="0"/>
                          <a:ea typeface="Cambria Math" pitchFamily="18" charset="0"/>
                          <a:cs typeface="Arial Unicode MS" pitchFamily="50" charset="-127"/>
                        </a:rPr>
                        <a:t> Decimal(), Fraction()</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Cambria Math" pitchFamily="18" charset="0"/>
                          <a:cs typeface="Arial Unicode MS" pitchFamily="50" charset="-127"/>
                        </a:rPr>
                        <a:t>Strings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Cambria Math" pitchFamily="18" charset="0"/>
                          <a:cs typeface="Arial Unicode MS" pitchFamily="50" charset="-127"/>
                        </a:rPr>
                        <a:t>‘spam’, “Bob’s”, </a:t>
                      </a:r>
                      <a:r>
                        <a:rPr lang="en-US" altLang="ko-KR" sz="1600" dirty="0" err="1" smtClean="0">
                          <a:latin typeface="Cambria Math" pitchFamily="18" charset="0"/>
                          <a:ea typeface="Cambria Math" pitchFamily="18" charset="0"/>
                          <a:cs typeface="Arial Unicode MS" pitchFamily="50" charset="-127"/>
                        </a:rPr>
                        <a:t>b’a</a:t>
                      </a:r>
                      <a:r>
                        <a:rPr lang="en-US" altLang="ko-KR" sz="1600" dirty="0" smtClean="0">
                          <a:latin typeface="Cambria Math" pitchFamily="18" charset="0"/>
                          <a:ea typeface="Cambria Math" pitchFamily="18" charset="0"/>
                          <a:cs typeface="Arial Unicode MS" pitchFamily="50" charset="-127"/>
                        </a:rPr>
                        <a:t>\x01c’, </a:t>
                      </a:r>
                      <a:r>
                        <a:rPr lang="en-US" altLang="ko-KR" sz="1600" dirty="0" err="1" smtClean="0">
                          <a:latin typeface="Cambria Math" pitchFamily="18" charset="0"/>
                          <a:ea typeface="Cambria Math" pitchFamily="18" charset="0"/>
                          <a:cs typeface="Arial Unicode MS" pitchFamily="50" charset="-127"/>
                        </a:rPr>
                        <a:t>u’xp</a:t>
                      </a:r>
                      <a:r>
                        <a:rPr lang="en-US" altLang="ko-KR" sz="1600" dirty="0" smtClean="0">
                          <a:latin typeface="Cambria Math" pitchFamily="18" charset="0"/>
                          <a:ea typeface="Cambria Math" pitchFamily="18" charset="0"/>
                          <a:cs typeface="Arial Unicode MS" pitchFamily="50" charset="-127"/>
                        </a:rPr>
                        <a:t>\xc4m’</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Lists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[2, ‘three’], 4.5], list(range(10))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Dictionaries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{‘food’: ‘spam’, ‘</a:t>
                      </a:r>
                      <a:r>
                        <a:rPr lang="en-US" altLang="ko-KR" sz="1600" dirty="0" err="1" smtClean="0">
                          <a:latin typeface="Cambria Math" pitchFamily="18" charset="0"/>
                          <a:ea typeface="Arial Unicode MS" pitchFamily="50" charset="-127"/>
                          <a:cs typeface="Arial Unicode MS" pitchFamily="50" charset="-127"/>
                        </a:rPr>
                        <a:t>taste’:’yum</a:t>
                      </a:r>
                      <a:r>
                        <a:rPr lang="en-US" altLang="ko-KR" sz="1600" dirty="0" smtClean="0">
                          <a:latin typeface="Cambria Math" pitchFamily="18" charset="0"/>
                          <a:ea typeface="Arial Unicode MS" pitchFamily="50" charset="-127"/>
                          <a:cs typeface="Arial Unicode MS" pitchFamily="50" charset="-127"/>
                        </a:rPr>
                        <a:t>’}, </a:t>
                      </a:r>
                      <a:r>
                        <a:rPr lang="en-US" altLang="ko-KR" sz="1600" dirty="0" err="1" smtClean="0">
                          <a:latin typeface="Cambria Math" pitchFamily="18" charset="0"/>
                          <a:ea typeface="Arial Unicode MS" pitchFamily="50" charset="-127"/>
                          <a:cs typeface="Arial Unicode MS" pitchFamily="50" charset="-127"/>
                        </a:rPr>
                        <a:t>dic</a:t>
                      </a:r>
                      <a:r>
                        <a:rPr lang="en-US" altLang="ko-KR" sz="1600" dirty="0" smtClean="0">
                          <a:latin typeface="Cambria Math" pitchFamily="18" charset="0"/>
                          <a:ea typeface="Arial Unicode MS" pitchFamily="50" charset="-127"/>
                          <a:cs typeface="Arial Unicode MS" pitchFamily="50" charset="-127"/>
                        </a:rPr>
                        <a:t>(hours=10)</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err="1" smtClean="0">
                          <a:latin typeface="Cambria Math" pitchFamily="18" charset="0"/>
                          <a:ea typeface="Arial Unicode MS" pitchFamily="50" charset="-127"/>
                          <a:cs typeface="Arial Unicode MS" pitchFamily="50" charset="-127"/>
                        </a:rPr>
                        <a:t>Tuples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(1, ‘spam’, 4, ‘U’), </a:t>
                      </a:r>
                      <a:r>
                        <a:rPr lang="en-US" altLang="ko-KR" sz="1600" dirty="0" err="1" smtClean="0">
                          <a:latin typeface="Cambria Math" pitchFamily="18" charset="0"/>
                          <a:ea typeface="Arial Unicode MS" pitchFamily="50" charset="-127"/>
                          <a:cs typeface="Arial Unicode MS" pitchFamily="50" charset="-127"/>
                        </a:rPr>
                        <a:t>tuple</a:t>
                      </a:r>
                      <a:r>
                        <a:rPr lang="en-US" altLang="ko-KR" sz="1600" dirty="0" smtClean="0">
                          <a:latin typeface="Cambria Math" pitchFamily="18" charset="0"/>
                          <a:ea typeface="Arial Unicode MS" pitchFamily="50" charset="-127"/>
                          <a:cs typeface="Arial Unicode MS" pitchFamily="50" charset="-127"/>
                        </a:rPr>
                        <a:t>(‘spam’), </a:t>
                      </a:r>
                      <a:r>
                        <a:rPr lang="en-US" altLang="ko-KR" sz="1600" dirty="0" err="1" smtClean="0">
                          <a:latin typeface="Cambria Math" pitchFamily="18" charset="0"/>
                          <a:ea typeface="Arial Unicode MS" pitchFamily="50" charset="-127"/>
                          <a:cs typeface="Arial Unicode MS" pitchFamily="50" charset="-127"/>
                        </a:rPr>
                        <a:t>namedtuple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Files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open(‘eggs.txt’), open(</a:t>
                      </a:r>
                      <a:r>
                        <a:rPr lang="en-US" altLang="ko-KR" sz="1600" dirty="0" err="1" smtClean="0">
                          <a:latin typeface="Cambria Math" pitchFamily="18" charset="0"/>
                          <a:ea typeface="Arial Unicode MS" pitchFamily="50" charset="-127"/>
                          <a:cs typeface="Arial Unicode MS" pitchFamily="50" charset="-127"/>
                        </a:rPr>
                        <a:t>r’C</a:t>
                      </a:r>
                      <a:r>
                        <a:rPr lang="en-US" altLang="ko-KR" sz="1600" dirty="0" smtClean="0">
                          <a:latin typeface="Cambria Math" pitchFamily="18" charset="0"/>
                          <a:ea typeface="Arial Unicode MS" pitchFamily="50" charset="-127"/>
                          <a:cs typeface="Arial Unicode MS" pitchFamily="50" charset="-127"/>
                        </a:rPr>
                        <a:t>:\ham.bin’, ‘</a:t>
                      </a:r>
                      <a:r>
                        <a:rPr lang="en-US" altLang="ko-KR" sz="1600" dirty="0" err="1" smtClean="0">
                          <a:latin typeface="Cambria Math" pitchFamily="18" charset="0"/>
                          <a:ea typeface="Arial Unicode MS" pitchFamily="50" charset="-127"/>
                          <a:cs typeface="Arial Unicode MS" pitchFamily="50" charset="-127"/>
                        </a:rPr>
                        <a:t>wb</a:t>
                      </a:r>
                      <a:r>
                        <a:rPr lang="en-US" altLang="ko-KR" sz="1600" dirty="0" smtClean="0">
                          <a:latin typeface="Cambria Math" pitchFamily="18" charset="0"/>
                          <a:ea typeface="Arial Unicode MS" pitchFamily="50" charset="-127"/>
                          <a:cs typeface="Arial Unicode MS" pitchFamily="50" charset="-127"/>
                        </a:rPr>
                        <a:t>’)</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Sets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set(‘</a:t>
                      </a:r>
                      <a:r>
                        <a:rPr lang="en-US" altLang="ko-KR" sz="1600" dirty="0" err="1" smtClean="0">
                          <a:latin typeface="Cambria Math" pitchFamily="18" charset="0"/>
                          <a:ea typeface="Arial Unicode MS" pitchFamily="50" charset="-127"/>
                          <a:cs typeface="Arial Unicode MS" pitchFamily="50" charset="-127"/>
                        </a:rPr>
                        <a:t>abc</a:t>
                      </a:r>
                      <a:r>
                        <a:rPr lang="en-US" altLang="ko-KR" sz="1600" dirty="0" smtClean="0">
                          <a:latin typeface="Cambria Math" pitchFamily="18" charset="0"/>
                          <a:ea typeface="Arial Unicode MS" pitchFamily="50" charset="-127"/>
                          <a:cs typeface="Arial Unicode MS" pitchFamily="50" charset="-127"/>
                        </a:rPr>
                        <a:t>’), {‘a’, ‘b’, ‘c’}</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Other core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Booleans, types, None</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Program unit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Functions, modules, classes</a:t>
                      </a:r>
                      <a:endParaRPr lang="ko-KR" altLang="en-US" sz="1600" dirty="0">
                        <a:latin typeface="Cambria Math" pitchFamily="18" charset="0"/>
                        <a:ea typeface="Arial Unicode MS" pitchFamily="50" charset="-127"/>
                        <a:cs typeface="Arial Unicode MS" pitchFamily="50" charset="-127"/>
                      </a:endParaRPr>
                    </a:p>
                  </a:txBody>
                  <a:tcPr/>
                </a:tc>
              </a:tr>
              <a:tr h="522309">
                <a:tc>
                  <a:txBody>
                    <a:bodyPr/>
                    <a:lstStyle/>
                    <a:p>
                      <a:pPr latinLnBrk="1"/>
                      <a:r>
                        <a:rPr lang="en-US" altLang="ko-KR" sz="1600" dirty="0" smtClean="0">
                          <a:latin typeface="Cambria Math" pitchFamily="18" charset="0"/>
                          <a:ea typeface="Arial Unicode MS" pitchFamily="50" charset="-127"/>
                          <a:cs typeface="Arial Unicode MS" pitchFamily="50" charset="-127"/>
                        </a:rPr>
                        <a:t>Implementation-related</a:t>
                      </a:r>
                      <a:r>
                        <a:rPr lang="en-US" altLang="ko-KR" sz="1600" baseline="0" dirty="0" smtClean="0">
                          <a:latin typeface="Cambria Math" pitchFamily="18" charset="0"/>
                          <a:ea typeface="Arial Unicode MS" pitchFamily="50" charset="-127"/>
                          <a:cs typeface="Arial Unicode MS" pitchFamily="50" charset="-127"/>
                        </a:rPr>
                        <a:t> types</a:t>
                      </a:r>
                      <a:endParaRPr lang="ko-KR" altLang="en-US" sz="1600" dirty="0">
                        <a:latin typeface="Cambria Math" pitchFamily="18" charset="0"/>
                        <a:ea typeface="Arial Unicode MS" pitchFamily="50" charset="-127"/>
                        <a:cs typeface="Arial Unicode MS" pitchFamily="50" charset="-127"/>
                      </a:endParaRPr>
                    </a:p>
                  </a:txBody>
                  <a:tcPr/>
                </a:tc>
                <a:tc>
                  <a:txBody>
                    <a:bodyPr/>
                    <a:lstStyle/>
                    <a:p>
                      <a:pPr latinLnBrk="1"/>
                      <a:r>
                        <a:rPr lang="en-US" altLang="ko-KR" sz="1600" dirty="0" smtClean="0">
                          <a:latin typeface="Cambria Math" pitchFamily="18" charset="0"/>
                          <a:ea typeface="Arial Unicode MS" pitchFamily="50" charset="-127"/>
                          <a:cs typeface="Arial Unicode MS" pitchFamily="50" charset="-127"/>
                        </a:rPr>
                        <a:t>Compiled code, stack </a:t>
                      </a:r>
                      <a:r>
                        <a:rPr lang="en-US" altLang="ko-KR" sz="1600" dirty="0" err="1" smtClean="0">
                          <a:latin typeface="Cambria Math" pitchFamily="18" charset="0"/>
                          <a:ea typeface="Arial Unicode MS" pitchFamily="50" charset="-127"/>
                          <a:cs typeface="Arial Unicode MS" pitchFamily="50" charset="-127"/>
                        </a:rPr>
                        <a:t>traceback</a:t>
                      </a:r>
                      <a:endParaRPr lang="ko-KR" altLang="en-US" sz="1600" dirty="0">
                        <a:latin typeface="Cambria Math" pitchFamily="18" charset="0"/>
                        <a:ea typeface="Arial Unicode MS" pitchFamily="50" charset="-127"/>
                        <a:cs typeface="Arial Unicode MS" pitchFamily="50" charset="-127"/>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Escape characters</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7</a:t>
            </a:fld>
            <a:endParaRPr lang="ko-KR" altLang="en-US"/>
          </a:p>
        </p:txBody>
      </p:sp>
      <p:graphicFrame>
        <p:nvGraphicFramePr>
          <p:cNvPr id="4" name="표 3"/>
          <p:cNvGraphicFramePr>
            <a:graphicFrameLocks noGrp="1"/>
          </p:cNvGraphicFramePr>
          <p:nvPr/>
        </p:nvGraphicFramePr>
        <p:xfrm>
          <a:off x="251520" y="548680"/>
          <a:ext cx="8688288" cy="6037060"/>
        </p:xfrm>
        <a:graphic>
          <a:graphicData uri="http://schemas.openxmlformats.org/drawingml/2006/table">
            <a:tbl>
              <a:tblPr firstRow="1" bandRow="1">
                <a:tableStyleId>{00A15C55-8517-42AA-B614-E9B94910E393}</a:tableStyleId>
              </a:tblPr>
              <a:tblGrid>
                <a:gridCol w="1949951"/>
                <a:gridCol w="6738337"/>
              </a:tblGrid>
              <a:tr h="317740">
                <a:tc>
                  <a:txBody>
                    <a:bodyPr/>
                    <a:lstStyle/>
                    <a:p>
                      <a:pPr latinLnBrk="1"/>
                      <a:r>
                        <a:rPr lang="en-US" altLang="ko-KR" sz="1100" dirty="0" smtClean="0"/>
                        <a:t>Escape</a:t>
                      </a:r>
                      <a:endParaRPr lang="ko-KR" altLang="en-US" sz="1100" dirty="0"/>
                    </a:p>
                  </a:txBody>
                  <a:tcPr/>
                </a:tc>
                <a:tc>
                  <a:txBody>
                    <a:bodyPr/>
                    <a:lstStyle/>
                    <a:p>
                      <a:pPr latinLnBrk="1"/>
                      <a:r>
                        <a:rPr lang="en-US" altLang="ko-KR" sz="1100" dirty="0" smtClean="0"/>
                        <a:t>Meaning</a:t>
                      </a:r>
                      <a:endParaRPr lang="ko-KR" altLang="en-US" sz="1100" dirty="0"/>
                    </a:p>
                  </a:txBody>
                  <a:tcPr/>
                </a:tc>
              </a:tr>
              <a:tr h="317740">
                <a:tc>
                  <a:txBody>
                    <a:bodyPr/>
                    <a:lstStyle/>
                    <a:p>
                      <a:pPr latinLnBrk="1"/>
                      <a:r>
                        <a:rPr lang="en-US" altLang="ko-KR" sz="1100" dirty="0" smtClean="0">
                          <a:latin typeface="Courier New" pitchFamily="49" charset="0"/>
                          <a:cs typeface="Courier New" pitchFamily="49" charset="0"/>
                        </a:rPr>
                        <a:t>\newline</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Ignored (continuation line)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Backslash (stores one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Single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Double quote (stores “)</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Bell</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\b</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Backspace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\f</a:t>
                      </a:r>
                      <a:endParaRPr lang="ko-KR" altLang="en-US" sz="1100" dirty="0">
                        <a:latin typeface="Courier New" pitchFamily="49" charset="0"/>
                        <a:cs typeface="Courier New" pitchFamily="49" charset="0"/>
                      </a:endParaRPr>
                    </a:p>
                  </a:txBody>
                  <a:tcPr/>
                </a:tc>
                <a:tc>
                  <a:txBody>
                    <a:bodyPr/>
                    <a:lstStyle/>
                    <a:p>
                      <a:pPr latinLnBrk="1"/>
                      <a:r>
                        <a:rPr lang="en-US" altLang="ko-KR" sz="1100" dirty="0" err="1" smtClean="0">
                          <a:latin typeface="Courier New" pitchFamily="49" charset="0"/>
                          <a:cs typeface="Courier New" pitchFamily="49" charset="0"/>
                        </a:rPr>
                        <a:t>Formfeed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Newline(linefeed)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Carriage return</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\t</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Horizontal</a:t>
                      </a:r>
                      <a:r>
                        <a:rPr lang="en-US" altLang="ko-KR" sz="1100" baseline="0" dirty="0" smtClean="0">
                          <a:latin typeface="Courier New" pitchFamily="49" charset="0"/>
                          <a:cs typeface="Courier New" pitchFamily="49" charset="0"/>
                        </a:rPr>
                        <a:t>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\v</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Vertical tab</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xhh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hex value </a:t>
                      </a:r>
                      <a:r>
                        <a:rPr lang="en-US" altLang="ko-KR" sz="1100" dirty="0" err="1" smtClean="0">
                          <a:latin typeface="Courier New" pitchFamily="49" charset="0"/>
                          <a:cs typeface="Courier New" pitchFamily="49" charset="0"/>
                        </a:rPr>
                        <a:t>hh</a:t>
                      </a:r>
                      <a:r>
                        <a:rPr lang="en-US" altLang="ko-KR" sz="1100" dirty="0" smtClean="0">
                          <a:latin typeface="Courier New" pitchFamily="49" charset="0"/>
                          <a:cs typeface="Courier New" pitchFamily="49" charset="0"/>
                        </a:rPr>
                        <a:t> (exactly 2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ooo</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Character with octal value</a:t>
                      </a:r>
                      <a:r>
                        <a:rPr lang="en-US" altLang="ko-KR" sz="1100" baseline="0" dirty="0" smtClean="0">
                          <a:latin typeface="Courier New" pitchFamily="49" charset="0"/>
                          <a:cs typeface="Courier New" pitchFamily="49" charset="0"/>
                        </a:rPr>
                        <a:t> </a:t>
                      </a:r>
                      <a:r>
                        <a:rPr lang="en-US" altLang="ko-KR" sz="1100" baseline="0" dirty="0" err="1" smtClean="0">
                          <a:latin typeface="Courier New" pitchFamily="49" charset="0"/>
                          <a:cs typeface="Courier New" pitchFamily="49" charset="0"/>
                        </a:rPr>
                        <a:t>ooo</a:t>
                      </a:r>
                      <a:r>
                        <a:rPr lang="en-US" altLang="ko-KR" sz="1100" baseline="0" dirty="0" smtClean="0">
                          <a:latin typeface="Courier New" pitchFamily="49" charset="0"/>
                          <a:cs typeface="Courier New" pitchFamily="49" charset="0"/>
                        </a:rPr>
                        <a:t> (up to 3 digits)</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\0</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Null: binary</a:t>
                      </a:r>
                      <a:r>
                        <a:rPr lang="en-US" altLang="ko-KR" sz="1100" baseline="0" dirty="0" smtClean="0">
                          <a:latin typeface="Courier New" pitchFamily="49" charset="0"/>
                          <a:cs typeface="Courier New" pitchFamily="49" charset="0"/>
                        </a:rPr>
                        <a:t> 0 character (doesn’t end string)</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\N{id}</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database ID</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16-bit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a:t>
                      </a:r>
                      <a:r>
                        <a:rPr lang="en-US" altLang="ko-KR" sz="1100" dirty="0" err="1" smtClean="0">
                          <a:latin typeface="Courier New" pitchFamily="49" charset="0"/>
                          <a:cs typeface="Courier New" pitchFamily="49" charset="0"/>
                        </a:rPr>
                        <a:t>uhhhhhhhh</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Unicode character with 32-bit hex value</a:t>
                      </a:r>
                      <a:endParaRPr lang="ko-KR" altLang="en-US" sz="1100" dirty="0">
                        <a:latin typeface="Courier New" pitchFamily="49" charset="0"/>
                        <a:cs typeface="Courier New" pitchFamily="49" charset="0"/>
                      </a:endParaRPr>
                    </a:p>
                  </a:txBody>
                  <a:tcPr/>
                </a:tc>
              </a:tr>
              <a:tr h="317740">
                <a:tc>
                  <a:txBody>
                    <a:bodyPr/>
                    <a:lstStyle/>
                    <a:p>
                      <a:pPr latinLnBrk="1"/>
                      <a:r>
                        <a:rPr lang="en-US" altLang="ko-KR" sz="1100" dirty="0" smtClean="0">
                          <a:latin typeface="Courier New" pitchFamily="49" charset="0"/>
                          <a:cs typeface="Courier New" pitchFamily="49" charset="0"/>
                        </a:rPr>
                        <a:t>\other</a:t>
                      </a:r>
                      <a:endParaRPr lang="ko-KR" altLang="en-US" sz="1100" dirty="0">
                        <a:latin typeface="Courier New" pitchFamily="49" charset="0"/>
                        <a:cs typeface="Courier New" pitchFamily="49" charset="0"/>
                      </a:endParaRPr>
                    </a:p>
                  </a:txBody>
                  <a:tcPr/>
                </a:tc>
                <a:tc>
                  <a:txBody>
                    <a:bodyPr/>
                    <a:lstStyle/>
                    <a:p>
                      <a:pPr latinLnBrk="1"/>
                      <a:r>
                        <a:rPr lang="en-US" altLang="ko-KR" sz="1100" dirty="0" smtClean="0">
                          <a:latin typeface="Courier New" pitchFamily="49" charset="0"/>
                          <a:cs typeface="Courier New" pitchFamily="49" charset="0"/>
                        </a:rPr>
                        <a:t>Not an escape (keeps</a:t>
                      </a:r>
                      <a:r>
                        <a:rPr lang="en-US" altLang="ko-KR" sz="1100" baseline="0" dirty="0" smtClean="0">
                          <a:latin typeface="Courier New" pitchFamily="49" charset="0"/>
                          <a:cs typeface="Courier New" pitchFamily="49" charset="0"/>
                        </a:rPr>
                        <a:t> both ‘\’ and ‘other’)</a:t>
                      </a:r>
                      <a:endParaRPr lang="ko-KR" altLang="en-US" sz="1100" dirty="0">
                        <a:latin typeface="Courier New" pitchFamily="49" charset="0"/>
                        <a:cs typeface="Courier New" pitchFamily="49"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List</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8</a:t>
            </a:fld>
            <a:endParaRPr lang="ko-KR" altLang="en-US"/>
          </a:p>
        </p:txBody>
      </p:sp>
      <p:sp>
        <p:nvSpPr>
          <p:cNvPr id="4" name="TextBox 3"/>
          <p:cNvSpPr txBox="1"/>
          <p:nvPr/>
        </p:nvSpPr>
        <p:spPr>
          <a:xfrm>
            <a:off x="467544" y="764704"/>
            <a:ext cx="2723118"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List</a:t>
            </a:r>
            <a:r>
              <a:rPr lang="ko-KR" altLang="en-US" sz="1600" dirty="0" smtClean="0">
                <a:latin typeface="Calibri" pitchFamily="34" charset="0"/>
                <a:ea typeface="+mn-ea"/>
                <a:cs typeface="Tahoma" pitchFamily="34" charset="0"/>
              </a:rPr>
              <a:t>는 객체들의 순서열이다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6" name="직사각형 5"/>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L = [123, ‘spam’, 1.23]              # A list of three different-type objects</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len</a:t>
            </a:r>
            <a:r>
              <a:rPr lang="en-US" altLang="ko-KR" sz="1200" dirty="0" smtClean="0">
                <a:solidFill>
                  <a:schemeClr val="tx1">
                    <a:lumMod val="75000"/>
                    <a:lumOff val="25000"/>
                  </a:schemeClr>
                </a:solidFill>
                <a:latin typeface="Courier New" pitchFamily="49" charset="0"/>
                <a:cs typeface="Courier New" pitchFamily="49" charset="0"/>
              </a:rPr>
              <a:t>(L)                               # Number of items in the list</a:t>
            </a:r>
          </a:p>
          <a:p>
            <a:r>
              <a:rPr lang="en-US" altLang="ko-KR" sz="1200" dirty="0" smtClean="0">
                <a:solidFill>
                  <a:schemeClr val="tx2">
                    <a:lumMod val="50000"/>
                    <a:lumOff val="50000"/>
                  </a:schemeClr>
                </a:solidFill>
                <a:latin typeface="Courier New" pitchFamily="49" charset="0"/>
                <a:cs typeface="Courier New" pitchFamily="49" charset="0"/>
              </a:rPr>
              <a:t>3</a:t>
            </a:r>
          </a:p>
          <a:p>
            <a:r>
              <a:rPr lang="en-US" altLang="ko-KR" sz="1200" dirty="0" smtClean="0">
                <a:solidFill>
                  <a:schemeClr val="tx1">
                    <a:lumMod val="75000"/>
                    <a:lumOff val="25000"/>
                  </a:schemeClr>
                </a:solidFill>
                <a:latin typeface="Courier New" pitchFamily="49" charset="0"/>
                <a:cs typeface="Courier New" pitchFamily="49" charset="0"/>
              </a:rPr>
              <a:t>&gt;&gt;&gt; L[0]                                 # Indexing by position</a:t>
            </a:r>
          </a:p>
          <a:p>
            <a:r>
              <a:rPr lang="en-US" altLang="ko-KR" sz="1200" dirty="0" smtClean="0">
                <a:solidFill>
                  <a:schemeClr val="tx2">
                    <a:lumMod val="50000"/>
                    <a:lumOff val="50000"/>
                  </a:schemeClr>
                </a:solidFill>
                <a:latin typeface="Courier New" pitchFamily="49" charset="0"/>
                <a:cs typeface="Courier New" pitchFamily="49" charset="0"/>
              </a:rPr>
              <a:t>123</a:t>
            </a:r>
          </a:p>
          <a:p>
            <a:r>
              <a:rPr lang="en-US" altLang="ko-KR" sz="1200" dirty="0" smtClean="0">
                <a:solidFill>
                  <a:schemeClr val="tx1">
                    <a:lumMod val="75000"/>
                    <a:lumOff val="25000"/>
                  </a:schemeClr>
                </a:solidFill>
                <a:latin typeface="Courier New" pitchFamily="49" charset="0"/>
                <a:cs typeface="Courier New" pitchFamily="49" charset="0"/>
              </a:rPr>
              <a:t>&gt;&gt;&gt; L[:-1]                               # Slicing a list returns a new list</a:t>
            </a:r>
          </a:p>
          <a:p>
            <a:r>
              <a:rPr lang="en-US" altLang="ko-KR" sz="1200" dirty="0" smtClean="0">
                <a:solidFill>
                  <a:schemeClr val="tx2">
                    <a:lumMod val="50000"/>
                    <a:lumOff val="50000"/>
                  </a:schemeClr>
                </a:solidFill>
                <a:latin typeface="Courier New" pitchFamily="49" charset="0"/>
                <a:cs typeface="Courier New" pitchFamily="49" charset="0"/>
              </a:rPr>
              <a:t>[123, ‘spam’]</a:t>
            </a:r>
          </a:p>
          <a:p>
            <a:r>
              <a:rPr lang="en-US" altLang="ko-KR" sz="1200" dirty="0" smtClean="0">
                <a:solidFill>
                  <a:schemeClr val="tx1">
                    <a:lumMod val="75000"/>
                    <a:lumOff val="25000"/>
                  </a:schemeClr>
                </a:solidFill>
                <a:latin typeface="Courier New" pitchFamily="49" charset="0"/>
                <a:cs typeface="Courier New" pitchFamily="49" charset="0"/>
              </a:rPr>
              <a:t>&gt;&gt;&gt; L+[4,5,6]                            # Concatenate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4, 5, 6]</a:t>
            </a:r>
          </a:p>
          <a:p>
            <a:r>
              <a:rPr lang="en-US" altLang="ko-KR" sz="1200" dirty="0" smtClean="0">
                <a:solidFill>
                  <a:schemeClr val="tx1">
                    <a:lumMod val="75000"/>
                    <a:lumOff val="25000"/>
                  </a:schemeClr>
                </a:solidFill>
                <a:latin typeface="Courier New" pitchFamily="49" charset="0"/>
                <a:cs typeface="Courier New" pitchFamily="49" charset="0"/>
              </a:rPr>
              <a:t>&gt;&gt;&gt; L*2                                  # Repeat make new lists too</a:t>
            </a:r>
          </a:p>
          <a:p>
            <a:r>
              <a:rPr lang="en-US" altLang="ko-KR" sz="1200" dirty="0" smtClean="0">
                <a:solidFill>
                  <a:schemeClr val="tx2">
                    <a:lumMod val="50000"/>
                    <a:lumOff val="50000"/>
                  </a:schemeClr>
                </a:solidFill>
                <a:latin typeface="Courier New" pitchFamily="49" charset="0"/>
                <a:cs typeface="Courier New" pitchFamily="49" charset="0"/>
              </a:rPr>
              <a:t>[123, ‘spam’, 1.23, 123, ‘spam’, 1.23]</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L.append</a:t>
            </a:r>
            <a:r>
              <a:rPr lang="en-US" altLang="ko-KR" sz="1200" dirty="0" smtClean="0">
                <a:solidFill>
                  <a:schemeClr val="tx1">
                    <a:lumMod val="75000"/>
                    <a:lumOff val="25000"/>
                  </a:schemeClr>
                </a:solidFill>
                <a:latin typeface="Courier New" pitchFamily="49" charset="0"/>
                <a:cs typeface="Courier New" pitchFamily="49" charset="0"/>
              </a:rPr>
              <a:t>(‘NI’]                       # Growing: add object at end of list</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1.23, ‘NI’]</a:t>
            </a:r>
          </a:p>
          <a:p>
            <a:r>
              <a:rPr lang="en-US" altLang="ko-KR" sz="1200" dirty="0" smtClean="0">
                <a:solidFill>
                  <a:schemeClr val="tx1">
                    <a:lumMod val="75000"/>
                    <a:lumOff val="25000"/>
                  </a:schemeClr>
                </a:solidFill>
                <a:latin typeface="Courier New" pitchFamily="49" charset="0"/>
                <a:cs typeface="Courier New" pitchFamily="49" charset="0"/>
              </a:rPr>
              <a:t>&gt;&gt;&gt; L.pop(2)                             # Shrinking: delete an item in the middle</a:t>
            </a:r>
          </a:p>
          <a:p>
            <a:r>
              <a:rPr lang="en-US" altLang="ko-KR" sz="1200" dirty="0" smtClean="0">
                <a:solidFill>
                  <a:schemeClr val="tx1">
                    <a:lumMod val="75000"/>
                    <a:lumOff val="25000"/>
                  </a:schemeClr>
                </a:solidFill>
                <a:latin typeface="Courier New" pitchFamily="49" charset="0"/>
                <a:cs typeface="Courier New" pitchFamily="49" charset="0"/>
              </a:rPr>
              <a:t>&gt;&gt;&gt; L</a:t>
            </a:r>
          </a:p>
          <a:p>
            <a:r>
              <a:rPr lang="en-US" altLang="ko-KR" sz="1200" dirty="0" smtClean="0">
                <a:solidFill>
                  <a:schemeClr val="tx2">
                    <a:lumMod val="50000"/>
                    <a:lumOff val="50000"/>
                  </a:schemeClr>
                </a:solidFill>
                <a:latin typeface="Courier New" pitchFamily="49" charset="0"/>
                <a:cs typeface="Courier New" pitchFamily="49" charset="0"/>
              </a:rPr>
              <a:t>[123, ‘spam’, ‘NI’]</a:t>
            </a:r>
          </a:p>
          <a:p>
            <a:r>
              <a:rPr lang="en-US" altLang="ko-KR" sz="1200" dirty="0" smtClean="0">
                <a:solidFill>
                  <a:schemeClr val="tx1">
                    <a:lumMod val="75000"/>
                    <a:lumOff val="25000"/>
                  </a:schemeClr>
                </a:solidFill>
                <a:latin typeface="Courier New" pitchFamily="49" charset="0"/>
                <a:cs typeface="Courier New" pitchFamily="49" charset="0"/>
              </a:rPr>
              <a:t>&gt;&gt;&gt; L[99]</a:t>
            </a:r>
          </a:p>
          <a:p>
            <a:r>
              <a:rPr lang="en-US" altLang="ko-KR" sz="1200" dirty="0" smtClean="0">
                <a:solidFill>
                  <a:schemeClr val="tx2">
                    <a:lumMod val="50000"/>
                    <a:lumOff val="50000"/>
                  </a:schemeClr>
                </a:solidFill>
                <a:latin typeface="Courier New" pitchFamily="49" charset="0"/>
                <a:cs typeface="Courier New" pitchFamily="49" charset="0"/>
              </a:rPr>
              <a:t>…error text omitted…</a:t>
            </a:r>
          </a:p>
          <a:p>
            <a:r>
              <a:rPr lang="en-US" altLang="ko-KR" sz="1200" dirty="0" err="1" smtClean="0">
                <a:solidFill>
                  <a:schemeClr val="tx2">
                    <a:lumMod val="50000"/>
                    <a:lumOff val="50000"/>
                  </a:schemeClr>
                </a:solidFill>
                <a:latin typeface="Courier New" pitchFamily="49" charset="0"/>
                <a:cs typeface="Courier New" pitchFamily="49" charset="0"/>
              </a:rPr>
              <a:t>IndexError</a:t>
            </a:r>
            <a:r>
              <a:rPr lang="en-US" altLang="ko-KR" sz="1200" dirty="0" smtClean="0">
                <a:solidFill>
                  <a:schemeClr val="tx2">
                    <a:lumMod val="50000"/>
                    <a:lumOff val="50000"/>
                  </a:schemeClr>
                </a:solidFill>
                <a:latin typeface="Courier New" pitchFamily="49" charset="0"/>
                <a:cs typeface="Courier New" pitchFamily="49" charset="0"/>
              </a:rPr>
              <a:t>: list index out of range</a:t>
            </a:r>
          </a:p>
          <a:p>
            <a:r>
              <a:rPr lang="en-US" altLang="ko-KR" sz="1200" dirty="0" smtClean="0">
                <a:solidFill>
                  <a:schemeClr val="tx1">
                    <a:lumMod val="75000"/>
                    <a:lumOff val="25000"/>
                  </a:schemeClr>
                </a:solidFill>
                <a:latin typeface="Courier New" pitchFamily="49" charset="0"/>
                <a:cs typeface="Courier New" pitchFamily="49" charset="0"/>
              </a:rPr>
              <a:t>&gt;&gt;&gt; M = [[1,2,3], [4,5,6],[7,8,9]]       # A 3X3 matrix, as nested lists</a:t>
            </a:r>
          </a:p>
          <a:p>
            <a:r>
              <a:rPr lang="en-US" altLang="ko-KR" sz="1200" dirty="0" smtClean="0">
                <a:solidFill>
                  <a:schemeClr val="tx1">
                    <a:lumMod val="75000"/>
                    <a:lumOff val="25000"/>
                  </a:schemeClr>
                </a:solidFill>
                <a:latin typeface="Courier New" pitchFamily="49" charset="0"/>
                <a:cs typeface="Courier New" pitchFamily="49" charset="0"/>
              </a:rPr>
              <a:t>&gt;&gt;&gt; M[1]</a:t>
            </a:r>
          </a:p>
          <a:p>
            <a:r>
              <a:rPr lang="en-US" altLang="ko-KR" sz="1200" dirty="0" smtClean="0">
                <a:solidFill>
                  <a:schemeClr val="tx2">
                    <a:lumMod val="50000"/>
                    <a:lumOff val="50000"/>
                  </a:schemeClr>
                </a:solidFill>
                <a:latin typeface="Courier New" pitchFamily="49" charset="0"/>
                <a:cs typeface="Courier New" pitchFamily="49" charset="0"/>
              </a:rPr>
              <a:t>[4,5,6]</a:t>
            </a:r>
          </a:p>
          <a:p>
            <a:r>
              <a:rPr lang="en-US" altLang="ko-KR" sz="1200" dirty="0" smtClean="0">
                <a:solidFill>
                  <a:schemeClr val="tx1">
                    <a:lumMod val="75000"/>
                    <a:lumOff val="25000"/>
                  </a:schemeClr>
                </a:solidFill>
                <a:latin typeface="Courier New" pitchFamily="49" charset="0"/>
                <a:cs typeface="Courier New" pitchFamily="49" charset="0"/>
              </a:rPr>
              <a:t>&gt;&gt;&gt; M[1][2]</a:t>
            </a:r>
          </a:p>
          <a:p>
            <a:r>
              <a:rPr lang="en-US" altLang="ko-KR" sz="1200" dirty="0" smtClean="0">
                <a:solidFill>
                  <a:schemeClr val="tx2">
                    <a:lumMod val="50000"/>
                    <a:lumOff val="50000"/>
                  </a:schemeClr>
                </a:solidFill>
                <a:latin typeface="Courier New" pitchFamily="49" charset="0"/>
                <a:cs typeface="Courier New" pitchFamily="49" charset="0"/>
              </a:rPr>
              <a:t>6</a:t>
            </a:r>
            <a:endParaRPr lang="ko-KR" altLang="en-US" sz="1200" dirty="0">
              <a:solidFill>
                <a:schemeClr val="tx2">
                  <a:lumMod val="50000"/>
                  <a:lumOff val="50000"/>
                </a:schemeClr>
              </a:solidFill>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 Dictionary</a:t>
            </a:r>
            <a:endParaRPr lang="ko-KR" altLang="en-US" dirty="0"/>
          </a:p>
        </p:txBody>
      </p:sp>
      <p:sp>
        <p:nvSpPr>
          <p:cNvPr id="3" name="슬라이드 번호 개체 틀 2"/>
          <p:cNvSpPr>
            <a:spLocks noGrp="1"/>
          </p:cNvSpPr>
          <p:nvPr>
            <p:ph type="sldNum" sz="quarter" idx="11"/>
          </p:nvPr>
        </p:nvSpPr>
        <p:spPr/>
        <p:txBody>
          <a:bodyPr/>
          <a:lstStyle/>
          <a:p>
            <a:pPr>
              <a:defRPr/>
            </a:pPr>
            <a:fld id="{CFC1C585-8D88-4881-9D26-0E2BBA634611}" type="slidenum">
              <a:rPr lang="ko-KR" altLang="en-US" smtClean="0"/>
              <a:pPr>
                <a:defRPr/>
              </a:pPr>
              <a:t>9</a:t>
            </a:fld>
            <a:endParaRPr lang="ko-KR" altLang="en-US"/>
          </a:p>
        </p:txBody>
      </p:sp>
      <p:sp>
        <p:nvSpPr>
          <p:cNvPr id="4" name="TextBox 3"/>
          <p:cNvSpPr txBox="1"/>
          <p:nvPr/>
        </p:nvSpPr>
        <p:spPr>
          <a:xfrm>
            <a:off x="467544" y="764704"/>
            <a:ext cx="6793270" cy="338554"/>
          </a:xfrm>
          <a:prstGeom prst="rect">
            <a:avLst/>
          </a:prstGeom>
          <a:noFill/>
        </p:spPr>
        <p:txBody>
          <a:bodyPr wrap="none" rtlCol="0">
            <a:spAutoFit/>
          </a:bodyPr>
          <a:lstStyle/>
          <a:p>
            <a:r>
              <a:rPr lang="en-US" altLang="ko-KR" sz="1600" dirty="0" smtClean="0">
                <a:latin typeface="Calibri" pitchFamily="34" charset="0"/>
                <a:ea typeface="+mn-ea"/>
                <a:cs typeface="Tahoma" pitchFamily="34" charset="0"/>
              </a:rPr>
              <a:t>Dictionary</a:t>
            </a:r>
            <a:r>
              <a:rPr lang="ko-KR" altLang="en-US" sz="1600" dirty="0" smtClean="0">
                <a:latin typeface="Calibri" pitchFamily="34" charset="0"/>
                <a:ea typeface="+mn-ea"/>
                <a:cs typeface="Tahoma" pitchFamily="34" charset="0"/>
              </a:rPr>
              <a:t>는 키로</a:t>
            </a:r>
            <a:r>
              <a:rPr lang="en-US" altLang="ko-KR" sz="1600" dirty="0" smtClean="0">
                <a:latin typeface="Calibri" pitchFamily="34" charset="0"/>
                <a:ea typeface="+mn-ea"/>
                <a:cs typeface="Tahoma" pitchFamily="34" charset="0"/>
              </a:rPr>
              <a:t> </a:t>
            </a:r>
            <a:r>
              <a:rPr lang="ko-KR" altLang="en-US" sz="1600" dirty="0" smtClean="0">
                <a:latin typeface="Calibri" pitchFamily="34" charset="0"/>
                <a:ea typeface="+mn-ea"/>
                <a:cs typeface="Tahoma" pitchFamily="34" charset="0"/>
              </a:rPr>
              <a:t>색인되는 객체들을 담는 연관 배열 혹은 해시 테이블이다</a:t>
            </a:r>
            <a:r>
              <a:rPr lang="en-US" altLang="ko-KR" sz="1600" dirty="0" smtClean="0">
                <a:latin typeface="Calibri" pitchFamily="34" charset="0"/>
                <a:ea typeface="+mn-ea"/>
                <a:cs typeface="Tahoma" pitchFamily="34" charset="0"/>
              </a:rPr>
              <a:t>.</a:t>
            </a:r>
            <a:endParaRPr lang="ko-KR" altLang="en-US" sz="1600" dirty="0" err="1" smtClean="0">
              <a:latin typeface="Calibri" pitchFamily="34" charset="0"/>
              <a:ea typeface="+mn-ea"/>
              <a:cs typeface="Tahoma" pitchFamily="34" charset="0"/>
            </a:endParaRPr>
          </a:p>
        </p:txBody>
      </p:sp>
      <p:sp>
        <p:nvSpPr>
          <p:cNvPr id="5" name="직사각형 4"/>
          <p:cNvSpPr/>
          <p:nvPr/>
        </p:nvSpPr>
        <p:spPr>
          <a:xfrm>
            <a:off x="611560" y="1268760"/>
            <a:ext cx="7920880" cy="4968552"/>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US" altLang="ko-KR" sz="1200" dirty="0" smtClean="0">
                <a:solidFill>
                  <a:schemeClr val="tx1">
                    <a:lumMod val="75000"/>
                    <a:lumOff val="25000"/>
                  </a:schemeClr>
                </a:solidFill>
                <a:latin typeface="Courier New" pitchFamily="49" charset="0"/>
                <a:cs typeface="Courier New" pitchFamily="49" charset="0"/>
              </a:rPr>
              <a:t>&gt;&gt;&gt; D = {‘</a:t>
            </a:r>
            <a:r>
              <a:rPr lang="en-US" altLang="ko-KR" sz="1200" dirty="0" err="1" smtClean="0">
                <a:solidFill>
                  <a:schemeClr val="tx1">
                    <a:lumMod val="75000"/>
                    <a:lumOff val="25000"/>
                  </a:schemeClr>
                </a:solidFill>
                <a:latin typeface="Courier New" pitchFamily="49" charset="0"/>
                <a:cs typeface="Courier New" pitchFamily="49" charset="0"/>
              </a:rPr>
              <a:t>food’:’Spam</a:t>
            </a:r>
            <a:r>
              <a:rPr lang="en-US" altLang="ko-KR" sz="1200" dirty="0" smtClean="0">
                <a:solidFill>
                  <a:schemeClr val="tx1">
                    <a:lumMod val="75000"/>
                    <a:lumOff val="25000"/>
                  </a:schemeClr>
                </a:solidFill>
                <a:latin typeface="Courier New" pitchFamily="49" charset="0"/>
                <a:cs typeface="Courier New" pitchFamily="49" charset="0"/>
              </a:rPr>
              <a:t>’, ‘quantity’:4, ‘</a:t>
            </a:r>
            <a:r>
              <a:rPr lang="en-US" altLang="ko-KR" sz="1200" dirty="0" err="1" smtClean="0">
                <a:solidFill>
                  <a:schemeClr val="tx1">
                    <a:lumMod val="75000"/>
                    <a:lumOff val="25000"/>
                  </a:schemeClr>
                </a:solidFill>
                <a:latin typeface="Courier New" pitchFamily="49" charset="0"/>
                <a:cs typeface="Courier New" pitchFamily="49" charset="0"/>
              </a:rPr>
              <a:t>color’:’pink</a:t>
            </a:r>
            <a:r>
              <a:rPr lang="en-US" altLang="ko-KR" sz="1200" dirty="0" smtClean="0">
                <a:solidFill>
                  <a:schemeClr val="tx1">
                    <a:lumMod val="75000"/>
                    <a:lumOff val="25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D[‘food’]</a:t>
            </a:r>
          </a:p>
          <a:p>
            <a:r>
              <a:rPr lang="en-US" altLang="ko-KR" sz="1200" dirty="0" smtClean="0">
                <a:solidFill>
                  <a:schemeClr val="tx2">
                    <a:lumMod val="50000"/>
                    <a:lumOff val="50000"/>
                  </a:schemeClr>
                </a:solidFill>
                <a:latin typeface="Courier New" pitchFamily="49" charset="0"/>
                <a:cs typeface="Courier New" pitchFamily="49" charset="0"/>
              </a:rPr>
              <a:t>‘Spam’</a:t>
            </a:r>
          </a:p>
          <a:p>
            <a:r>
              <a:rPr lang="en-US" altLang="ko-KR" sz="1200" dirty="0" smtClean="0">
                <a:solidFill>
                  <a:schemeClr val="tx1">
                    <a:lumMod val="75000"/>
                    <a:lumOff val="25000"/>
                  </a:schemeClr>
                </a:solidFill>
                <a:latin typeface="Courier New" pitchFamily="49" charset="0"/>
                <a:cs typeface="Courier New" pitchFamily="49" charset="0"/>
              </a:rPr>
              <a:t>&gt;&gt;&gt; D[‘quantity’] += 1</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t>
            </a:r>
            <a:r>
              <a:rPr lang="en-US" altLang="ko-KR" sz="1200" dirty="0" err="1" smtClean="0">
                <a:solidFill>
                  <a:schemeClr val="tx2">
                    <a:lumMod val="50000"/>
                    <a:lumOff val="50000"/>
                  </a:schemeClr>
                </a:solidFill>
                <a:latin typeface="Courier New" pitchFamily="49" charset="0"/>
                <a:cs typeface="Courier New" pitchFamily="49" charset="0"/>
              </a:rPr>
              <a:t>color’:’pink</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food’:’Spam</a:t>
            </a:r>
            <a:r>
              <a:rPr lang="en-US" altLang="ko-KR" sz="1200" dirty="0" smtClean="0">
                <a:solidFill>
                  <a:schemeClr val="tx2">
                    <a:lumMod val="50000"/>
                    <a:lumOff val="50000"/>
                  </a:schemeClr>
                </a:solidFill>
                <a:latin typeface="Courier New" pitchFamily="49" charset="0"/>
                <a:cs typeface="Courier New" pitchFamily="49" charset="0"/>
              </a:rPr>
              <a:t>’, ‘quantity’:5}</a:t>
            </a:r>
          </a:p>
          <a:p>
            <a:r>
              <a:rPr lang="en-US" altLang="ko-KR" sz="1200" dirty="0" smtClean="0">
                <a:solidFill>
                  <a:schemeClr val="tx1">
                    <a:lumMod val="75000"/>
                    <a:lumOff val="25000"/>
                  </a:schemeClr>
                </a:solidFill>
                <a:latin typeface="Courier New" pitchFamily="49" charset="0"/>
                <a:cs typeface="Courier New" pitchFamily="49" charset="0"/>
              </a:rPr>
              <a:t>&gt;&gt;&gt; D = {}</a:t>
            </a:r>
          </a:p>
          <a:p>
            <a:r>
              <a:rPr lang="en-US" altLang="ko-KR" sz="1200" dirty="0" smtClean="0">
                <a:solidFill>
                  <a:schemeClr val="tx1">
                    <a:lumMod val="75000"/>
                    <a:lumOff val="25000"/>
                  </a:schemeClr>
                </a:solidFill>
                <a:latin typeface="Courier New" pitchFamily="49" charset="0"/>
                <a:cs typeface="Courier New" pitchFamily="49" charset="0"/>
              </a:rPr>
              <a:t>&gt;&gt;&gt; D[‘name’] = ‘Bob’</a:t>
            </a:r>
          </a:p>
          <a:p>
            <a:r>
              <a:rPr lang="en-US" altLang="ko-KR" sz="1200" dirty="0" smtClean="0">
                <a:solidFill>
                  <a:schemeClr val="tx1">
                    <a:lumMod val="75000"/>
                    <a:lumOff val="25000"/>
                  </a:schemeClr>
                </a:solidFill>
                <a:latin typeface="Courier New" pitchFamily="49" charset="0"/>
                <a:cs typeface="Courier New" pitchFamily="49" charset="0"/>
              </a:rPr>
              <a:t>&gt;&gt;&gt; D[‘job’] = ‘dev’</a:t>
            </a:r>
          </a:p>
          <a:p>
            <a:r>
              <a:rPr lang="en-US" altLang="ko-KR" sz="1200" dirty="0" smtClean="0">
                <a:solidFill>
                  <a:schemeClr val="tx1">
                    <a:lumMod val="75000"/>
                    <a:lumOff val="25000"/>
                  </a:schemeClr>
                </a:solidFill>
                <a:latin typeface="Courier New" pitchFamily="49" charset="0"/>
                <a:cs typeface="Courier New" pitchFamily="49" charset="0"/>
              </a:rPr>
              <a:t>&gt;&gt;&gt; D[‘age’] = 40</a:t>
            </a:r>
          </a:p>
          <a:p>
            <a:r>
              <a:rPr lang="en-US" altLang="ko-KR" sz="1200" dirty="0" smtClean="0">
                <a:solidFill>
                  <a:schemeClr val="tx1">
                    <a:lumMod val="75000"/>
                    <a:lumOff val="25000"/>
                  </a:schemeClr>
                </a:solidFill>
                <a:latin typeface="Courier New" pitchFamily="49" charset="0"/>
                <a:cs typeface="Courier New" pitchFamily="49" charset="0"/>
              </a:rPr>
              <a:t>&gt;&gt;&gt; D</a:t>
            </a:r>
          </a:p>
          <a:p>
            <a:r>
              <a:rPr lang="en-US" altLang="ko-KR" sz="1200" dirty="0" smtClean="0">
                <a:solidFill>
                  <a:schemeClr val="tx2">
                    <a:lumMod val="50000"/>
                    <a:lumOff val="50000"/>
                  </a:schemeClr>
                </a:solidFill>
                <a:latin typeface="Courier New" pitchFamily="49" charset="0"/>
                <a:cs typeface="Courier New" pitchFamily="49" charset="0"/>
              </a:rPr>
              <a:t>{‘age’:40, ‘</a:t>
            </a:r>
            <a:r>
              <a:rPr lang="en-US" altLang="ko-KR" sz="1200" dirty="0" err="1" smtClean="0">
                <a:solidFill>
                  <a:schemeClr val="tx2">
                    <a:lumMod val="50000"/>
                    <a:lumOff val="50000"/>
                  </a:schemeClr>
                </a:solidFill>
                <a:latin typeface="Courier New" pitchFamily="49" charset="0"/>
                <a:cs typeface="Courier New" pitchFamily="49" charset="0"/>
              </a:rPr>
              <a:t>job’:’dev</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name’:’Bob</a:t>
            </a:r>
            <a:r>
              <a:rPr lang="en-US" altLang="ko-KR" sz="1200" dirty="0" smtClean="0">
                <a:solidFill>
                  <a:schemeClr val="tx2">
                    <a:lumMod val="50000"/>
                    <a:lumOff val="50000"/>
                  </a:schemeClr>
                </a:solidFill>
                <a:latin typeface="Courier New" pitchFamily="49" charset="0"/>
                <a:cs typeface="Courier New" pitchFamily="49" charset="0"/>
              </a:rPr>
              <a: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 = {‘name’:{‘</a:t>
            </a:r>
            <a:r>
              <a:rPr lang="en-US" altLang="ko-KR" sz="1200" dirty="0" err="1" smtClean="0">
                <a:solidFill>
                  <a:schemeClr val="tx1">
                    <a:lumMod val="75000"/>
                    <a:lumOff val="25000"/>
                  </a:schemeClr>
                </a:solidFill>
                <a:latin typeface="Courier New" pitchFamily="49" charset="0"/>
                <a:cs typeface="Courier New" pitchFamily="49" charset="0"/>
              </a:rPr>
              <a:t>first’:’Bob</a:t>
            </a:r>
            <a:r>
              <a:rPr lang="en-US" altLang="ko-KR" sz="1200" dirty="0" smtClean="0">
                <a:solidFill>
                  <a:schemeClr val="tx1">
                    <a:lumMod val="75000"/>
                    <a:lumOff val="25000"/>
                  </a:schemeClr>
                </a:solidFill>
                <a:latin typeface="Courier New" pitchFamily="49" charset="0"/>
                <a:cs typeface="Courier New" pitchFamily="49" charset="0"/>
              </a:rPr>
              <a:t>’, ‘</a:t>
            </a:r>
            <a:r>
              <a:rPr lang="en-US" altLang="ko-KR" sz="1200" dirty="0" err="1" smtClean="0">
                <a:solidFill>
                  <a:schemeClr val="tx1">
                    <a:lumMod val="75000"/>
                    <a:lumOff val="25000"/>
                  </a:schemeClr>
                </a:solidFill>
                <a:latin typeface="Courier New" pitchFamily="49" charset="0"/>
                <a:cs typeface="Courier New" pitchFamily="49" charset="0"/>
              </a:rPr>
              <a:t>last’:’Smith</a:t>
            </a:r>
            <a:r>
              <a:rPr lang="en-US" altLang="ko-KR" sz="1200" dirty="0" smtClean="0">
                <a:solidFill>
                  <a:schemeClr val="tx1">
                    <a:lumMod val="75000"/>
                    <a:lumOff val="25000"/>
                  </a:schemeClr>
                </a:solidFill>
                <a:latin typeface="Courier New" pitchFamily="49" charset="0"/>
                <a:cs typeface="Courier New" pitchFamily="49" charset="0"/>
              </a:rPr>
              <a:t>’}, ‘jobs’:[‘dev’, ‘mgr’], ‘age’:40.5}</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[‘name’][‘last’]</a:t>
            </a:r>
          </a:p>
          <a:p>
            <a:r>
              <a:rPr lang="en-US" altLang="ko-KR" sz="1200" dirty="0" smtClean="0">
                <a:solidFill>
                  <a:schemeClr val="tx2">
                    <a:lumMod val="50000"/>
                    <a:lumOff val="50000"/>
                  </a:schemeClr>
                </a:solidFill>
                <a:latin typeface="Courier New" pitchFamily="49" charset="0"/>
                <a:cs typeface="Courier New" pitchFamily="49" charset="0"/>
              </a:rPr>
              <a:t>‘Smith’</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[‘jobs’][-1]</a:t>
            </a:r>
          </a:p>
          <a:p>
            <a:r>
              <a:rPr lang="en-US" altLang="ko-KR" sz="1200" dirty="0" smtClean="0">
                <a:solidFill>
                  <a:schemeClr val="tx2">
                    <a:lumMod val="50000"/>
                    <a:lumOff val="50000"/>
                  </a:schemeClr>
                </a:solidFill>
                <a:latin typeface="Courier New" pitchFamily="49" charset="0"/>
                <a:cs typeface="Courier New" pitchFamily="49" charset="0"/>
              </a:rPr>
              <a:t>‘mgr’</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r>
              <a:rPr lang="en-US" altLang="ko-KR" sz="1200" dirty="0" smtClean="0">
                <a:solidFill>
                  <a:schemeClr val="tx1">
                    <a:lumMod val="75000"/>
                    <a:lumOff val="25000"/>
                  </a:schemeClr>
                </a:solidFill>
                <a:latin typeface="Courier New" pitchFamily="49" charset="0"/>
                <a:cs typeface="Courier New" pitchFamily="49" charset="0"/>
              </a:rPr>
              <a:t>[‘jobs’].append(‘guitar list’)</a:t>
            </a:r>
          </a:p>
          <a:p>
            <a:r>
              <a:rPr lang="en-US" altLang="ko-KR" sz="1200" dirty="0" smtClean="0">
                <a:solidFill>
                  <a:schemeClr val="tx1">
                    <a:lumMod val="75000"/>
                    <a:lumOff val="25000"/>
                  </a:schemeClr>
                </a:solidFill>
                <a:latin typeface="Courier New" pitchFamily="49" charset="0"/>
                <a:cs typeface="Courier New" pitchFamily="49" charset="0"/>
              </a:rPr>
              <a:t>&gt;&gt;&gt; </a:t>
            </a:r>
            <a:r>
              <a:rPr lang="en-US" altLang="ko-KR" sz="1200" dirty="0" err="1" smtClean="0">
                <a:solidFill>
                  <a:schemeClr val="tx1">
                    <a:lumMod val="75000"/>
                    <a:lumOff val="25000"/>
                  </a:schemeClr>
                </a:solidFill>
                <a:latin typeface="Courier New" pitchFamily="49" charset="0"/>
                <a:cs typeface="Courier New" pitchFamily="49" charset="0"/>
              </a:rPr>
              <a:t>rec</a:t>
            </a:r>
            <a:endParaRPr lang="en-US" altLang="ko-KR" sz="1200" dirty="0" smtClean="0">
              <a:solidFill>
                <a:schemeClr val="tx1">
                  <a:lumMod val="75000"/>
                  <a:lumOff val="25000"/>
                </a:schemeClr>
              </a:solidFill>
              <a:latin typeface="Courier New" pitchFamily="49" charset="0"/>
              <a:cs typeface="Courier New" pitchFamily="49" charset="0"/>
            </a:endParaRPr>
          </a:p>
          <a:p>
            <a:r>
              <a:rPr lang="en-US" altLang="ko-KR" sz="1200" dirty="0" smtClean="0">
                <a:solidFill>
                  <a:schemeClr val="tx2">
                    <a:lumMod val="50000"/>
                    <a:lumOff val="50000"/>
                  </a:schemeClr>
                </a:solidFill>
                <a:latin typeface="Courier New" pitchFamily="49" charset="0"/>
                <a:cs typeface="Courier New" pitchFamily="49" charset="0"/>
              </a:rPr>
              <a:t>{‘age’:40.5, ‘jobs’:[‘dev’, ‘mgr’, ‘guitar list’], ‘name’:{‘</a:t>
            </a:r>
            <a:r>
              <a:rPr lang="en-US" altLang="ko-KR" sz="1200" dirty="0" err="1" smtClean="0">
                <a:solidFill>
                  <a:schemeClr val="tx2">
                    <a:lumMod val="50000"/>
                    <a:lumOff val="50000"/>
                  </a:schemeClr>
                </a:solidFill>
                <a:latin typeface="Courier New" pitchFamily="49" charset="0"/>
                <a:cs typeface="Courier New" pitchFamily="49" charset="0"/>
              </a:rPr>
              <a:t>last’:’Smith</a:t>
            </a:r>
            <a:r>
              <a:rPr lang="en-US" altLang="ko-KR" sz="1200" dirty="0" smtClean="0">
                <a:solidFill>
                  <a:schemeClr val="tx2">
                    <a:lumMod val="50000"/>
                    <a:lumOff val="50000"/>
                  </a:schemeClr>
                </a:solidFill>
                <a:latin typeface="Courier New" pitchFamily="49" charset="0"/>
                <a:cs typeface="Courier New" pitchFamily="49" charset="0"/>
              </a:rPr>
              <a:t>’, ‘</a:t>
            </a:r>
            <a:r>
              <a:rPr lang="en-US" altLang="ko-KR" sz="1200" dirty="0" err="1" smtClean="0">
                <a:solidFill>
                  <a:schemeClr val="tx2">
                    <a:lumMod val="50000"/>
                    <a:lumOff val="50000"/>
                  </a:schemeClr>
                </a:solidFill>
                <a:latin typeface="Courier New" pitchFamily="49" charset="0"/>
                <a:cs typeface="Courier New" pitchFamily="49" charset="0"/>
              </a:rPr>
              <a:t>first’:’Bob</a:t>
            </a:r>
            <a:r>
              <a:rPr lang="en-US" altLang="ko-KR" sz="1200" dirty="0" smtClean="0">
                <a:solidFill>
                  <a:schemeClr val="tx2">
                    <a:lumMod val="50000"/>
                    <a:lumOff val="50000"/>
                  </a:schemeClr>
                </a:solidFill>
                <a:latin typeface="Courier New" pitchFamily="49" charset="0"/>
                <a:cs typeface="Courier New" pitchFamily="49" charset="0"/>
              </a:rPr>
              <a:t>’}}</a:t>
            </a:r>
          </a:p>
          <a:p>
            <a:endParaRPr lang="en-US" altLang="ko-KR" sz="1200" dirty="0" smtClean="0">
              <a:solidFill>
                <a:schemeClr val="tx1">
                  <a:lumMod val="75000"/>
                  <a:lumOff val="25000"/>
                </a:schemeClr>
              </a:solidFill>
              <a:latin typeface="Courier New" pitchFamily="49" charset="0"/>
              <a:cs typeface="Courier New" pitchFamily="49" charset="0"/>
            </a:endParaRPr>
          </a:p>
          <a:p>
            <a:endParaRPr lang="ko-KR" altLang="en-US" sz="1200" dirty="0">
              <a:solidFill>
                <a:schemeClr val="tx1">
                  <a:lumMod val="75000"/>
                  <a:lumOff val="25000"/>
                </a:schemeClr>
              </a:solidFill>
              <a:latin typeface="Courier New" pitchFamily="49" charset="0"/>
              <a:cs typeface="Courier New" pitchFamily="49" charset="0"/>
            </a:endParaRPr>
          </a:p>
        </p:txBody>
      </p:sp>
    </p:spTree>
  </p:cSld>
  <p:clrMapOvr>
    <a:masterClrMapping/>
  </p:clrMapOvr>
</p:sld>
</file>

<file path=ppt/theme/theme1.xml><?xml version="1.0" encoding="utf-8"?>
<a:theme xmlns:a="http://schemas.openxmlformats.org/drawingml/2006/main" name="2_Office 테마">
  <a:themeElements>
    <a:clrScheme name="Telechips_Basic_2011">
      <a:dk1>
        <a:sysClr val="windowText" lastClr="000000"/>
      </a:dk1>
      <a:lt1>
        <a:sysClr val="window" lastClr="FFFFFF"/>
      </a:lt1>
      <a:dk2>
        <a:srgbClr val="002060"/>
      </a:dk2>
      <a:lt2>
        <a:srgbClr val="D8D8D8"/>
      </a:lt2>
      <a:accent1>
        <a:srgbClr val="000000"/>
      </a:accent1>
      <a:accent2>
        <a:srgbClr val="0D356F"/>
      </a:accent2>
      <a:accent3>
        <a:srgbClr val="1B428B"/>
      </a:accent3>
      <a:accent4>
        <a:srgbClr val="2D88AB"/>
      </a:accent4>
      <a:accent5>
        <a:srgbClr val="008080"/>
      </a:accent5>
      <a:accent6>
        <a:srgbClr val="7C0808"/>
      </a:accent6>
      <a:hlink>
        <a:srgbClr val="FF0000"/>
      </a:hlink>
      <a:folHlink>
        <a:srgbClr val="2D88AB"/>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1600" dirty="0" err="1" smtClean="0">
            <a:latin typeface="Calibri" pitchFamily="34" charset="0"/>
            <a:ea typeface="+mn-ea"/>
            <a:cs typeface="Tahoma" pitchFamily="34"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16626</TotalTime>
  <Words>2941</Words>
  <Application>Microsoft Office PowerPoint</Application>
  <PresentationFormat>화면 슬라이드 쇼(4:3)</PresentationFormat>
  <Paragraphs>641</Paragraphs>
  <Slides>26</Slides>
  <Notes>8</Notes>
  <HiddenSlides>0</HiddenSlides>
  <MMClips>0</MMClips>
  <ScaleCrop>false</ScaleCrop>
  <HeadingPairs>
    <vt:vector size="6" baseType="variant">
      <vt:variant>
        <vt:lpstr>테마</vt:lpstr>
      </vt:variant>
      <vt:variant>
        <vt:i4>1</vt:i4>
      </vt:variant>
      <vt:variant>
        <vt:lpstr>슬라이드 제목</vt:lpstr>
      </vt:variant>
      <vt:variant>
        <vt:i4>26</vt:i4>
      </vt:variant>
      <vt:variant>
        <vt:lpstr>재구성한 쇼</vt:lpstr>
      </vt:variant>
      <vt:variant>
        <vt:i4>1</vt:i4>
      </vt:variant>
    </vt:vector>
  </HeadingPairs>
  <TitlesOfParts>
    <vt:vector size="28" baseType="lpstr">
      <vt:lpstr>2_Office 테마</vt:lpstr>
      <vt:lpstr>Python and wxPython 속성 GUI programming</vt:lpstr>
      <vt:lpstr>Index</vt:lpstr>
      <vt:lpstr>Do it yourself</vt:lpstr>
      <vt:lpstr>I. Python 문법</vt:lpstr>
      <vt:lpstr>I. Python의 개념적인 계층</vt:lpstr>
      <vt:lpstr>I. Core Object Types</vt:lpstr>
      <vt:lpstr>I. Escape characters</vt:lpstr>
      <vt:lpstr>I. List</vt:lpstr>
      <vt:lpstr>I. Dictionary</vt:lpstr>
      <vt:lpstr>I. Tuple</vt:lpstr>
      <vt:lpstr>Getting help (cont’)</vt:lpstr>
      <vt:lpstr>Getting help</vt:lpstr>
      <vt:lpstr>I. Statements</vt:lpstr>
      <vt:lpstr>I. Statements (cont’)</vt:lpstr>
      <vt:lpstr>I. Condition statements</vt:lpstr>
      <vt:lpstr>I. while Loops</vt:lpstr>
      <vt:lpstr>I. for Loops</vt:lpstr>
      <vt:lpstr>Function</vt:lpstr>
      <vt:lpstr>Generator</vt:lpstr>
      <vt:lpstr>Scope</vt:lpstr>
      <vt:lpstr>Class object</vt:lpstr>
      <vt:lpstr>Class method</vt:lpstr>
      <vt:lpstr>Class attribute overloading</vt:lpstr>
      <vt:lpstr>Class 상속</vt:lpstr>
      <vt:lpstr>Static and Class methods</vt:lpstr>
      <vt:lpstr>Telechips Global Network</vt:lpstr>
      <vt:lpstr>재구성한 쇼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윤경록</dc:creator>
  <cp:lastModifiedBy>윤경록</cp:lastModifiedBy>
  <cp:revision>802</cp:revision>
  <dcterms:created xsi:type="dcterms:W3CDTF">2010-04-02T01:27:48Z</dcterms:created>
  <dcterms:modified xsi:type="dcterms:W3CDTF">2014-09-15T12:08:37Z</dcterms:modified>
</cp:coreProperties>
</file>