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076138391" r:id="rId2"/>
    <p:sldId id="2076138359" r:id="rId3"/>
    <p:sldId id="2076137338" r:id="rId4"/>
    <p:sldId id="2076137922" r:id="rId5"/>
    <p:sldId id="20761383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8F1A40-8663-474E-9471-00FE909038FB}" v="4" dt="2020-10-07T15:37:02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7799B-38E4-6E4B-A170-1A3400333FFC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75A42-E35B-754F-892D-1B9B1EBB2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AFF429-FAA5-4282-A6FD-4E9B8632D6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97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080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D5314FB-40E1-401E-A72F-D4D7E8FBD28D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0080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559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400" b="1" dirty="0">
                <a:ea typeface="ＭＳ Ｐゴシック" charset="0"/>
                <a:cs typeface="ＭＳ Ｐゴシック" charset="0"/>
              </a:rPr>
              <a:t>SQL Operates in this environment – Part of the entire infrastructure</a:t>
            </a:r>
          </a:p>
          <a:p>
            <a:r>
              <a:rPr lang="en-US" dirty="0"/>
              <a:t>Security, Blob storage, ADF, AI, Storage, compute Over the infrastructure</a:t>
            </a:r>
          </a:p>
          <a:p>
            <a:endParaRPr lang="en-US" dirty="0"/>
          </a:p>
          <a:p>
            <a:r>
              <a:rPr lang="en-US" dirty="0"/>
              <a:t>The key point is that it is an integrated platform.</a:t>
            </a:r>
          </a:p>
          <a:p>
            <a:endParaRPr lang="en-US" dirty="0"/>
          </a:p>
          <a:p>
            <a:r>
              <a:rPr lang="en-US" dirty="0"/>
              <a:t>You have to know a little about a lot – at a minimum</a:t>
            </a:r>
          </a:p>
          <a:p>
            <a:endParaRPr lang="en-US" dirty="0"/>
          </a:p>
          <a:p>
            <a:r>
              <a:rPr lang="en-US" dirty="0"/>
              <a:t>We are </a:t>
            </a:r>
            <a:r>
              <a:rPr lang="en-US" dirty="0" err="1"/>
              <a:t>coverying</a:t>
            </a:r>
            <a:r>
              <a:rPr lang="en-US" dirty="0"/>
              <a:t> SQL DW in this session.</a:t>
            </a:r>
          </a:p>
          <a:p>
            <a:endParaRPr lang="en-US" dirty="0"/>
          </a:p>
          <a:p>
            <a:r>
              <a:rPr lang="en-US" dirty="0"/>
              <a:t>Anyone getting their certifications?</a:t>
            </a:r>
          </a:p>
          <a:p>
            <a:endParaRPr lang="en-US" dirty="0"/>
          </a:p>
          <a:p>
            <a:r>
              <a:rPr lang="en-US" dirty="0"/>
              <a:t>Pick List?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54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EFE40D-E08A-464F-96D6-CEB0B2DD69BC}" type="slidenum">
              <a:rPr kumimoji="0" lang="en-US" sz="17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054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7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969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TechReady 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84654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10/8/20 9:37 AM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685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5A98-F5C5-314B-9974-AB56B45C9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44DD2-F3E6-2944-AF62-687D01C3C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6C1DC-46D6-AC4A-9EF0-92A3437F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616AE-A909-FD46-9F35-12E72BAB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F2B8-F884-2143-B2B1-F5B02B6E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1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493E-C5A0-0940-B41A-F008BFC9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F95C6-155F-A04C-A5FD-523DCB531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B87E9-13EF-3940-82AB-0823E70F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24296-F0E7-9F41-B227-D1693235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6462C-394C-1740-8753-2417E88A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1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FECCA2-1048-864B-80AA-CAA2FD5EE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F84E9-739F-9145-B40E-3137F67D9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CD82-61F6-B941-9D6C-784105FA9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2A2C2-3FD9-244A-A265-A11FEB67C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C344D-1E49-F244-9765-B7FEFFA7D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1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1782667"/>
          </a:xfrm>
        </p:spPr>
        <p:txBody>
          <a:bodyPr wrap="square">
            <a:spAutoFit/>
          </a:bodyPr>
          <a:lstStyle>
            <a:lvl1pPr marL="0" indent="0">
              <a:buNone/>
              <a:defRPr sz="2353">
                <a:latin typeface="+mj-lt"/>
              </a:defRPr>
            </a:lvl1pPr>
            <a:lvl2pPr marL="228556" indent="0">
              <a:buNone/>
              <a:defRPr/>
            </a:lvl2pPr>
            <a:lvl3pPr marL="457112" indent="0">
              <a:buNone/>
              <a:defRPr/>
            </a:lvl3pPr>
            <a:lvl4pPr marL="685668" indent="0">
              <a:buNone/>
              <a:defRPr/>
            </a:lvl4pPr>
            <a:lvl5pPr marL="914225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39680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12761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0969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8944-A487-A54B-BE6F-0D9518AC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8E80F-E72C-0849-9B69-DA0DB1666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CFE03-04E8-B142-AEC4-C55182665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D1D3E-42F2-9547-8CEE-C1BFC2AE6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27E52-7272-1A44-AEE2-C2058264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A8FE-7E88-3741-90D5-8F47C2E50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DA943-71AD-8046-84DA-914959953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05608-CC68-CA44-95A2-10FA86B8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841A0-987B-7745-B585-BFEDF29D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74E9C-F55B-EA46-9789-3F48FD07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873A6-53C8-3541-91FB-521733B06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9E426-52EC-AE45-A5CF-25A3FCF1F3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661BE-FDBA-A342-A297-4F14C3463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42F94-5228-B44B-8614-E44167EC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69E7B-F024-BA4B-B4C7-09DBA87D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2526F-0FC9-5E41-B048-49DA1522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35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BEBE-C8C5-A546-AA7B-8126A596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1F108-550A-D44B-BB8D-B5C0C576A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C85474-84DA-A849-B9B2-BF2E0C5D9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CC155-8611-4A4D-8606-332D33EC6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2278F3-C2A3-9B4D-BE1D-A701DF826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75888-A134-A34E-BEC3-48BF18CBB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3AFF12-8017-244A-85F7-A91126FF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EDB5CD-718D-504E-B41E-117556265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340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172FB-DC90-124A-A932-05858AA4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24697-5E15-B442-93B9-2846794C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A5789-6557-334A-9050-DAAB67BDA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A7225-7DE3-7541-8070-AFE01FAB9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4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F3428-CDF4-6944-BC9A-F8BB0770B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EEB2C5-C780-0346-9834-BAEED5DB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34320-80AF-E34B-BFCD-37619334D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66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DE3D9-9280-1C49-A597-AD7F2C75B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A3D7D-6A2C-844F-9715-4CA347C9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FFB93-5C5A-3249-BE3D-DDA481752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917FE-3165-DC4E-AF14-8FAC973B4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962D5-589A-0449-AEA6-C2A0DB57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CA66A-14E4-194C-96D0-D154B607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10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12A0-D7C3-4F43-8F10-D17A8C93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1AE99-517C-6646-8EC7-C7DDD6F4B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8E4AA-3030-F54B-ACA3-4C665BD6F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B431F-EA0B-2247-A053-E2EAA22D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C03A8-E7A5-3C43-B3E1-EB5FB679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8C507-B06A-1140-AC17-EF7DED4C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7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766ECC-B3BC-1F45-87E8-6E42494D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626BD-6B18-F148-900E-F0D5F724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2047D-A919-B64C-855D-DF03F73F2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2EEDE-ED5D-1C4C-8913-6059915E7143}" type="datetimeFigureOut">
              <a:rPr lang="en-US" smtClean="0"/>
              <a:t>10/8/20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FF57F-2D80-0A49-9225-A75173EECA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D3813-EEDF-714F-B8C2-BCFFF4FCF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254F6-81DC-AF49-9074-AA8EDF5A6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58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architecture/guide/architecture-styles/big-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png"/><Relationship Id="rId50" Type="http://schemas.openxmlformats.org/officeDocument/2006/relationships/hyperlink" Target="https://www.google.com/url?sa=i&amp;rct=j&amp;q=&amp;esrc=s&amp;source=images&amp;cd=&amp;cad=rja&amp;uact=8&amp;ved=0ahUKEwijrpzbm9DNAhVU52MKHRcjAxMQjRwIBw&amp;url=https://azure.microsoft.com/en-gb/services/power-bi-embedded/&amp;psig=AFQjCNGAz6ASOEuOFwrvcGbgivFPur_t7w&amp;ust=1467392103935851" TargetMode="External"/><Relationship Id="rId55" Type="http://schemas.openxmlformats.org/officeDocument/2006/relationships/image" Target="../media/image53.png"/><Relationship Id="rId63" Type="http://schemas.openxmlformats.org/officeDocument/2006/relationships/image" Target="../media/image61.png"/><Relationship Id="rId68" Type="http://schemas.openxmlformats.org/officeDocument/2006/relationships/image" Target="../media/image66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9" Type="http://schemas.openxmlformats.org/officeDocument/2006/relationships/image" Target="../media/image29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pn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66" Type="http://schemas.openxmlformats.org/officeDocument/2006/relationships/image" Target="../media/image64.png"/><Relationship Id="rId5" Type="http://schemas.openxmlformats.org/officeDocument/2006/relationships/image" Target="../media/image5.png"/><Relationship Id="rId61" Type="http://schemas.openxmlformats.org/officeDocument/2006/relationships/image" Target="../media/image59.png"/><Relationship Id="rId19" Type="http://schemas.openxmlformats.org/officeDocument/2006/relationships/image" Target="../media/image1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png"/><Relationship Id="rId43" Type="http://schemas.openxmlformats.org/officeDocument/2006/relationships/image" Target="../media/image43.png"/><Relationship Id="rId48" Type="http://schemas.openxmlformats.org/officeDocument/2006/relationships/hyperlink" Target="https://www.google.com/url?sa=i&amp;rct=j&amp;q=&amp;esrc=s&amp;source=images&amp;cd=&amp;cad=rja&amp;uact=8&amp;ved=0ahUKEwiy6vj9mtDNAhVB4mMKHUztCUcQjRwIBw&amp;url=https://developer.microsoft.com/en-us/app-middleware-partners&amp;psig=AFQjCNFdctU6OJlviMmzVX3AK3wCAgJKIw&amp;ust=1467391908422760" TargetMode="External"/><Relationship Id="rId56" Type="http://schemas.openxmlformats.org/officeDocument/2006/relationships/image" Target="../media/image54.png"/><Relationship Id="rId64" Type="http://schemas.openxmlformats.org/officeDocument/2006/relationships/image" Target="../media/image62.png"/><Relationship Id="rId8" Type="http://schemas.openxmlformats.org/officeDocument/2006/relationships/image" Target="../media/image8.png"/><Relationship Id="rId51" Type="http://schemas.openxmlformats.org/officeDocument/2006/relationships/image" Target="../media/image49.png"/><Relationship Id="rId3" Type="http://schemas.openxmlformats.org/officeDocument/2006/relationships/image" Target="../media/image3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7.png"/><Relationship Id="rId67" Type="http://schemas.openxmlformats.org/officeDocument/2006/relationships/image" Target="../media/image65.png"/><Relationship Id="rId20" Type="http://schemas.openxmlformats.org/officeDocument/2006/relationships/image" Target="../media/image20.png"/><Relationship Id="rId41" Type="http://schemas.openxmlformats.org/officeDocument/2006/relationships/image" Target="../media/image41.png"/><Relationship Id="rId54" Type="http://schemas.openxmlformats.org/officeDocument/2006/relationships/image" Target="../media/image52.png"/><Relationship Id="rId6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8.png"/><Relationship Id="rId57" Type="http://schemas.openxmlformats.org/officeDocument/2006/relationships/image" Target="../media/image55.png"/><Relationship Id="rId10" Type="http://schemas.openxmlformats.org/officeDocument/2006/relationships/image" Target="../media/image10.png"/><Relationship Id="rId31" Type="http://schemas.openxmlformats.org/officeDocument/2006/relationships/image" Target="../media/image31.png"/><Relationship Id="rId44" Type="http://schemas.openxmlformats.org/officeDocument/2006/relationships/image" Target="../media/image44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stomers.microsoft.com/en-us/search?sq=%22Azure%20Synapse%20Analytics%22&amp;ff=&amp;p=2&amp;so=story_publish_date%20des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A5E6A-9D2F-4A01-823B-DBD149D71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887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Cloud Migration Triggers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74278-0B87-439E-B413-6BCCC8A7EF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68"/>
          <a:stretch/>
        </p:blipFill>
        <p:spPr>
          <a:xfrm>
            <a:off x="360887" y="1325563"/>
            <a:ext cx="11306440" cy="539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6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AF41D3-FA9E-8641-A58B-DC1207B59EBE}"/>
              </a:ext>
            </a:extLst>
          </p:cNvPr>
          <p:cNvSpPr/>
          <p:nvPr/>
        </p:nvSpPr>
        <p:spPr>
          <a:xfrm>
            <a:off x="5442950" y="6558989"/>
            <a:ext cx="6748186" cy="280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CA" sz="1200" dirty="0">
                <a:solidFill>
                  <a:srgbClr val="1A1A1A"/>
                </a:solidFill>
                <a:latin typeface="Segoe UI"/>
                <a:hlinkClick r:id="rId3"/>
              </a:rPr>
              <a:t>https://docs.microsoft.com/en-us/azure/architecture/guide/architecture-styles/big-data</a:t>
            </a:r>
            <a:endParaRPr lang="en-US" sz="1200" dirty="0">
              <a:solidFill>
                <a:srgbClr val="1A1A1A"/>
              </a:solidFill>
              <a:latin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C25D6-4A33-4740-BAD4-02839BDB8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958" y="2203624"/>
            <a:ext cx="9968086" cy="36697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CB10AE-3DF6-4E9F-8390-323AA932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621"/>
            <a:ext cx="11018520" cy="54310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Azure Synapse Analytics?</a:t>
            </a:r>
          </a:p>
        </p:txBody>
      </p:sp>
    </p:spTree>
    <p:extLst>
      <p:ext uri="{BB962C8B-B14F-4D97-AF65-F5344CB8AC3E}">
        <p14:creationId xmlns:p14="http://schemas.microsoft.com/office/powerpoint/2010/main" val="416923577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406035" y="-303383"/>
            <a:ext cx="12592424" cy="6928554"/>
            <a:chOff x="-250765" y="-153"/>
            <a:chExt cx="12855263" cy="7073174"/>
          </a:xfrm>
        </p:grpSpPr>
        <p:sp>
          <p:nvSpPr>
            <p:cNvPr id="76" name="Rectangle 75"/>
            <p:cNvSpPr/>
            <p:nvPr/>
          </p:nvSpPr>
          <p:spPr bwMode="auto">
            <a:xfrm>
              <a:off x="602" y="-153"/>
              <a:ext cx="12436475" cy="7073174"/>
            </a:xfrm>
            <a:prstGeom prst="rect">
              <a:avLst/>
            </a:prstGeom>
            <a:solidFill>
              <a:srgbClr val="032E4F"/>
            </a:solidFill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0" tIns="45684" rIns="0" bIns="45684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222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0" kern="0">
                <a:gradFill>
                  <a:gsLst>
                    <a:gs pos="16814">
                      <a:srgbClr val="FFFFFF"/>
                    </a:gs>
                    <a:gs pos="46000">
                      <a:srgbClr val="FFFFFF"/>
                    </a:gs>
                  </a:gsLst>
                  <a:lin ang="5400000" scaled="0"/>
                </a:gradFill>
                <a:latin typeface="Segoe UI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127875" y="92314"/>
              <a:ext cx="12115666" cy="4716921"/>
            </a:xfrm>
            <a:prstGeom prst="rect">
              <a:avLst/>
            </a:prstGeom>
            <a:solidFill>
              <a:srgbClr val="005695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140496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369" b="1" kern="0">
                  <a:solidFill>
                    <a:srgbClr val="FFFF00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Platform Services</a:t>
              </a: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602" y="4589960"/>
              <a:ext cx="12436475" cy="242072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89570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369" b="1" kern="0">
                  <a:solidFill>
                    <a:srgbClr val="FFFF00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Infrastructure Services</a:t>
              </a: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127875" y="4930870"/>
              <a:ext cx="2629171" cy="789394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9570" tIns="44786" rIns="8957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Compute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2938263" y="4930870"/>
              <a:ext cx="2892122" cy="789804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9570" tIns="44786" rIns="8957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</a:p>
          </p:txBody>
        </p:sp>
        <p:sp>
          <p:nvSpPr>
            <p:cNvPr id="56" name="Rectangle 55"/>
            <p:cNvSpPr/>
            <p:nvPr/>
          </p:nvSpPr>
          <p:spPr bwMode="auto">
            <a:xfrm>
              <a:off x="-13808" y="5965086"/>
              <a:ext cx="12513117" cy="981736"/>
            </a:xfrm>
            <a:prstGeom prst="rect">
              <a:avLst/>
            </a:prstGeom>
            <a:solidFill>
              <a:srgbClr val="00284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89570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369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Datacenter Infrastructure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59853" y="6292731"/>
              <a:ext cx="780290" cy="780290"/>
            </a:xfrm>
            <a:prstGeom prst="rect">
              <a:avLst/>
            </a:prstGeom>
          </p:spPr>
        </p:pic>
        <p:pic>
          <p:nvPicPr>
            <p:cNvPr id="45" name="Picture 44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65162" y="6292731"/>
              <a:ext cx="780290" cy="780290"/>
            </a:xfrm>
            <a:prstGeom prst="rect">
              <a:avLst/>
            </a:prstGeom>
          </p:spPr>
        </p:pic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970471" y="6292731"/>
              <a:ext cx="780290" cy="780290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71118" y="6292731"/>
              <a:ext cx="780290" cy="780290"/>
            </a:xfrm>
            <a:prstGeom prst="rect">
              <a:avLst/>
            </a:prstGeom>
          </p:spPr>
        </p:pic>
        <p:pic>
          <p:nvPicPr>
            <p:cNvPr id="48" name="Picture 47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76427" y="6292731"/>
              <a:ext cx="780290" cy="780290"/>
            </a:xfrm>
            <a:prstGeom prst="rect">
              <a:avLst/>
            </a:prstGeom>
          </p:spPr>
        </p:pic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81736" y="6292731"/>
              <a:ext cx="780290" cy="780290"/>
            </a:xfrm>
            <a:prstGeom prst="rect">
              <a:avLst/>
            </a:prstGeom>
          </p:spPr>
        </p:pic>
        <p:pic>
          <p:nvPicPr>
            <p:cNvPr id="50" name="Picture 49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187045" y="6292731"/>
              <a:ext cx="780290" cy="780290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92354" y="6292731"/>
              <a:ext cx="780290" cy="780290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797663" y="6292731"/>
              <a:ext cx="780290" cy="78029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02972" y="6292731"/>
              <a:ext cx="780290" cy="780290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408281" y="6292731"/>
              <a:ext cx="780290" cy="78029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213590" y="6292731"/>
              <a:ext cx="780290" cy="780290"/>
            </a:xfrm>
            <a:prstGeom prst="rect">
              <a:avLst/>
            </a:prstGeom>
          </p:spPr>
        </p:pic>
        <p:pic>
          <p:nvPicPr>
            <p:cNvPr id="57" name="Picture 56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18899" y="6292731"/>
              <a:ext cx="780290" cy="780290"/>
            </a:xfrm>
            <a:prstGeom prst="rect">
              <a:avLst/>
            </a:prstGeom>
          </p:spPr>
        </p:pic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824208" y="6292731"/>
              <a:ext cx="780290" cy="780290"/>
            </a:xfrm>
            <a:prstGeom prst="rect">
              <a:avLst/>
            </a:prstGeom>
          </p:spPr>
        </p:pic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250765" y="6292731"/>
              <a:ext cx="780290" cy="780290"/>
            </a:xfrm>
            <a:prstGeom prst="rect">
              <a:avLst/>
            </a:prstGeom>
          </p:spPr>
        </p:pic>
        <p:pic>
          <p:nvPicPr>
            <p:cNvPr id="60" name="Picture 59"/>
            <p:cNvPicPr>
              <a:picLocks noChangeAspect="1"/>
            </p:cNvPicPr>
            <p:nvPr/>
          </p:nvPicPr>
          <p:blipFill>
            <a:blip r:embed="rId3" cstate="email">
              <a:lum bright="70000" contrast="-7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4544" y="6292731"/>
              <a:ext cx="780290" cy="780290"/>
            </a:xfrm>
            <a:prstGeom prst="rect">
              <a:avLst/>
            </a:prstGeom>
          </p:spPr>
        </p:pic>
        <p:sp>
          <p:nvSpPr>
            <p:cNvPr id="41" name="Rectangle 40"/>
            <p:cNvSpPr/>
            <p:nvPr/>
          </p:nvSpPr>
          <p:spPr bwMode="auto">
            <a:xfrm>
              <a:off x="4422464" y="532204"/>
              <a:ext cx="2193137" cy="2184965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140496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Application Platform</a:t>
              </a:r>
            </a:p>
          </p:txBody>
        </p:sp>
        <p:grpSp>
          <p:nvGrpSpPr>
            <p:cNvPr id="137" name="Group 136"/>
            <p:cNvGrpSpPr/>
            <p:nvPr/>
          </p:nvGrpSpPr>
          <p:grpSpPr>
            <a:xfrm>
              <a:off x="4687644" y="1028128"/>
              <a:ext cx="1008542" cy="316971"/>
              <a:chOff x="5710243" y="2026656"/>
              <a:chExt cx="1008542" cy="316971"/>
            </a:xfrm>
          </p:grpSpPr>
          <p:sp>
            <p:nvSpPr>
              <p:cNvPr id="151" name="TextBox 150"/>
              <p:cNvSpPr txBox="1"/>
              <p:nvPr/>
            </p:nvSpPr>
            <p:spPr>
              <a:xfrm>
                <a:off x="6059629" y="2042521"/>
                <a:ext cx="659156" cy="30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 anchor="t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Web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Apps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52" name="Picture 151"/>
              <p:cNvPicPr>
                <a:picLocks noChangeAspect="1"/>
              </p:cNvPicPr>
              <p:nvPr/>
            </p:nvPicPr>
            <p:blipFill>
              <a:blip r:embed="rId4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10243" y="2026656"/>
                <a:ext cx="286784" cy="286785"/>
              </a:xfrm>
              <a:prstGeom prst="rect">
                <a:avLst/>
              </a:prstGeom>
            </p:spPr>
          </p:pic>
        </p:grpSp>
        <p:grpSp>
          <p:nvGrpSpPr>
            <p:cNvPr id="138" name="Group 137"/>
            <p:cNvGrpSpPr/>
            <p:nvPr/>
          </p:nvGrpSpPr>
          <p:grpSpPr>
            <a:xfrm>
              <a:off x="5600417" y="993142"/>
              <a:ext cx="1016034" cy="291093"/>
              <a:chOff x="6623016" y="1991670"/>
              <a:chExt cx="1016034" cy="291093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6979894" y="2017974"/>
                <a:ext cx="659156" cy="2616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 anchor="t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Mobile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Apps</a:t>
                </a:r>
              </a:p>
            </p:txBody>
          </p:sp>
          <p:pic>
            <p:nvPicPr>
              <p:cNvPr id="154" name="Picture 153"/>
              <p:cNvPicPr>
                <a:picLocks noChangeAspect="1"/>
              </p:cNvPicPr>
              <p:nvPr/>
            </p:nvPicPr>
            <p:blipFill>
              <a:blip r:embed="rId5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23016" y="1991670"/>
                <a:ext cx="291092" cy="291093"/>
              </a:xfrm>
              <a:prstGeom prst="rect">
                <a:avLst/>
              </a:prstGeom>
            </p:spPr>
          </p:pic>
        </p:grpSp>
        <p:grpSp>
          <p:nvGrpSpPr>
            <p:cNvPr id="139" name="Group 138"/>
            <p:cNvGrpSpPr/>
            <p:nvPr/>
          </p:nvGrpSpPr>
          <p:grpSpPr>
            <a:xfrm>
              <a:off x="4736500" y="1550374"/>
              <a:ext cx="1018326" cy="294805"/>
              <a:chOff x="5759099" y="2548902"/>
              <a:chExt cx="1018326" cy="294805"/>
            </a:xfrm>
          </p:grpSpPr>
          <p:sp>
            <p:nvSpPr>
              <p:cNvPr id="157" name="TextBox 156"/>
              <p:cNvSpPr txBox="1"/>
              <p:nvPr/>
            </p:nvSpPr>
            <p:spPr>
              <a:xfrm>
                <a:off x="6118269" y="2568628"/>
                <a:ext cx="659156" cy="2566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 anchor="t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API 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Apps</a:t>
                </a:r>
              </a:p>
            </p:txBody>
          </p:sp>
          <p:pic>
            <p:nvPicPr>
              <p:cNvPr id="158" name="Picture 157"/>
              <p:cNvPicPr>
                <a:picLocks noChangeAspect="1"/>
              </p:cNvPicPr>
              <p:nvPr/>
            </p:nvPicPr>
            <p:blipFill>
              <a:blip r:embed="rId6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759099" y="2548902"/>
                <a:ext cx="294804" cy="294805"/>
              </a:xfrm>
              <a:prstGeom prst="rect">
                <a:avLst/>
              </a:prstGeom>
            </p:spPr>
          </p:pic>
        </p:grpSp>
        <p:grpSp>
          <p:nvGrpSpPr>
            <p:cNvPr id="142" name="Group 141"/>
            <p:cNvGrpSpPr/>
            <p:nvPr/>
          </p:nvGrpSpPr>
          <p:grpSpPr>
            <a:xfrm>
              <a:off x="5608845" y="2013847"/>
              <a:ext cx="1003560" cy="328116"/>
              <a:chOff x="6631444" y="3012375"/>
              <a:chExt cx="1003560" cy="328116"/>
            </a:xfrm>
          </p:grpSpPr>
          <p:sp>
            <p:nvSpPr>
              <p:cNvPr id="161" name="TextBox 160"/>
              <p:cNvSpPr txBox="1"/>
              <p:nvPr/>
            </p:nvSpPr>
            <p:spPr>
              <a:xfrm>
                <a:off x="6975848" y="3039385"/>
                <a:ext cx="659156" cy="30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 anchor="t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Notification 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Hubs</a:t>
                </a:r>
              </a:p>
            </p:txBody>
          </p:sp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7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631444" y="3012375"/>
                <a:ext cx="289263" cy="289263"/>
              </a:xfrm>
              <a:prstGeom prst="rect">
                <a:avLst/>
              </a:prstGeom>
            </p:spPr>
          </p:pic>
        </p:grpSp>
        <p:sp>
          <p:nvSpPr>
            <p:cNvPr id="71" name="Rectangle 70"/>
            <p:cNvSpPr/>
            <p:nvPr/>
          </p:nvSpPr>
          <p:spPr bwMode="auto">
            <a:xfrm>
              <a:off x="10439952" y="195306"/>
              <a:ext cx="1569938" cy="4606420"/>
            </a:xfrm>
            <a:prstGeom prst="rect">
              <a:avLst/>
            </a:prstGeom>
            <a:solidFill>
              <a:srgbClr val="1B3C72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140496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Hybrid</a:t>
              </a:r>
            </a:p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271" b="1" kern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Cloud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11045032" y="2310831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Backup</a:t>
              </a:r>
            </a:p>
          </p:txBody>
        </p:sp>
        <p:pic>
          <p:nvPicPr>
            <p:cNvPr id="207" name="Picture 206" descr="Backup Service.png"/>
            <p:cNvPicPr>
              <a:picLocks noChangeAspect="1"/>
            </p:cNvPicPr>
            <p:nvPr/>
          </p:nvPicPr>
          <p:blipFill>
            <a:blip r:embed="rId8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97472" y="2254415"/>
              <a:ext cx="296408" cy="296408"/>
            </a:xfrm>
            <a:prstGeom prst="rect">
              <a:avLst/>
            </a:prstGeom>
          </p:spPr>
        </p:pic>
        <p:sp>
          <p:nvSpPr>
            <p:cNvPr id="208" name="TextBox 207"/>
            <p:cNvSpPr txBox="1"/>
            <p:nvPr/>
          </p:nvSpPr>
          <p:spPr>
            <a:xfrm>
              <a:off x="11053641" y="4318866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 err="1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StorSimple</a:t>
              </a:r>
              <a:endParaRPr lang="en-US" sz="750" kern="0">
                <a:solidFill>
                  <a:prstClr val="white"/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endParaRP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750" kern="0">
                <a:solidFill>
                  <a:prstClr val="white"/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endParaRPr>
            </a:p>
          </p:txBody>
        </p:sp>
        <p:pic>
          <p:nvPicPr>
            <p:cNvPr id="209" name="Picture 208" descr="StorSimple.png"/>
            <p:cNvPicPr>
              <a:picLocks noChangeAspect="1"/>
            </p:cNvPicPr>
            <p:nvPr/>
          </p:nvPicPr>
          <p:blipFill>
            <a:blip r:embed="rId9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7052" y="4288943"/>
              <a:ext cx="286828" cy="286828"/>
            </a:xfrm>
            <a:prstGeom prst="rect">
              <a:avLst/>
            </a:prstGeom>
          </p:spPr>
        </p:pic>
        <p:sp>
          <p:nvSpPr>
            <p:cNvPr id="210" name="TextBox 209"/>
            <p:cNvSpPr txBox="1"/>
            <p:nvPr/>
          </p:nvSpPr>
          <p:spPr>
            <a:xfrm>
              <a:off x="11060762" y="3828543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Azure Site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Recovery </a:t>
              </a:r>
            </a:p>
          </p:txBody>
        </p:sp>
        <p:pic>
          <p:nvPicPr>
            <p:cNvPr id="211" name="Picture 210" descr="Site Recovery.png"/>
            <p:cNvPicPr>
              <a:picLocks noChangeAspect="1"/>
            </p:cNvPicPr>
            <p:nvPr/>
          </p:nvPicPr>
          <p:blipFill>
            <a:blip r:embed="rId10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16639" y="3784086"/>
              <a:ext cx="285842" cy="285842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11045517" y="3358602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Import/Export</a:t>
              </a:r>
            </a:p>
          </p:txBody>
        </p:sp>
        <p:pic>
          <p:nvPicPr>
            <p:cNvPr id="213" name="Picture 212" descr="Storage (Azure).png"/>
            <p:cNvPicPr>
              <a:picLocks noChangeAspect="1"/>
            </p:cNvPicPr>
            <p:nvPr/>
          </p:nvPicPr>
          <p:blipFill>
            <a:blip r:embed="rId11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707697" y="3338544"/>
              <a:ext cx="286753" cy="286753"/>
            </a:xfrm>
            <a:prstGeom prst="rect">
              <a:avLst/>
            </a:prstGeom>
          </p:spPr>
        </p:pic>
        <p:sp>
          <p:nvSpPr>
            <p:cNvPr id="33" name="Rectangle 32"/>
            <p:cNvSpPr/>
            <p:nvPr/>
          </p:nvSpPr>
          <p:spPr bwMode="auto">
            <a:xfrm>
              <a:off x="6011602" y="4930460"/>
              <a:ext cx="6291748" cy="789804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9570" tIns="44786" rIns="8957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Networking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6742874" y="532204"/>
              <a:ext cx="3539738" cy="1335747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140496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Data</a:t>
              </a:r>
            </a:p>
          </p:txBody>
        </p:sp>
        <p:grpSp>
          <p:nvGrpSpPr>
            <p:cNvPr id="388" name="Group 387"/>
            <p:cNvGrpSpPr/>
            <p:nvPr/>
          </p:nvGrpSpPr>
          <p:grpSpPr>
            <a:xfrm>
              <a:off x="6923783" y="889774"/>
              <a:ext cx="1052323" cy="324187"/>
              <a:chOff x="8470741" y="3254791"/>
              <a:chExt cx="1052323" cy="324187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8863908" y="3277873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 dirty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SQL 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 dirty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Database</a:t>
                </a:r>
              </a:p>
            </p:txBody>
          </p:sp>
          <p:pic>
            <p:nvPicPr>
              <p:cNvPr id="172" name="Picture 171"/>
              <p:cNvPicPr>
                <a:picLocks noChangeAspect="1"/>
              </p:cNvPicPr>
              <p:nvPr/>
            </p:nvPicPr>
            <p:blipFill>
              <a:blip r:embed="rId12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470741" y="3254791"/>
                <a:ext cx="296809" cy="296809"/>
              </a:xfrm>
              <a:prstGeom prst="rect">
                <a:avLst/>
              </a:prstGeom>
            </p:spPr>
          </p:pic>
        </p:grpSp>
        <p:grpSp>
          <p:nvGrpSpPr>
            <p:cNvPr id="390" name="Group 389"/>
            <p:cNvGrpSpPr/>
            <p:nvPr/>
          </p:nvGrpSpPr>
          <p:grpSpPr>
            <a:xfrm>
              <a:off x="9045716" y="929682"/>
              <a:ext cx="993052" cy="352571"/>
              <a:chOff x="10592674" y="3294699"/>
              <a:chExt cx="993052" cy="352571"/>
            </a:xfrm>
          </p:grpSpPr>
          <p:sp>
            <p:nvSpPr>
              <p:cNvPr id="173" name="TextBox 172"/>
              <p:cNvSpPr txBox="1"/>
              <p:nvPr/>
            </p:nvSpPr>
            <p:spPr>
              <a:xfrm>
                <a:off x="10926570" y="3346165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DocumentDB</a:t>
                </a:r>
              </a:p>
            </p:txBody>
          </p:sp>
          <p:pic>
            <p:nvPicPr>
              <p:cNvPr id="174" name="Picture 173"/>
              <p:cNvPicPr>
                <a:picLocks noChangeAspect="1"/>
              </p:cNvPicPr>
              <p:nvPr/>
            </p:nvPicPr>
            <p:blipFill>
              <a:blip r:embed="rId13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592674" y="3294699"/>
                <a:ext cx="290620" cy="290619"/>
              </a:xfrm>
              <a:prstGeom prst="rect">
                <a:avLst/>
              </a:prstGeom>
            </p:spPr>
          </p:pic>
        </p:grpSp>
        <p:grpSp>
          <p:nvGrpSpPr>
            <p:cNvPr id="391" name="Group 390"/>
            <p:cNvGrpSpPr/>
            <p:nvPr/>
          </p:nvGrpSpPr>
          <p:grpSpPr>
            <a:xfrm>
              <a:off x="8045777" y="1414488"/>
              <a:ext cx="1011763" cy="318839"/>
              <a:chOff x="9523064" y="3779505"/>
              <a:chExt cx="1011763" cy="318839"/>
            </a:xfrm>
          </p:grpSpPr>
          <p:sp>
            <p:nvSpPr>
              <p:cNvPr id="175" name="TextBox 174"/>
              <p:cNvSpPr txBox="1"/>
              <p:nvPr/>
            </p:nvSpPr>
            <p:spPr>
              <a:xfrm>
                <a:off x="9875671" y="3797239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Redis 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Cache</a:t>
                </a:r>
              </a:p>
            </p:txBody>
          </p:sp>
          <p:pic>
            <p:nvPicPr>
              <p:cNvPr id="176" name="Picture 175"/>
              <p:cNvPicPr>
                <a:picLocks noChangeAspect="1"/>
              </p:cNvPicPr>
              <p:nvPr/>
            </p:nvPicPr>
            <p:blipFill>
              <a:blip r:embed="rId14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523064" y="3779505"/>
                <a:ext cx="289282" cy="289282"/>
              </a:xfrm>
              <a:prstGeom prst="rect">
                <a:avLst/>
              </a:prstGeom>
            </p:spPr>
          </p:pic>
        </p:grpSp>
        <p:grpSp>
          <p:nvGrpSpPr>
            <p:cNvPr id="392" name="Group 391"/>
            <p:cNvGrpSpPr/>
            <p:nvPr/>
          </p:nvGrpSpPr>
          <p:grpSpPr>
            <a:xfrm>
              <a:off x="9559960" y="1410308"/>
              <a:ext cx="1011560" cy="324689"/>
              <a:chOff x="11106918" y="3775325"/>
              <a:chExt cx="1011560" cy="324689"/>
            </a:xfrm>
          </p:grpSpPr>
          <p:sp>
            <p:nvSpPr>
              <p:cNvPr id="177" name="TextBox 176"/>
              <p:cNvSpPr txBox="1"/>
              <p:nvPr/>
            </p:nvSpPr>
            <p:spPr>
              <a:xfrm>
                <a:off x="11459322" y="3798909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Azure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Search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endParaRPr>
              </a:p>
            </p:txBody>
          </p:sp>
          <p:pic>
            <p:nvPicPr>
              <p:cNvPr id="178" name="Picture 177"/>
              <p:cNvPicPr>
                <a:picLocks noChangeAspect="1"/>
              </p:cNvPicPr>
              <p:nvPr/>
            </p:nvPicPr>
            <p:blipFill>
              <a:blip r:embed="rId15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1106918" y="3775325"/>
                <a:ext cx="293993" cy="293993"/>
              </a:xfrm>
              <a:prstGeom prst="rect">
                <a:avLst/>
              </a:prstGeom>
            </p:spPr>
          </p:pic>
        </p:grpSp>
        <p:grpSp>
          <p:nvGrpSpPr>
            <p:cNvPr id="393" name="Group 392"/>
            <p:cNvGrpSpPr/>
            <p:nvPr/>
          </p:nvGrpSpPr>
          <p:grpSpPr>
            <a:xfrm>
              <a:off x="8767152" y="1412176"/>
              <a:ext cx="1037278" cy="318561"/>
              <a:chOff x="10314110" y="3777193"/>
              <a:chExt cx="1037278" cy="318561"/>
            </a:xfrm>
          </p:grpSpPr>
          <p:sp>
            <p:nvSpPr>
              <p:cNvPr id="179" name="TextBox 178"/>
              <p:cNvSpPr txBox="1"/>
              <p:nvPr/>
            </p:nvSpPr>
            <p:spPr>
              <a:xfrm>
                <a:off x="10692232" y="3794649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Storage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Tables</a:t>
                </a:r>
              </a:p>
            </p:txBody>
          </p:sp>
          <p:pic>
            <p:nvPicPr>
              <p:cNvPr id="180" name="Picture 179" descr="Storage table.png"/>
              <p:cNvPicPr>
                <a:picLocks noChangeAspect="1"/>
              </p:cNvPicPr>
              <p:nvPr/>
            </p:nvPicPr>
            <p:blipFill>
              <a:blip r:embed="rId16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314110" y="3777193"/>
                <a:ext cx="288561" cy="288560"/>
              </a:xfrm>
              <a:prstGeom prst="rect">
                <a:avLst/>
              </a:prstGeom>
            </p:spPr>
          </p:pic>
        </p:grpSp>
        <p:sp>
          <p:nvSpPr>
            <p:cNvPr id="246" name="TextBox 245"/>
            <p:cNvSpPr txBox="1"/>
            <p:nvPr/>
          </p:nvSpPr>
          <p:spPr>
            <a:xfrm>
              <a:off x="8404467" y="955006"/>
              <a:ext cx="397813" cy="32607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algn="ctr"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 dirty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Azure </a:t>
              </a:r>
            </a:p>
            <a:p>
              <a:pPr algn="ctr"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 dirty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Synapse</a:t>
              </a: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11186705" y="2720539"/>
              <a:ext cx="69056" cy="38723"/>
            </a:xfrm>
            <a:custGeom>
              <a:avLst/>
              <a:gdLst>
                <a:gd name="connsiteX0" fmla="*/ 0 w 69056"/>
                <a:gd name="connsiteY0" fmla="*/ 16668 h 38723"/>
                <a:gd name="connsiteX1" fmla="*/ 26194 w 69056"/>
                <a:gd name="connsiteY1" fmla="*/ 7143 h 38723"/>
                <a:gd name="connsiteX2" fmla="*/ 28575 w 69056"/>
                <a:gd name="connsiteY2" fmla="*/ 0 h 38723"/>
                <a:gd name="connsiteX3" fmla="*/ 30956 w 69056"/>
                <a:gd name="connsiteY3" fmla="*/ 7143 h 38723"/>
                <a:gd name="connsiteX4" fmla="*/ 33337 w 69056"/>
                <a:gd name="connsiteY4" fmla="*/ 38100 h 38723"/>
                <a:gd name="connsiteX5" fmla="*/ 35719 w 69056"/>
                <a:gd name="connsiteY5" fmla="*/ 28575 h 38723"/>
                <a:gd name="connsiteX6" fmla="*/ 42862 w 69056"/>
                <a:gd name="connsiteY6" fmla="*/ 23812 h 38723"/>
                <a:gd name="connsiteX7" fmla="*/ 69056 w 69056"/>
                <a:gd name="connsiteY7" fmla="*/ 19050 h 38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056" h="38723">
                  <a:moveTo>
                    <a:pt x="0" y="16668"/>
                  </a:moveTo>
                  <a:cubicBezTo>
                    <a:pt x="14329" y="14877"/>
                    <a:pt x="18768" y="18282"/>
                    <a:pt x="26194" y="7143"/>
                  </a:cubicBezTo>
                  <a:cubicBezTo>
                    <a:pt x="27586" y="5055"/>
                    <a:pt x="27781" y="2381"/>
                    <a:pt x="28575" y="0"/>
                  </a:cubicBezTo>
                  <a:cubicBezTo>
                    <a:pt x="29369" y="2381"/>
                    <a:pt x="30645" y="4653"/>
                    <a:pt x="30956" y="7143"/>
                  </a:cubicBezTo>
                  <a:cubicBezTo>
                    <a:pt x="32240" y="17413"/>
                    <a:pt x="31092" y="27997"/>
                    <a:pt x="33337" y="38100"/>
                  </a:cubicBezTo>
                  <a:cubicBezTo>
                    <a:pt x="34047" y="41295"/>
                    <a:pt x="33904" y="31298"/>
                    <a:pt x="35719" y="28575"/>
                  </a:cubicBezTo>
                  <a:cubicBezTo>
                    <a:pt x="37306" y="26194"/>
                    <a:pt x="40247" y="24974"/>
                    <a:pt x="42862" y="23812"/>
                  </a:cubicBezTo>
                  <a:cubicBezTo>
                    <a:pt x="56400" y="17795"/>
                    <a:pt x="55699" y="19050"/>
                    <a:pt x="69056" y="19050"/>
                  </a:cubicBezTo>
                </a:path>
              </a:pathLst>
            </a:custGeom>
            <a:noFill/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895594">
                <a:defRPr/>
              </a:pPr>
              <a:endParaRPr lang="en-US" sz="1764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11062374" y="780083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Azure AD 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Health Monitoring</a:t>
              </a:r>
            </a:p>
          </p:txBody>
        </p:sp>
        <p:grpSp>
          <p:nvGrpSpPr>
            <p:cNvPr id="229" name="Group 228"/>
            <p:cNvGrpSpPr/>
            <p:nvPr/>
          </p:nvGrpSpPr>
          <p:grpSpPr>
            <a:xfrm>
              <a:off x="10701099" y="766052"/>
              <a:ext cx="310605" cy="667840"/>
              <a:chOff x="10740783" y="736599"/>
              <a:chExt cx="310605" cy="667839"/>
            </a:xfrm>
          </p:grpSpPr>
          <p:pic>
            <p:nvPicPr>
              <p:cNvPr id="222" name="Picture 221" descr="Azure Active Directory.png"/>
              <p:cNvPicPr>
                <a:picLocks noChangeAspect="1"/>
              </p:cNvPicPr>
              <p:nvPr/>
            </p:nvPicPr>
            <p:blipFill>
              <a:blip r:embed="rId17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0740783" y="736599"/>
                <a:ext cx="262077" cy="262076"/>
              </a:xfrm>
              <a:prstGeom prst="rect">
                <a:avLst/>
              </a:prstGeom>
            </p:spPr>
          </p:pic>
          <p:sp>
            <p:nvSpPr>
              <p:cNvPr id="2" name="Heart 1"/>
              <p:cNvSpPr/>
              <p:nvPr/>
            </p:nvSpPr>
            <p:spPr bwMode="auto">
              <a:xfrm>
                <a:off x="10905025" y="1275030"/>
                <a:ext cx="146363" cy="129408"/>
              </a:xfrm>
              <a:prstGeom prst="heart">
                <a:avLst/>
              </a:prstGeom>
              <a:solidFill>
                <a:schemeClr val="bg1"/>
              </a:solidFill>
              <a:ln w="12700">
                <a:solidFill>
                  <a:srgbClr val="005695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29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0" b="1" ker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22" name="Group 21"/>
              <p:cNvGrpSpPr/>
              <p:nvPr/>
            </p:nvGrpSpPr>
            <p:grpSpPr>
              <a:xfrm>
                <a:off x="10911015" y="1312918"/>
                <a:ext cx="107890" cy="50915"/>
                <a:chOff x="11033154" y="1382736"/>
                <a:chExt cx="155481" cy="72283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1033154" y="1413481"/>
                  <a:ext cx="50167" cy="1722"/>
                </a:xfrm>
                <a:prstGeom prst="line">
                  <a:avLst/>
                </a:prstGeom>
                <a:ln>
                  <a:solidFill>
                    <a:srgbClr val="005695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Connector 222"/>
                <p:cNvCxnSpPr/>
                <p:nvPr/>
              </p:nvCxnSpPr>
              <p:spPr>
                <a:xfrm flipV="1">
                  <a:off x="11138468" y="1418244"/>
                  <a:ext cx="50167" cy="1722"/>
                </a:xfrm>
                <a:prstGeom prst="line">
                  <a:avLst/>
                </a:prstGeom>
                <a:ln>
                  <a:solidFill>
                    <a:srgbClr val="005695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Connector 223"/>
                <p:cNvCxnSpPr/>
                <p:nvPr/>
              </p:nvCxnSpPr>
              <p:spPr>
                <a:xfrm>
                  <a:off x="11113046" y="1382736"/>
                  <a:ext cx="1" cy="70787"/>
                </a:xfrm>
                <a:prstGeom prst="line">
                  <a:avLst/>
                </a:prstGeom>
                <a:ln>
                  <a:solidFill>
                    <a:srgbClr val="005695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Connector 224"/>
                <p:cNvCxnSpPr/>
                <p:nvPr/>
              </p:nvCxnSpPr>
              <p:spPr>
                <a:xfrm flipV="1">
                  <a:off x="11080878" y="1387719"/>
                  <a:ext cx="25083" cy="27484"/>
                </a:xfrm>
                <a:prstGeom prst="line">
                  <a:avLst/>
                </a:prstGeom>
                <a:ln>
                  <a:solidFill>
                    <a:srgbClr val="005695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Connector 225"/>
                <p:cNvCxnSpPr/>
                <p:nvPr/>
              </p:nvCxnSpPr>
              <p:spPr>
                <a:xfrm flipV="1">
                  <a:off x="11105959" y="1418129"/>
                  <a:ext cx="34927" cy="36890"/>
                </a:xfrm>
                <a:prstGeom prst="line">
                  <a:avLst/>
                </a:prstGeom>
                <a:ln>
                  <a:solidFill>
                    <a:srgbClr val="005695"/>
                  </a:solidFill>
                  <a:headEnd type="non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4" name="Rectangle 23"/>
            <p:cNvSpPr/>
            <p:nvPr/>
          </p:nvSpPr>
          <p:spPr bwMode="auto">
            <a:xfrm>
              <a:off x="6072473" y="5231160"/>
              <a:ext cx="843562" cy="346180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Virtual Network</a:t>
              </a:r>
            </a:p>
          </p:txBody>
        </p:sp>
        <p:pic>
          <p:nvPicPr>
            <p:cNvPr id="227" name="Picture 226"/>
            <p:cNvPicPr>
              <a:picLocks noChangeAspect="1"/>
            </p:cNvPicPr>
            <p:nvPr/>
          </p:nvPicPr>
          <p:blipFill>
            <a:blip r:embed="rId18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82198" y="5251801"/>
              <a:ext cx="267702" cy="267702"/>
            </a:xfrm>
            <a:prstGeom prst="rect">
              <a:avLst/>
            </a:prstGeom>
            <a:solidFill>
              <a:srgbClr val="0072C6"/>
            </a:solidFill>
          </p:spPr>
        </p:pic>
        <p:sp>
          <p:nvSpPr>
            <p:cNvPr id="27" name="Rectangle 26"/>
            <p:cNvSpPr/>
            <p:nvPr/>
          </p:nvSpPr>
          <p:spPr bwMode="auto">
            <a:xfrm>
              <a:off x="8562711" y="5275218"/>
              <a:ext cx="925510" cy="346426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17915" rIns="0" bIns="8957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Express</a:t>
              </a:r>
            </a:p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Route</a:t>
              </a:r>
            </a:p>
          </p:txBody>
        </p:sp>
        <p:pic>
          <p:nvPicPr>
            <p:cNvPr id="228" name="Picture 227"/>
            <p:cNvPicPr>
              <a:picLocks noChangeAspect="1"/>
            </p:cNvPicPr>
            <p:nvPr/>
          </p:nvPicPr>
          <p:blipFill>
            <a:blip r:embed="rId19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64935" y="5259772"/>
              <a:ext cx="251761" cy="251761"/>
            </a:xfrm>
            <a:prstGeom prst="rect">
              <a:avLst/>
            </a:prstGeom>
            <a:solidFill>
              <a:srgbClr val="0072C6"/>
            </a:solidFill>
          </p:spPr>
        </p:pic>
        <p:sp>
          <p:nvSpPr>
            <p:cNvPr id="25" name="Rectangle 24"/>
            <p:cNvSpPr/>
            <p:nvPr/>
          </p:nvSpPr>
          <p:spPr bwMode="auto">
            <a:xfrm>
              <a:off x="3021712" y="5284429"/>
              <a:ext cx="569842" cy="363427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Blob</a:t>
              </a:r>
            </a:p>
          </p:txBody>
        </p:sp>
        <p:pic>
          <p:nvPicPr>
            <p:cNvPr id="232" name="Picture 231" descr="Storage blob.png"/>
            <p:cNvPicPr>
              <a:picLocks noChangeAspect="1"/>
            </p:cNvPicPr>
            <p:nvPr/>
          </p:nvPicPr>
          <p:blipFill>
            <a:blip r:embed="rId20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3370" y="5271155"/>
              <a:ext cx="247169" cy="2471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auto">
            <a:xfrm>
              <a:off x="4531845" y="5289354"/>
              <a:ext cx="571089" cy="363427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Files</a:t>
              </a:r>
            </a:p>
          </p:txBody>
        </p:sp>
        <p:pic>
          <p:nvPicPr>
            <p:cNvPr id="233" name="Picture 232" descr="Storage blob.png"/>
            <p:cNvPicPr>
              <a:picLocks noChangeAspect="1"/>
            </p:cNvPicPr>
            <p:nvPr/>
          </p:nvPicPr>
          <p:blipFill>
            <a:blip r:embed="rId20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43126" y="5276081"/>
              <a:ext cx="247169" cy="247170"/>
            </a:xfrm>
            <a:prstGeom prst="rect">
              <a:avLst/>
            </a:prstGeom>
          </p:spPr>
        </p:pic>
        <p:sp>
          <p:nvSpPr>
            <p:cNvPr id="61" name="Rectangle 60"/>
            <p:cNvSpPr/>
            <p:nvPr/>
          </p:nvSpPr>
          <p:spPr bwMode="auto">
            <a:xfrm>
              <a:off x="5176861" y="5284427"/>
              <a:ext cx="615430" cy="363427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Disks</a:t>
              </a:r>
            </a:p>
          </p:txBody>
        </p:sp>
        <p:pic>
          <p:nvPicPr>
            <p:cNvPr id="234" name="Picture 233" descr="Storage blob.png"/>
            <p:cNvPicPr>
              <a:picLocks noChangeAspect="1"/>
            </p:cNvPicPr>
            <p:nvPr/>
          </p:nvPicPr>
          <p:blipFill>
            <a:blip r:embed="rId20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80537" y="5271155"/>
              <a:ext cx="247169" cy="247170"/>
            </a:xfrm>
            <a:prstGeom prst="rect">
              <a:avLst/>
            </a:prstGeom>
          </p:spPr>
        </p:pic>
        <p:sp>
          <p:nvSpPr>
            <p:cNvPr id="43" name="Rectangle 42"/>
            <p:cNvSpPr/>
            <p:nvPr/>
          </p:nvSpPr>
          <p:spPr bwMode="auto">
            <a:xfrm>
              <a:off x="273828" y="5296256"/>
              <a:ext cx="1149786" cy="356066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Virtual Machines</a:t>
              </a:r>
            </a:p>
          </p:txBody>
        </p:sp>
        <p:pic>
          <p:nvPicPr>
            <p:cNvPr id="235" name="Picture 234"/>
            <p:cNvPicPr>
              <a:picLocks noChangeAspect="1"/>
            </p:cNvPicPr>
            <p:nvPr/>
          </p:nvPicPr>
          <p:blipFill>
            <a:blip r:embed="rId21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0303" y="5281215"/>
              <a:ext cx="261581" cy="261582"/>
            </a:xfrm>
            <a:prstGeom prst="rect">
              <a:avLst/>
            </a:prstGeom>
            <a:ln>
              <a:noFill/>
            </a:ln>
          </p:spPr>
        </p:pic>
        <p:sp>
          <p:nvSpPr>
            <p:cNvPr id="236" name="TextBox 235"/>
            <p:cNvSpPr txBox="1"/>
            <p:nvPr/>
          </p:nvSpPr>
          <p:spPr>
            <a:xfrm>
              <a:off x="11062374" y="1231696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AD Privileged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Identity 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Management</a:t>
              </a:r>
            </a:p>
          </p:txBody>
        </p:sp>
        <p:pic>
          <p:nvPicPr>
            <p:cNvPr id="272" name="Picture 271"/>
            <p:cNvPicPr>
              <a:picLocks noChangeAspect="1"/>
            </p:cNvPicPr>
            <p:nvPr/>
          </p:nvPicPr>
          <p:blipFill>
            <a:blip r:embed="rId2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95453" y="1253262"/>
              <a:ext cx="245456" cy="317925"/>
            </a:xfrm>
            <a:prstGeom prst="rect">
              <a:avLst/>
            </a:prstGeom>
          </p:spPr>
        </p:pic>
        <p:sp>
          <p:nvSpPr>
            <p:cNvPr id="28" name="Rectangle 27"/>
            <p:cNvSpPr/>
            <p:nvPr/>
          </p:nvSpPr>
          <p:spPr bwMode="auto">
            <a:xfrm>
              <a:off x="9495794" y="5230828"/>
              <a:ext cx="921643" cy="346426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Traffic Manager</a:t>
              </a:r>
            </a:p>
          </p:txBody>
        </p:sp>
        <p:pic>
          <p:nvPicPr>
            <p:cNvPr id="89" name="Picture 88"/>
            <p:cNvPicPr>
              <a:picLocks noChangeAspect="1"/>
            </p:cNvPicPr>
            <p:nvPr/>
          </p:nvPicPr>
          <p:blipFill>
            <a:blip r:embed="rId23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43599" y="5280589"/>
              <a:ext cx="210127" cy="210127"/>
            </a:xfrm>
            <a:prstGeom prst="rect">
              <a:avLst/>
            </a:prstGeom>
            <a:solidFill>
              <a:srgbClr val="0072C6"/>
            </a:solidFill>
          </p:spPr>
        </p:pic>
        <p:sp>
          <p:nvSpPr>
            <p:cNvPr id="247" name="Rectangle 246"/>
            <p:cNvSpPr/>
            <p:nvPr/>
          </p:nvSpPr>
          <p:spPr bwMode="auto">
            <a:xfrm>
              <a:off x="11373143" y="5230828"/>
              <a:ext cx="870398" cy="346426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35827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App</a:t>
              </a:r>
            </a:p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Gateway</a:t>
              </a:r>
            </a:p>
          </p:txBody>
        </p:sp>
        <p:sp>
          <p:nvSpPr>
            <p:cNvPr id="327" name="Freeform 326"/>
            <p:cNvSpPr/>
            <p:nvPr/>
          </p:nvSpPr>
          <p:spPr bwMode="auto">
            <a:xfrm rot="2700000">
              <a:off x="11423302" y="5291608"/>
              <a:ext cx="188089" cy="188089"/>
            </a:xfrm>
            <a:custGeom>
              <a:avLst/>
              <a:gdLst>
                <a:gd name="connsiteX0" fmla="*/ 314803 w 613867"/>
                <a:gd name="connsiteY0" fmla="*/ 374281 h 613867"/>
                <a:gd name="connsiteX1" fmla="*/ 390557 w 613867"/>
                <a:gd name="connsiteY1" fmla="*/ 450035 h 613867"/>
                <a:gd name="connsiteX2" fmla="*/ 330696 w 613867"/>
                <a:gd name="connsiteY2" fmla="*/ 509896 h 613867"/>
                <a:gd name="connsiteX3" fmla="*/ 507842 w 613867"/>
                <a:gd name="connsiteY3" fmla="*/ 504902 h 613867"/>
                <a:gd name="connsiteX4" fmla="*/ 512837 w 613867"/>
                <a:gd name="connsiteY4" fmla="*/ 327756 h 613867"/>
                <a:gd name="connsiteX5" fmla="*/ 452975 w 613867"/>
                <a:gd name="connsiteY5" fmla="*/ 387617 h 613867"/>
                <a:gd name="connsiteX6" fmla="*/ 377221 w 613867"/>
                <a:gd name="connsiteY6" fmla="*/ 311863 h 613867"/>
                <a:gd name="connsiteX7" fmla="*/ 367619 w 613867"/>
                <a:gd name="connsiteY7" fmla="*/ 63753 h 613867"/>
                <a:gd name="connsiteX8" fmla="*/ 372612 w 613867"/>
                <a:gd name="connsiteY8" fmla="*/ 240900 h 613867"/>
                <a:gd name="connsiteX9" fmla="*/ 549761 w 613867"/>
                <a:gd name="connsiteY9" fmla="*/ 245895 h 613867"/>
                <a:gd name="connsiteX10" fmla="*/ 489898 w 613867"/>
                <a:gd name="connsiteY10" fmla="*/ 186033 h 613867"/>
                <a:gd name="connsiteX11" fmla="*/ 565652 w 613867"/>
                <a:gd name="connsiteY11" fmla="*/ 110279 h 613867"/>
                <a:gd name="connsiteX12" fmla="*/ 503234 w 613867"/>
                <a:gd name="connsiteY12" fmla="*/ 47861 h 613867"/>
                <a:gd name="connsiteX13" fmla="*/ 427480 w 613867"/>
                <a:gd name="connsiteY13" fmla="*/ 123615 h 613867"/>
                <a:gd name="connsiteX14" fmla="*/ 60550 w 613867"/>
                <a:gd name="connsiteY14" fmla="*/ 370823 h 613867"/>
                <a:gd name="connsiteX15" fmla="*/ 120411 w 613867"/>
                <a:gd name="connsiteY15" fmla="*/ 430684 h 613867"/>
                <a:gd name="connsiteX16" fmla="*/ 44657 w 613867"/>
                <a:gd name="connsiteY16" fmla="*/ 506438 h 613867"/>
                <a:gd name="connsiteX17" fmla="*/ 107075 w 613867"/>
                <a:gd name="connsiteY17" fmla="*/ 568856 h 613867"/>
                <a:gd name="connsiteX18" fmla="*/ 182829 w 613867"/>
                <a:gd name="connsiteY18" fmla="*/ 493102 h 613867"/>
                <a:gd name="connsiteX19" fmla="*/ 242691 w 613867"/>
                <a:gd name="connsiteY19" fmla="*/ 552964 h 613867"/>
                <a:gd name="connsiteX20" fmla="*/ 237696 w 613867"/>
                <a:gd name="connsiteY20" fmla="*/ 375818 h 613867"/>
                <a:gd name="connsiteX21" fmla="*/ 104519 w 613867"/>
                <a:gd name="connsiteY21" fmla="*/ 101580 h 613867"/>
                <a:gd name="connsiteX22" fmla="*/ 99524 w 613867"/>
                <a:gd name="connsiteY22" fmla="*/ 278727 h 613867"/>
                <a:gd name="connsiteX23" fmla="*/ 159386 w 613867"/>
                <a:gd name="connsiteY23" fmla="*/ 218865 h 613867"/>
                <a:gd name="connsiteX24" fmla="*/ 235140 w 613867"/>
                <a:gd name="connsiteY24" fmla="*/ 294619 h 613867"/>
                <a:gd name="connsiteX25" fmla="*/ 297558 w 613867"/>
                <a:gd name="connsiteY25" fmla="*/ 232201 h 613867"/>
                <a:gd name="connsiteX26" fmla="*/ 221804 w 613867"/>
                <a:gd name="connsiteY26" fmla="*/ 156447 h 613867"/>
                <a:gd name="connsiteX27" fmla="*/ 281665 w 613867"/>
                <a:gd name="connsiteY27" fmla="*/ 96586 h 613867"/>
                <a:gd name="connsiteX28" fmla="*/ 29967 w 613867"/>
                <a:gd name="connsiteY28" fmla="*/ 29967 h 613867"/>
                <a:gd name="connsiteX29" fmla="*/ 102313 w 613867"/>
                <a:gd name="connsiteY29" fmla="*/ 0 h 613867"/>
                <a:gd name="connsiteX30" fmla="*/ 511554 w 613867"/>
                <a:gd name="connsiteY30" fmla="*/ 0 h 613867"/>
                <a:gd name="connsiteX31" fmla="*/ 613867 w 613867"/>
                <a:gd name="connsiteY31" fmla="*/ 102313 h 613867"/>
                <a:gd name="connsiteX32" fmla="*/ 613867 w 613867"/>
                <a:gd name="connsiteY32" fmla="*/ 511554 h 613867"/>
                <a:gd name="connsiteX33" fmla="*/ 511554 w 613867"/>
                <a:gd name="connsiteY33" fmla="*/ 613867 h 613867"/>
                <a:gd name="connsiteX34" fmla="*/ 102313 w 613867"/>
                <a:gd name="connsiteY34" fmla="*/ 613867 h 613867"/>
                <a:gd name="connsiteX35" fmla="*/ 0 w 613867"/>
                <a:gd name="connsiteY35" fmla="*/ 511554 h 613867"/>
                <a:gd name="connsiteX36" fmla="*/ 0 w 613867"/>
                <a:gd name="connsiteY36" fmla="*/ 102313 h 613867"/>
                <a:gd name="connsiteX37" fmla="*/ 29967 w 613867"/>
                <a:gd name="connsiteY37" fmla="*/ 29967 h 6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13867" h="613867">
                  <a:moveTo>
                    <a:pt x="314803" y="374281"/>
                  </a:moveTo>
                  <a:lnTo>
                    <a:pt x="390557" y="450035"/>
                  </a:lnTo>
                  <a:lnTo>
                    <a:pt x="330696" y="509896"/>
                  </a:lnTo>
                  <a:lnTo>
                    <a:pt x="507842" y="504902"/>
                  </a:lnTo>
                  <a:lnTo>
                    <a:pt x="512837" y="327756"/>
                  </a:lnTo>
                  <a:lnTo>
                    <a:pt x="452975" y="387617"/>
                  </a:lnTo>
                  <a:lnTo>
                    <a:pt x="377221" y="311863"/>
                  </a:lnTo>
                  <a:close/>
                  <a:moveTo>
                    <a:pt x="367619" y="63753"/>
                  </a:moveTo>
                  <a:lnTo>
                    <a:pt x="372612" y="240900"/>
                  </a:lnTo>
                  <a:lnTo>
                    <a:pt x="549761" y="245895"/>
                  </a:lnTo>
                  <a:lnTo>
                    <a:pt x="489898" y="186033"/>
                  </a:lnTo>
                  <a:lnTo>
                    <a:pt x="565652" y="110279"/>
                  </a:lnTo>
                  <a:lnTo>
                    <a:pt x="503234" y="47861"/>
                  </a:lnTo>
                  <a:lnTo>
                    <a:pt x="427480" y="123615"/>
                  </a:lnTo>
                  <a:close/>
                  <a:moveTo>
                    <a:pt x="60550" y="370823"/>
                  </a:moveTo>
                  <a:lnTo>
                    <a:pt x="120411" y="430684"/>
                  </a:lnTo>
                  <a:lnTo>
                    <a:pt x="44657" y="506438"/>
                  </a:lnTo>
                  <a:lnTo>
                    <a:pt x="107075" y="568856"/>
                  </a:lnTo>
                  <a:lnTo>
                    <a:pt x="182829" y="493102"/>
                  </a:lnTo>
                  <a:lnTo>
                    <a:pt x="242691" y="552964"/>
                  </a:lnTo>
                  <a:lnTo>
                    <a:pt x="237696" y="375818"/>
                  </a:lnTo>
                  <a:close/>
                  <a:moveTo>
                    <a:pt x="104519" y="101580"/>
                  </a:moveTo>
                  <a:lnTo>
                    <a:pt x="99524" y="278727"/>
                  </a:lnTo>
                  <a:lnTo>
                    <a:pt x="159386" y="218865"/>
                  </a:lnTo>
                  <a:lnTo>
                    <a:pt x="235140" y="294619"/>
                  </a:lnTo>
                  <a:lnTo>
                    <a:pt x="297558" y="232201"/>
                  </a:lnTo>
                  <a:lnTo>
                    <a:pt x="221804" y="156447"/>
                  </a:lnTo>
                  <a:lnTo>
                    <a:pt x="281665" y="96586"/>
                  </a:lnTo>
                  <a:close/>
                  <a:moveTo>
                    <a:pt x="29967" y="29967"/>
                  </a:moveTo>
                  <a:cubicBezTo>
                    <a:pt x="48482" y="11452"/>
                    <a:pt x="74060" y="0"/>
                    <a:pt x="102313" y="0"/>
                  </a:cubicBezTo>
                  <a:lnTo>
                    <a:pt x="511554" y="0"/>
                  </a:lnTo>
                  <a:cubicBezTo>
                    <a:pt x="568060" y="0"/>
                    <a:pt x="613867" y="45807"/>
                    <a:pt x="613867" y="102313"/>
                  </a:cubicBezTo>
                  <a:lnTo>
                    <a:pt x="613867" y="511554"/>
                  </a:lnTo>
                  <a:cubicBezTo>
                    <a:pt x="613867" y="568060"/>
                    <a:pt x="568060" y="613867"/>
                    <a:pt x="511554" y="613867"/>
                  </a:cubicBezTo>
                  <a:lnTo>
                    <a:pt x="102313" y="613867"/>
                  </a:lnTo>
                  <a:cubicBezTo>
                    <a:pt x="45807" y="613867"/>
                    <a:pt x="0" y="568060"/>
                    <a:pt x="0" y="511554"/>
                  </a:cubicBezTo>
                  <a:lnTo>
                    <a:pt x="0" y="102313"/>
                  </a:lnTo>
                  <a:cubicBezTo>
                    <a:pt x="0" y="74060"/>
                    <a:pt x="11452" y="48482"/>
                    <a:pt x="29967" y="29967"/>
                  </a:cubicBezTo>
                  <a:close/>
                </a:path>
              </a:pathLst>
            </a:custGeom>
            <a:solidFill>
              <a:srgbClr val="0072C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2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0" b="1" kern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11057160" y="2795981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Operational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Analytics</a:t>
              </a:r>
            </a:p>
          </p:txBody>
        </p:sp>
        <p:pic>
          <p:nvPicPr>
            <p:cNvPr id="330" name="Picture 329" descr="Operational Insights.png"/>
            <p:cNvPicPr>
              <a:picLocks noChangeAspect="1"/>
            </p:cNvPicPr>
            <p:nvPr/>
          </p:nvPicPr>
          <p:blipFill>
            <a:blip r:embed="rId24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98990" y="2750675"/>
              <a:ext cx="280231" cy="280232"/>
            </a:xfrm>
            <a:prstGeom prst="rect">
              <a:avLst/>
            </a:prstGeom>
          </p:spPr>
        </p:pic>
        <p:sp>
          <p:nvSpPr>
            <p:cNvPr id="35" name="Rectangle 34"/>
            <p:cNvSpPr/>
            <p:nvPr/>
          </p:nvSpPr>
          <p:spPr bwMode="auto">
            <a:xfrm>
              <a:off x="2019355" y="2924476"/>
              <a:ext cx="2289675" cy="1673141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140496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Compute Services</a:t>
              </a:r>
            </a:p>
          </p:txBody>
        </p:sp>
        <p:grpSp>
          <p:nvGrpSpPr>
            <p:cNvPr id="344" name="Group 343"/>
            <p:cNvGrpSpPr/>
            <p:nvPr/>
          </p:nvGrpSpPr>
          <p:grpSpPr>
            <a:xfrm>
              <a:off x="5592672" y="1532909"/>
              <a:ext cx="1001364" cy="338014"/>
              <a:chOff x="6918739" y="2547997"/>
              <a:chExt cx="1001364" cy="338014"/>
            </a:xfrm>
          </p:grpSpPr>
          <p:sp>
            <p:nvSpPr>
              <p:cNvPr id="145" name="TextBox 144"/>
              <p:cNvSpPr txBox="1"/>
              <p:nvPr/>
            </p:nvSpPr>
            <p:spPr>
              <a:xfrm>
                <a:off x="7260947" y="2584905"/>
                <a:ext cx="659156" cy="30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 anchor="t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Cloud 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Services</a:t>
                </a:r>
              </a:p>
            </p:txBody>
          </p:sp>
          <p:pic>
            <p:nvPicPr>
              <p:cNvPr id="146" name="Picture 145"/>
              <p:cNvPicPr>
                <a:picLocks noChangeAspect="1"/>
              </p:cNvPicPr>
              <p:nvPr/>
            </p:nvPicPr>
            <p:blipFill>
              <a:blip r:embed="rId25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18739" y="2547997"/>
                <a:ext cx="289802" cy="289802"/>
              </a:xfrm>
              <a:prstGeom prst="rect">
                <a:avLst/>
              </a:prstGeom>
            </p:spPr>
          </p:pic>
        </p:grpSp>
        <p:grpSp>
          <p:nvGrpSpPr>
            <p:cNvPr id="345" name="Group 344"/>
            <p:cNvGrpSpPr/>
            <p:nvPr/>
          </p:nvGrpSpPr>
          <p:grpSpPr>
            <a:xfrm>
              <a:off x="2258989" y="3829575"/>
              <a:ext cx="1007741" cy="320053"/>
              <a:chOff x="3566502" y="2427953"/>
              <a:chExt cx="1007741" cy="320053"/>
            </a:xfrm>
          </p:grpSpPr>
          <p:sp>
            <p:nvSpPr>
              <p:cNvPr id="147" name="TextBox 146"/>
              <p:cNvSpPr txBox="1"/>
              <p:nvPr/>
            </p:nvSpPr>
            <p:spPr>
              <a:xfrm>
                <a:off x="3915087" y="2427953"/>
                <a:ext cx="659156" cy="30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 anchor="t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Batch</a:t>
                </a:r>
              </a:p>
            </p:txBody>
          </p:sp>
          <p:pic>
            <p:nvPicPr>
              <p:cNvPr id="148" name="Picture 147"/>
              <p:cNvPicPr>
                <a:picLocks noChangeAspect="1"/>
              </p:cNvPicPr>
              <p:nvPr/>
            </p:nvPicPr>
            <p:blipFill>
              <a:blip r:embed="rId26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66502" y="2444470"/>
                <a:ext cx="303536" cy="303536"/>
              </a:xfrm>
              <a:prstGeom prst="rect">
                <a:avLst/>
              </a:prstGeom>
            </p:spPr>
          </p:pic>
        </p:grpSp>
        <p:grpSp>
          <p:nvGrpSpPr>
            <p:cNvPr id="346" name="Group 345"/>
            <p:cNvGrpSpPr/>
            <p:nvPr/>
          </p:nvGrpSpPr>
          <p:grpSpPr>
            <a:xfrm>
              <a:off x="3287026" y="3832353"/>
              <a:ext cx="1045050" cy="363426"/>
              <a:chOff x="4317137" y="2420457"/>
              <a:chExt cx="1045050" cy="363426"/>
            </a:xfrm>
          </p:grpSpPr>
          <p:sp>
            <p:nvSpPr>
              <p:cNvPr id="149" name="TextBox 148"/>
              <p:cNvSpPr txBox="1"/>
              <p:nvPr/>
            </p:nvSpPr>
            <p:spPr>
              <a:xfrm>
                <a:off x="4703031" y="2482777"/>
                <a:ext cx="659156" cy="3011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 anchor="t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RemoteApp</a:t>
                </a:r>
              </a:p>
            </p:txBody>
          </p:sp>
          <p:pic>
            <p:nvPicPr>
              <p:cNvPr id="150" name="Picture 149"/>
              <p:cNvPicPr>
                <a:picLocks noChangeAspect="1"/>
              </p:cNvPicPr>
              <p:nvPr/>
            </p:nvPicPr>
            <p:blipFill>
              <a:blip r:embed="rId27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317137" y="2420457"/>
                <a:ext cx="291655" cy="291656"/>
              </a:xfrm>
              <a:prstGeom prst="rect">
                <a:avLst/>
              </a:prstGeom>
            </p:spPr>
          </p:pic>
        </p:grpSp>
        <p:sp>
          <p:nvSpPr>
            <p:cNvPr id="349" name="TextBox 348"/>
            <p:cNvSpPr txBox="1"/>
            <p:nvPr/>
          </p:nvSpPr>
          <p:spPr>
            <a:xfrm>
              <a:off x="5081945" y="2047294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 anchor="t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Service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Fabric</a:t>
              </a:r>
            </a:p>
          </p:txBody>
        </p:sp>
        <p:sp>
          <p:nvSpPr>
            <p:cNvPr id="360" name="Freeform 359"/>
            <p:cNvSpPr/>
            <p:nvPr/>
          </p:nvSpPr>
          <p:spPr bwMode="auto">
            <a:xfrm>
              <a:off x="4739894" y="2031106"/>
              <a:ext cx="282441" cy="271463"/>
            </a:xfrm>
            <a:custGeom>
              <a:avLst/>
              <a:gdLst>
                <a:gd name="connsiteX0" fmla="*/ 284961 w 673895"/>
                <a:gd name="connsiteY0" fmla="*/ 158165 h 647702"/>
                <a:gd name="connsiteX1" fmla="*/ 170786 w 673895"/>
                <a:gd name="connsiteY1" fmla="*/ 242195 h 647702"/>
                <a:gd name="connsiteX2" fmla="*/ 176214 w 673895"/>
                <a:gd name="connsiteY2" fmla="*/ 269082 h 647702"/>
                <a:gd name="connsiteX3" fmla="*/ 150408 w 673895"/>
                <a:gd name="connsiteY3" fmla="*/ 331383 h 647702"/>
                <a:gd name="connsiteX4" fmla="*/ 146443 w 673895"/>
                <a:gd name="connsiteY4" fmla="*/ 334057 h 647702"/>
                <a:gd name="connsiteX5" fmla="*/ 192422 w 673895"/>
                <a:gd name="connsiteY5" fmla="*/ 472837 h 647702"/>
                <a:gd name="connsiteX6" fmla="*/ 220034 w 673895"/>
                <a:gd name="connsiteY6" fmla="*/ 478412 h 647702"/>
                <a:gd name="connsiteX7" fmla="*/ 248039 w 673895"/>
                <a:gd name="connsiteY7" fmla="*/ 497294 h 647702"/>
                <a:gd name="connsiteX8" fmla="*/ 265572 w 673895"/>
                <a:gd name="connsiteY8" fmla="*/ 523298 h 647702"/>
                <a:gd name="connsiteX9" fmla="*/ 408956 w 673895"/>
                <a:gd name="connsiteY9" fmla="*/ 523298 h 647702"/>
                <a:gd name="connsiteX10" fmla="*/ 417479 w 673895"/>
                <a:gd name="connsiteY10" fmla="*/ 505571 h 647702"/>
                <a:gd name="connsiteX11" fmla="*/ 456243 w 673895"/>
                <a:gd name="connsiteY11" fmla="*/ 473649 h 647702"/>
                <a:gd name="connsiteX12" fmla="*/ 488887 w 673895"/>
                <a:gd name="connsiteY12" fmla="*/ 467058 h 647702"/>
                <a:gd name="connsiteX13" fmla="*/ 531395 w 673895"/>
                <a:gd name="connsiteY13" fmla="*/ 334333 h 647702"/>
                <a:gd name="connsiteX14" fmla="*/ 523487 w 673895"/>
                <a:gd name="connsiteY14" fmla="*/ 329002 h 647702"/>
                <a:gd name="connsiteX15" fmla="*/ 497681 w 673895"/>
                <a:gd name="connsiteY15" fmla="*/ 266701 h 647702"/>
                <a:gd name="connsiteX16" fmla="*/ 501673 w 673895"/>
                <a:gd name="connsiteY16" fmla="*/ 246929 h 647702"/>
                <a:gd name="connsiteX17" fmla="*/ 384346 w 673895"/>
                <a:gd name="connsiteY17" fmla="*/ 159653 h 647702"/>
                <a:gd name="connsiteX18" fmla="*/ 370052 w 673895"/>
                <a:gd name="connsiteY18" fmla="*/ 169290 h 647702"/>
                <a:gd name="connsiteX19" fmla="*/ 335757 w 673895"/>
                <a:gd name="connsiteY19" fmla="*/ 176214 h 647702"/>
                <a:gd name="connsiteX20" fmla="*/ 301462 w 673895"/>
                <a:gd name="connsiteY20" fmla="*/ 169290 h 647702"/>
                <a:gd name="connsiteX21" fmla="*/ 335757 w 673895"/>
                <a:gd name="connsiteY21" fmla="*/ 0 h 647702"/>
                <a:gd name="connsiteX22" fmla="*/ 423864 w 673895"/>
                <a:gd name="connsiteY22" fmla="*/ 88107 h 647702"/>
                <a:gd name="connsiteX23" fmla="*/ 420253 w 673895"/>
                <a:gd name="connsiteY23" fmla="*/ 105993 h 647702"/>
                <a:gd name="connsiteX24" fmla="*/ 538728 w 673895"/>
                <a:gd name="connsiteY24" fmla="*/ 194124 h 647702"/>
                <a:gd name="connsiteX25" fmla="*/ 551493 w 673895"/>
                <a:gd name="connsiteY25" fmla="*/ 185518 h 647702"/>
                <a:gd name="connsiteX26" fmla="*/ 585788 w 673895"/>
                <a:gd name="connsiteY26" fmla="*/ 178594 h 647702"/>
                <a:gd name="connsiteX27" fmla="*/ 673895 w 673895"/>
                <a:gd name="connsiteY27" fmla="*/ 266701 h 647702"/>
                <a:gd name="connsiteX28" fmla="*/ 620083 w 673895"/>
                <a:gd name="connsiteY28" fmla="*/ 347884 h 647702"/>
                <a:gd name="connsiteX29" fmla="*/ 593016 w 673895"/>
                <a:gd name="connsiteY29" fmla="*/ 353349 h 647702"/>
                <a:gd name="connsiteX30" fmla="*/ 549222 w 673895"/>
                <a:gd name="connsiteY30" fmla="*/ 490092 h 647702"/>
                <a:gd name="connsiteX31" fmla="*/ 552839 w 673895"/>
                <a:gd name="connsiteY31" fmla="*/ 492531 h 647702"/>
                <a:gd name="connsiteX32" fmla="*/ 578645 w 673895"/>
                <a:gd name="connsiteY32" fmla="*/ 554832 h 647702"/>
                <a:gd name="connsiteX33" fmla="*/ 490538 w 673895"/>
                <a:gd name="connsiteY33" fmla="*/ 642939 h 647702"/>
                <a:gd name="connsiteX34" fmla="*/ 409355 w 673895"/>
                <a:gd name="connsiteY34" fmla="*/ 589127 h 647702"/>
                <a:gd name="connsiteX35" fmla="*/ 409084 w 673895"/>
                <a:gd name="connsiteY35" fmla="*/ 587783 h 647702"/>
                <a:gd name="connsiteX36" fmla="*/ 268154 w 673895"/>
                <a:gd name="connsiteY36" fmla="*/ 587783 h 647702"/>
                <a:gd name="connsiteX37" fmla="*/ 266921 w 673895"/>
                <a:gd name="connsiteY37" fmla="*/ 593890 h 647702"/>
                <a:gd name="connsiteX38" fmla="*/ 185738 w 673895"/>
                <a:gd name="connsiteY38" fmla="*/ 647702 h 647702"/>
                <a:gd name="connsiteX39" fmla="*/ 97631 w 673895"/>
                <a:gd name="connsiteY39" fmla="*/ 559595 h 647702"/>
                <a:gd name="connsiteX40" fmla="*/ 123437 w 673895"/>
                <a:gd name="connsiteY40" fmla="*/ 497294 h 647702"/>
                <a:gd name="connsiteX41" fmla="*/ 130921 w 673895"/>
                <a:gd name="connsiteY41" fmla="*/ 492248 h 647702"/>
                <a:gd name="connsiteX42" fmla="*/ 86036 w 673895"/>
                <a:gd name="connsiteY42" fmla="*/ 356771 h 647702"/>
                <a:gd name="connsiteX43" fmla="*/ 53812 w 673895"/>
                <a:gd name="connsiteY43" fmla="*/ 350265 h 647702"/>
                <a:gd name="connsiteX44" fmla="*/ 0 w 673895"/>
                <a:gd name="connsiteY44" fmla="*/ 269082 h 647702"/>
                <a:gd name="connsiteX45" fmla="*/ 88107 w 673895"/>
                <a:gd name="connsiteY45" fmla="*/ 180975 h 647702"/>
                <a:gd name="connsiteX46" fmla="*/ 122402 w 673895"/>
                <a:gd name="connsiteY46" fmla="*/ 187899 h 647702"/>
                <a:gd name="connsiteX47" fmla="*/ 129378 w 673895"/>
                <a:gd name="connsiteY47" fmla="*/ 192602 h 647702"/>
                <a:gd name="connsiteX48" fmla="*/ 250718 w 673895"/>
                <a:gd name="connsiteY48" fmla="*/ 103300 h 647702"/>
                <a:gd name="connsiteX49" fmla="*/ 247650 w 673895"/>
                <a:gd name="connsiteY49" fmla="*/ 88107 h 647702"/>
                <a:gd name="connsiteX50" fmla="*/ 335757 w 673895"/>
                <a:gd name="connsiteY50" fmla="*/ 0 h 64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73895" h="647702">
                  <a:moveTo>
                    <a:pt x="284961" y="158165"/>
                  </a:moveTo>
                  <a:lnTo>
                    <a:pt x="170786" y="242195"/>
                  </a:lnTo>
                  <a:lnTo>
                    <a:pt x="176214" y="269082"/>
                  </a:lnTo>
                  <a:cubicBezTo>
                    <a:pt x="176214" y="293412"/>
                    <a:pt x="166353" y="315439"/>
                    <a:pt x="150408" y="331383"/>
                  </a:cubicBezTo>
                  <a:lnTo>
                    <a:pt x="146443" y="334057"/>
                  </a:lnTo>
                  <a:lnTo>
                    <a:pt x="192422" y="472837"/>
                  </a:lnTo>
                  <a:lnTo>
                    <a:pt x="220034" y="478412"/>
                  </a:lnTo>
                  <a:cubicBezTo>
                    <a:pt x="230575" y="482870"/>
                    <a:pt x="240067" y="489322"/>
                    <a:pt x="248039" y="497294"/>
                  </a:cubicBezTo>
                  <a:lnTo>
                    <a:pt x="265572" y="523298"/>
                  </a:lnTo>
                  <a:lnTo>
                    <a:pt x="408956" y="523298"/>
                  </a:lnTo>
                  <a:lnTo>
                    <a:pt x="417479" y="505571"/>
                  </a:lnTo>
                  <a:cubicBezTo>
                    <a:pt x="426979" y="491509"/>
                    <a:pt x="440432" y="480337"/>
                    <a:pt x="456243" y="473649"/>
                  </a:cubicBezTo>
                  <a:lnTo>
                    <a:pt x="488887" y="467058"/>
                  </a:lnTo>
                  <a:lnTo>
                    <a:pt x="531395" y="334333"/>
                  </a:lnTo>
                  <a:lnTo>
                    <a:pt x="523487" y="329002"/>
                  </a:lnTo>
                  <a:cubicBezTo>
                    <a:pt x="507543" y="313058"/>
                    <a:pt x="497681" y="291031"/>
                    <a:pt x="497681" y="266701"/>
                  </a:cubicBezTo>
                  <a:lnTo>
                    <a:pt x="501673" y="246929"/>
                  </a:lnTo>
                  <a:lnTo>
                    <a:pt x="384346" y="159653"/>
                  </a:lnTo>
                  <a:lnTo>
                    <a:pt x="370052" y="169290"/>
                  </a:lnTo>
                  <a:cubicBezTo>
                    <a:pt x="359511" y="173749"/>
                    <a:pt x="347922" y="176214"/>
                    <a:pt x="335757" y="176214"/>
                  </a:cubicBezTo>
                  <a:cubicBezTo>
                    <a:pt x="323592" y="176214"/>
                    <a:pt x="312003" y="173749"/>
                    <a:pt x="301462" y="169290"/>
                  </a:cubicBezTo>
                  <a:close/>
                  <a:moveTo>
                    <a:pt x="335757" y="0"/>
                  </a:moveTo>
                  <a:cubicBezTo>
                    <a:pt x="384417" y="0"/>
                    <a:pt x="423864" y="39447"/>
                    <a:pt x="423864" y="88107"/>
                  </a:cubicBezTo>
                  <a:lnTo>
                    <a:pt x="420253" y="105993"/>
                  </a:lnTo>
                  <a:lnTo>
                    <a:pt x="538728" y="194124"/>
                  </a:lnTo>
                  <a:lnTo>
                    <a:pt x="551493" y="185518"/>
                  </a:lnTo>
                  <a:cubicBezTo>
                    <a:pt x="562034" y="181059"/>
                    <a:pt x="573623" y="178594"/>
                    <a:pt x="585788" y="178594"/>
                  </a:cubicBezTo>
                  <a:cubicBezTo>
                    <a:pt x="634448" y="178594"/>
                    <a:pt x="673895" y="218041"/>
                    <a:pt x="673895" y="266701"/>
                  </a:cubicBezTo>
                  <a:cubicBezTo>
                    <a:pt x="673895" y="303196"/>
                    <a:pt x="651706" y="334509"/>
                    <a:pt x="620083" y="347884"/>
                  </a:cubicBezTo>
                  <a:lnTo>
                    <a:pt x="593016" y="353349"/>
                  </a:lnTo>
                  <a:lnTo>
                    <a:pt x="549222" y="490092"/>
                  </a:lnTo>
                  <a:lnTo>
                    <a:pt x="552839" y="492531"/>
                  </a:lnTo>
                  <a:cubicBezTo>
                    <a:pt x="568783" y="508475"/>
                    <a:pt x="578645" y="530502"/>
                    <a:pt x="578645" y="554832"/>
                  </a:cubicBezTo>
                  <a:cubicBezTo>
                    <a:pt x="578645" y="603492"/>
                    <a:pt x="539198" y="642939"/>
                    <a:pt x="490538" y="642939"/>
                  </a:cubicBezTo>
                  <a:cubicBezTo>
                    <a:pt x="454043" y="642939"/>
                    <a:pt x="422731" y="620750"/>
                    <a:pt x="409355" y="589127"/>
                  </a:cubicBezTo>
                  <a:lnTo>
                    <a:pt x="409084" y="587783"/>
                  </a:lnTo>
                  <a:lnTo>
                    <a:pt x="268154" y="587783"/>
                  </a:lnTo>
                  <a:lnTo>
                    <a:pt x="266921" y="593890"/>
                  </a:lnTo>
                  <a:cubicBezTo>
                    <a:pt x="253546" y="625513"/>
                    <a:pt x="222233" y="647702"/>
                    <a:pt x="185738" y="647702"/>
                  </a:cubicBezTo>
                  <a:cubicBezTo>
                    <a:pt x="137078" y="647702"/>
                    <a:pt x="97631" y="608255"/>
                    <a:pt x="97631" y="559595"/>
                  </a:cubicBezTo>
                  <a:cubicBezTo>
                    <a:pt x="97631" y="535265"/>
                    <a:pt x="107493" y="513238"/>
                    <a:pt x="123437" y="497294"/>
                  </a:cubicBezTo>
                  <a:lnTo>
                    <a:pt x="130921" y="492248"/>
                  </a:lnTo>
                  <a:lnTo>
                    <a:pt x="86036" y="356771"/>
                  </a:lnTo>
                  <a:lnTo>
                    <a:pt x="53812" y="350265"/>
                  </a:lnTo>
                  <a:cubicBezTo>
                    <a:pt x="22189" y="336890"/>
                    <a:pt x="0" y="305577"/>
                    <a:pt x="0" y="269082"/>
                  </a:cubicBezTo>
                  <a:cubicBezTo>
                    <a:pt x="0" y="220422"/>
                    <a:pt x="39447" y="180975"/>
                    <a:pt x="88107" y="180975"/>
                  </a:cubicBezTo>
                  <a:cubicBezTo>
                    <a:pt x="100272" y="180975"/>
                    <a:pt x="111861" y="183440"/>
                    <a:pt x="122402" y="187899"/>
                  </a:cubicBezTo>
                  <a:lnTo>
                    <a:pt x="129378" y="192602"/>
                  </a:lnTo>
                  <a:lnTo>
                    <a:pt x="250718" y="103300"/>
                  </a:lnTo>
                  <a:lnTo>
                    <a:pt x="247650" y="88107"/>
                  </a:lnTo>
                  <a:cubicBezTo>
                    <a:pt x="247650" y="39447"/>
                    <a:pt x="287097" y="0"/>
                    <a:pt x="33575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2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0" b="1" kern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422349" y="2826742"/>
              <a:ext cx="2190056" cy="1773950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140496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Developer Services</a:t>
              </a:r>
            </a:p>
          </p:txBody>
        </p:sp>
        <p:grpSp>
          <p:nvGrpSpPr>
            <p:cNvPr id="144" name="Group 143"/>
            <p:cNvGrpSpPr/>
            <p:nvPr/>
          </p:nvGrpSpPr>
          <p:grpSpPr>
            <a:xfrm>
              <a:off x="4542997" y="3282151"/>
              <a:ext cx="1016238" cy="309095"/>
              <a:chOff x="9204452" y="1809539"/>
              <a:chExt cx="1016238" cy="309095"/>
            </a:xfrm>
          </p:grpSpPr>
          <p:sp>
            <p:nvSpPr>
              <p:cNvPr id="167" name="TextBox 166"/>
              <p:cNvSpPr txBox="1"/>
              <p:nvPr/>
            </p:nvSpPr>
            <p:spPr>
              <a:xfrm>
                <a:off x="9551307" y="1868609"/>
                <a:ext cx="669383" cy="25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 anchor="t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Visual Studio</a:t>
                </a:r>
              </a:p>
            </p:txBody>
          </p:sp>
          <p:pic>
            <p:nvPicPr>
              <p:cNvPr id="168" name="Picture 167" descr="Visual Studio Online.png"/>
              <p:cNvPicPr>
                <a:picLocks noChangeAspect="1"/>
              </p:cNvPicPr>
              <p:nvPr/>
            </p:nvPicPr>
            <p:blipFill>
              <a:blip r:embed="rId28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204452" y="1809539"/>
                <a:ext cx="290489" cy="290489"/>
              </a:xfrm>
              <a:prstGeom prst="rect">
                <a:avLst/>
              </a:prstGeom>
            </p:spPr>
          </p:pic>
        </p:grpSp>
        <p:grpSp>
          <p:nvGrpSpPr>
            <p:cNvPr id="363" name="Group 362"/>
            <p:cNvGrpSpPr/>
            <p:nvPr/>
          </p:nvGrpSpPr>
          <p:grpSpPr>
            <a:xfrm>
              <a:off x="4486004" y="4153250"/>
              <a:ext cx="1057781" cy="319392"/>
              <a:chOff x="9197460" y="2680638"/>
              <a:chExt cx="1057781" cy="319392"/>
            </a:xfrm>
          </p:grpSpPr>
          <p:sp>
            <p:nvSpPr>
              <p:cNvPr id="169" name="TextBox 168"/>
              <p:cNvSpPr txBox="1"/>
              <p:nvPr/>
            </p:nvSpPr>
            <p:spPr>
              <a:xfrm>
                <a:off x="9596085" y="2698925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 anchor="t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Application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Insights</a:t>
                </a:r>
              </a:p>
            </p:txBody>
          </p:sp>
          <p:pic>
            <p:nvPicPr>
              <p:cNvPr id="170" name="Picture 169" descr="Application Insights.png"/>
              <p:cNvPicPr>
                <a:picLocks noChangeAspect="1"/>
              </p:cNvPicPr>
              <p:nvPr/>
            </p:nvPicPr>
            <p:blipFill>
              <a:blip r:embed="rId29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97460" y="2680638"/>
                <a:ext cx="292274" cy="292274"/>
              </a:xfrm>
              <a:prstGeom prst="rect">
                <a:avLst/>
              </a:prstGeom>
            </p:spPr>
          </p:pic>
        </p:grpSp>
        <p:grpSp>
          <p:nvGrpSpPr>
            <p:cNvPr id="374" name="Group 373"/>
            <p:cNvGrpSpPr/>
            <p:nvPr/>
          </p:nvGrpSpPr>
          <p:grpSpPr>
            <a:xfrm>
              <a:off x="4502673" y="3710236"/>
              <a:ext cx="907749" cy="314754"/>
              <a:chOff x="8437736" y="1160854"/>
              <a:chExt cx="907749" cy="314754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8784614" y="1217990"/>
                <a:ext cx="560871" cy="2576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 anchor="t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VS Team Services</a:t>
                </a:r>
              </a:p>
            </p:txBody>
          </p:sp>
          <p:sp>
            <p:nvSpPr>
              <p:cNvPr id="371" name="Freeform 370"/>
              <p:cNvSpPr/>
              <p:nvPr/>
            </p:nvSpPr>
            <p:spPr bwMode="auto">
              <a:xfrm>
                <a:off x="8437736" y="1160854"/>
                <a:ext cx="290511" cy="249138"/>
              </a:xfrm>
              <a:custGeom>
                <a:avLst/>
                <a:gdLst>
                  <a:gd name="connsiteX0" fmla="*/ 20235 w 769143"/>
                  <a:gd name="connsiteY0" fmla="*/ 443405 h 659607"/>
                  <a:gd name="connsiteX1" fmla="*/ 84659 w 769143"/>
                  <a:gd name="connsiteY1" fmla="*/ 443405 h 659607"/>
                  <a:gd name="connsiteX2" fmla="*/ 133712 w 769143"/>
                  <a:gd name="connsiteY2" fmla="*/ 527981 h 659607"/>
                  <a:gd name="connsiteX3" fmla="*/ 182766 w 769143"/>
                  <a:gd name="connsiteY3" fmla="*/ 443405 h 659607"/>
                  <a:gd name="connsiteX4" fmla="*/ 251228 w 769143"/>
                  <a:gd name="connsiteY4" fmla="*/ 443405 h 659607"/>
                  <a:gd name="connsiteX5" fmla="*/ 271462 w 769143"/>
                  <a:gd name="connsiteY5" fmla="*/ 463640 h 659607"/>
                  <a:gd name="connsiteX6" fmla="*/ 271462 w 769143"/>
                  <a:gd name="connsiteY6" fmla="*/ 634610 h 659607"/>
                  <a:gd name="connsiteX7" fmla="*/ 251228 w 769143"/>
                  <a:gd name="connsiteY7" fmla="*/ 654845 h 659607"/>
                  <a:gd name="connsiteX8" fmla="*/ 20235 w 769143"/>
                  <a:gd name="connsiteY8" fmla="*/ 654845 h 659607"/>
                  <a:gd name="connsiteX9" fmla="*/ 0 w 769143"/>
                  <a:gd name="connsiteY9" fmla="*/ 634610 h 659607"/>
                  <a:gd name="connsiteX10" fmla="*/ 0 w 769143"/>
                  <a:gd name="connsiteY10" fmla="*/ 463640 h 659607"/>
                  <a:gd name="connsiteX11" fmla="*/ 20235 w 769143"/>
                  <a:gd name="connsiteY11" fmla="*/ 443405 h 659607"/>
                  <a:gd name="connsiteX12" fmla="*/ 330596 w 769143"/>
                  <a:gd name="connsiteY12" fmla="*/ 290513 h 659607"/>
                  <a:gd name="connsiteX13" fmla="*/ 443055 w 769143"/>
                  <a:gd name="connsiteY13" fmla="*/ 290513 h 659607"/>
                  <a:gd name="connsiteX14" fmla="*/ 528684 w 769143"/>
                  <a:gd name="connsiteY14" fmla="*/ 438150 h 659607"/>
                  <a:gd name="connsiteX15" fmla="*/ 614314 w 769143"/>
                  <a:gd name="connsiteY15" fmla="*/ 290513 h 659607"/>
                  <a:gd name="connsiteX16" fmla="*/ 733821 w 769143"/>
                  <a:gd name="connsiteY16" fmla="*/ 290513 h 659607"/>
                  <a:gd name="connsiteX17" fmla="*/ 769143 w 769143"/>
                  <a:gd name="connsiteY17" fmla="*/ 325835 h 659607"/>
                  <a:gd name="connsiteX18" fmla="*/ 769143 w 769143"/>
                  <a:gd name="connsiteY18" fmla="*/ 624285 h 659607"/>
                  <a:gd name="connsiteX19" fmla="*/ 733821 w 769143"/>
                  <a:gd name="connsiteY19" fmla="*/ 659607 h 659607"/>
                  <a:gd name="connsiteX20" fmla="*/ 330596 w 769143"/>
                  <a:gd name="connsiteY20" fmla="*/ 659607 h 659607"/>
                  <a:gd name="connsiteX21" fmla="*/ 295274 w 769143"/>
                  <a:gd name="connsiteY21" fmla="*/ 624285 h 659607"/>
                  <a:gd name="connsiteX22" fmla="*/ 295274 w 769143"/>
                  <a:gd name="connsiteY22" fmla="*/ 325835 h 659607"/>
                  <a:gd name="connsiteX23" fmla="*/ 330596 w 769143"/>
                  <a:gd name="connsiteY23" fmla="*/ 290513 h 659607"/>
                  <a:gd name="connsiteX24" fmla="*/ 134367 w 769143"/>
                  <a:gd name="connsiteY24" fmla="*/ 276981 h 659607"/>
                  <a:gd name="connsiteX25" fmla="*/ 211441 w 769143"/>
                  <a:gd name="connsiteY25" fmla="*/ 354055 h 659607"/>
                  <a:gd name="connsiteX26" fmla="*/ 134367 w 769143"/>
                  <a:gd name="connsiteY26" fmla="*/ 431128 h 659607"/>
                  <a:gd name="connsiteX27" fmla="*/ 57293 w 769143"/>
                  <a:gd name="connsiteY27" fmla="*/ 354055 h 659607"/>
                  <a:gd name="connsiteX28" fmla="*/ 134367 w 769143"/>
                  <a:gd name="connsiteY28" fmla="*/ 276981 h 659607"/>
                  <a:gd name="connsiteX29" fmla="*/ 529827 w 769143"/>
                  <a:gd name="connsiteY29" fmla="*/ 0 h 659607"/>
                  <a:gd name="connsiteX30" fmla="*/ 664368 w 769143"/>
                  <a:gd name="connsiteY30" fmla="*/ 134541 h 659607"/>
                  <a:gd name="connsiteX31" fmla="*/ 529827 w 769143"/>
                  <a:gd name="connsiteY31" fmla="*/ 269082 h 659607"/>
                  <a:gd name="connsiteX32" fmla="*/ 395286 w 769143"/>
                  <a:gd name="connsiteY32" fmla="*/ 134541 h 659607"/>
                  <a:gd name="connsiteX33" fmla="*/ 529827 w 769143"/>
                  <a:gd name="connsiteY33" fmla="*/ 0 h 65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69143" h="659607">
                    <a:moveTo>
                      <a:pt x="20235" y="443405"/>
                    </a:moveTo>
                    <a:lnTo>
                      <a:pt x="84659" y="443405"/>
                    </a:lnTo>
                    <a:lnTo>
                      <a:pt x="133712" y="527981"/>
                    </a:lnTo>
                    <a:lnTo>
                      <a:pt x="182766" y="443405"/>
                    </a:lnTo>
                    <a:lnTo>
                      <a:pt x="251228" y="443405"/>
                    </a:lnTo>
                    <a:cubicBezTo>
                      <a:pt x="262403" y="443405"/>
                      <a:pt x="271462" y="452464"/>
                      <a:pt x="271462" y="463640"/>
                    </a:cubicBezTo>
                    <a:lnTo>
                      <a:pt x="271462" y="634610"/>
                    </a:lnTo>
                    <a:cubicBezTo>
                      <a:pt x="271462" y="645786"/>
                      <a:pt x="262403" y="654845"/>
                      <a:pt x="251228" y="654845"/>
                    </a:cubicBezTo>
                    <a:lnTo>
                      <a:pt x="20235" y="654845"/>
                    </a:lnTo>
                    <a:cubicBezTo>
                      <a:pt x="9060" y="654845"/>
                      <a:pt x="0" y="645786"/>
                      <a:pt x="0" y="634610"/>
                    </a:cubicBezTo>
                    <a:lnTo>
                      <a:pt x="0" y="463640"/>
                    </a:lnTo>
                    <a:cubicBezTo>
                      <a:pt x="0" y="452464"/>
                      <a:pt x="9060" y="443405"/>
                      <a:pt x="20235" y="443405"/>
                    </a:cubicBezTo>
                    <a:close/>
                    <a:moveTo>
                      <a:pt x="330596" y="290513"/>
                    </a:moveTo>
                    <a:lnTo>
                      <a:pt x="443055" y="290513"/>
                    </a:lnTo>
                    <a:lnTo>
                      <a:pt x="528684" y="438150"/>
                    </a:lnTo>
                    <a:lnTo>
                      <a:pt x="614314" y="290513"/>
                    </a:lnTo>
                    <a:lnTo>
                      <a:pt x="733821" y="290513"/>
                    </a:lnTo>
                    <a:cubicBezTo>
                      <a:pt x="753329" y="290513"/>
                      <a:pt x="769143" y="306327"/>
                      <a:pt x="769143" y="325835"/>
                    </a:cubicBezTo>
                    <a:lnTo>
                      <a:pt x="769143" y="624285"/>
                    </a:lnTo>
                    <a:cubicBezTo>
                      <a:pt x="769143" y="643793"/>
                      <a:pt x="753329" y="659607"/>
                      <a:pt x="733821" y="659607"/>
                    </a:cubicBezTo>
                    <a:lnTo>
                      <a:pt x="330596" y="659607"/>
                    </a:lnTo>
                    <a:cubicBezTo>
                      <a:pt x="311088" y="659607"/>
                      <a:pt x="295274" y="643793"/>
                      <a:pt x="295274" y="624285"/>
                    </a:cubicBezTo>
                    <a:lnTo>
                      <a:pt x="295274" y="325835"/>
                    </a:lnTo>
                    <a:cubicBezTo>
                      <a:pt x="295274" y="306327"/>
                      <a:pt x="311088" y="290513"/>
                      <a:pt x="330596" y="290513"/>
                    </a:cubicBezTo>
                    <a:close/>
                    <a:moveTo>
                      <a:pt x="134367" y="276981"/>
                    </a:moveTo>
                    <a:cubicBezTo>
                      <a:pt x="176934" y="276981"/>
                      <a:pt x="211441" y="311488"/>
                      <a:pt x="211441" y="354055"/>
                    </a:cubicBezTo>
                    <a:cubicBezTo>
                      <a:pt x="211441" y="396621"/>
                      <a:pt x="176934" y="431128"/>
                      <a:pt x="134367" y="431128"/>
                    </a:cubicBezTo>
                    <a:cubicBezTo>
                      <a:pt x="91800" y="431128"/>
                      <a:pt x="57293" y="396621"/>
                      <a:pt x="57293" y="354055"/>
                    </a:cubicBezTo>
                    <a:cubicBezTo>
                      <a:pt x="57293" y="311488"/>
                      <a:pt x="91800" y="276981"/>
                      <a:pt x="134367" y="276981"/>
                    </a:cubicBezTo>
                    <a:close/>
                    <a:moveTo>
                      <a:pt x="529827" y="0"/>
                    </a:moveTo>
                    <a:cubicBezTo>
                      <a:pt x="604132" y="0"/>
                      <a:pt x="664368" y="60236"/>
                      <a:pt x="664368" y="134541"/>
                    </a:cubicBezTo>
                    <a:cubicBezTo>
                      <a:pt x="664368" y="208846"/>
                      <a:pt x="604132" y="269082"/>
                      <a:pt x="529827" y="269082"/>
                    </a:cubicBezTo>
                    <a:cubicBezTo>
                      <a:pt x="455522" y="269082"/>
                      <a:pt x="395286" y="208846"/>
                      <a:pt x="395286" y="134541"/>
                    </a:cubicBezTo>
                    <a:cubicBezTo>
                      <a:pt x="395286" y="60236"/>
                      <a:pt x="455522" y="0"/>
                      <a:pt x="52982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29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0" b="1" ker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 bwMode="auto">
            <a:xfrm>
              <a:off x="1680586" y="5305120"/>
              <a:ext cx="861746" cy="356066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Containers</a:t>
              </a:r>
            </a:p>
          </p:txBody>
        </p:sp>
        <p:grpSp>
          <p:nvGrpSpPr>
            <p:cNvPr id="412" name="Group 411"/>
            <p:cNvGrpSpPr/>
            <p:nvPr/>
          </p:nvGrpSpPr>
          <p:grpSpPr>
            <a:xfrm>
              <a:off x="1693311" y="5326879"/>
              <a:ext cx="221053" cy="170255"/>
              <a:chOff x="729660" y="5278586"/>
              <a:chExt cx="294653" cy="226942"/>
            </a:xfrm>
          </p:grpSpPr>
          <p:grpSp>
            <p:nvGrpSpPr>
              <p:cNvPr id="402" name="Group 401"/>
              <p:cNvGrpSpPr/>
              <p:nvPr/>
            </p:nvGrpSpPr>
            <p:grpSpPr>
              <a:xfrm>
                <a:off x="748309" y="5298113"/>
                <a:ext cx="97032" cy="104038"/>
                <a:chOff x="-760416" y="3893954"/>
                <a:chExt cx="291844" cy="312914"/>
              </a:xfrm>
              <a:solidFill>
                <a:schemeClr val="bg1"/>
              </a:solidFill>
            </p:grpSpPr>
            <p:sp>
              <p:nvSpPr>
                <p:cNvPr id="397" name="Diamond 396"/>
                <p:cNvSpPr/>
                <p:nvPr/>
              </p:nvSpPr>
              <p:spPr bwMode="auto">
                <a:xfrm rot="19690132">
                  <a:off x="-760416" y="3960080"/>
                  <a:ext cx="148049" cy="245585"/>
                </a:xfrm>
                <a:prstGeom prst="diamond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899860" lon="21583921" rev="21540000"/>
                  </a:camera>
                  <a:lightRig rig="threePt" dir="t"/>
                </a:scene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295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0" b="1" ker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8" name="Diamond 397"/>
                <p:cNvSpPr/>
                <p:nvPr/>
              </p:nvSpPr>
              <p:spPr bwMode="auto">
                <a:xfrm rot="1935408">
                  <a:off x="-622514" y="3960220"/>
                  <a:ext cx="153942" cy="246648"/>
                </a:xfrm>
                <a:prstGeom prst="diamond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295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0" b="1" ker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399" name="Diamond 398"/>
                <p:cNvSpPr/>
                <p:nvPr/>
              </p:nvSpPr>
              <p:spPr bwMode="auto">
                <a:xfrm rot="5400000">
                  <a:off x="-691931" y="3848129"/>
                  <a:ext cx="153937" cy="245588"/>
                </a:xfrm>
                <a:prstGeom prst="diamond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21599979" lon="2400000" rev="0"/>
                  </a:camera>
                  <a:lightRig rig="threePt" dir="t"/>
                </a:scene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295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0" b="1" ker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sp>
            <p:nvSpPr>
              <p:cNvPr id="403" name="Rounded Rectangle 402"/>
              <p:cNvSpPr/>
              <p:nvPr/>
            </p:nvSpPr>
            <p:spPr bwMode="auto">
              <a:xfrm>
                <a:off x="729660" y="5278586"/>
                <a:ext cx="294653" cy="226942"/>
              </a:xfrm>
              <a:prstGeom prst="roundRect">
                <a:avLst>
                  <a:gd name="adj" fmla="val 9184"/>
                </a:avLst>
              </a:prstGeom>
              <a:noFill/>
              <a:ln w="19050">
                <a:solidFill>
                  <a:schemeClr val="bg1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3295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1960" b="1" kern="0">
                  <a:solidFill>
                    <a:srgbClr val="FFFFFF"/>
                  </a:solidFill>
                  <a:latin typeface="Segoe UI Light"/>
                  <a:ea typeface="Segoe UI" pitchFamily="34" charset="0"/>
                  <a:cs typeface="Segoe UI" pitchFamily="34" charset="0"/>
                </a:endParaRPr>
              </a:p>
            </p:txBody>
          </p:sp>
          <p:grpSp>
            <p:nvGrpSpPr>
              <p:cNvPr id="404" name="Group 403"/>
              <p:cNvGrpSpPr/>
              <p:nvPr/>
            </p:nvGrpSpPr>
            <p:grpSpPr>
              <a:xfrm>
                <a:off x="893156" y="5298645"/>
                <a:ext cx="97032" cy="104036"/>
                <a:chOff x="-760425" y="3893952"/>
                <a:chExt cx="291846" cy="312908"/>
              </a:xfrm>
              <a:solidFill>
                <a:schemeClr val="bg1"/>
              </a:solidFill>
            </p:grpSpPr>
            <p:sp>
              <p:nvSpPr>
                <p:cNvPr id="405" name="Diamond 404"/>
                <p:cNvSpPr/>
                <p:nvPr/>
              </p:nvSpPr>
              <p:spPr bwMode="auto">
                <a:xfrm rot="19690132">
                  <a:off x="-760425" y="3960082"/>
                  <a:ext cx="148050" cy="245583"/>
                </a:xfrm>
                <a:prstGeom prst="diamond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899860" lon="21583921" rev="21540000"/>
                  </a:camera>
                  <a:lightRig rig="threePt" dir="t"/>
                </a:scene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295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0" b="1" ker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6" name="Diamond 405"/>
                <p:cNvSpPr/>
                <p:nvPr/>
              </p:nvSpPr>
              <p:spPr bwMode="auto">
                <a:xfrm rot="1935408">
                  <a:off x="-622522" y="3960219"/>
                  <a:ext cx="153943" cy="246641"/>
                </a:xfrm>
                <a:prstGeom prst="diamond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295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0" b="1" ker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07" name="Diamond 406"/>
                <p:cNvSpPr/>
                <p:nvPr/>
              </p:nvSpPr>
              <p:spPr bwMode="auto">
                <a:xfrm rot="5400000">
                  <a:off x="-691939" y="3848130"/>
                  <a:ext cx="153939" cy="245584"/>
                </a:xfrm>
                <a:prstGeom prst="diamond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21599979" lon="2400000" rev="0"/>
                  </a:camera>
                  <a:lightRig rig="threePt" dir="t"/>
                </a:scene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295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0" b="1" ker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  <p:grpSp>
            <p:nvGrpSpPr>
              <p:cNvPr id="408" name="Group 407"/>
              <p:cNvGrpSpPr/>
              <p:nvPr/>
            </p:nvGrpSpPr>
            <p:grpSpPr>
              <a:xfrm>
                <a:off x="824684" y="5380094"/>
                <a:ext cx="97032" cy="104038"/>
                <a:chOff x="-760434" y="3893950"/>
                <a:chExt cx="291848" cy="312914"/>
              </a:xfrm>
              <a:solidFill>
                <a:schemeClr val="bg1"/>
              </a:solidFill>
            </p:grpSpPr>
            <p:sp>
              <p:nvSpPr>
                <p:cNvPr id="409" name="Diamond 408"/>
                <p:cNvSpPr/>
                <p:nvPr/>
              </p:nvSpPr>
              <p:spPr bwMode="auto">
                <a:xfrm rot="19690132">
                  <a:off x="-760434" y="3960080"/>
                  <a:ext cx="148051" cy="245585"/>
                </a:xfrm>
                <a:prstGeom prst="diamond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899860" lon="21583921" rev="21540000"/>
                  </a:camera>
                  <a:lightRig rig="threePt" dir="t"/>
                </a:scene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295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0" b="1" ker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0" name="Diamond 409"/>
                <p:cNvSpPr/>
                <p:nvPr/>
              </p:nvSpPr>
              <p:spPr bwMode="auto">
                <a:xfrm rot="1935408">
                  <a:off x="-622530" y="3960220"/>
                  <a:ext cx="153944" cy="246644"/>
                </a:xfrm>
                <a:prstGeom prst="diamond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295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0" b="1" ker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  <p:sp>
              <p:nvSpPr>
                <p:cNvPr id="411" name="Diamond 410"/>
                <p:cNvSpPr/>
                <p:nvPr/>
              </p:nvSpPr>
              <p:spPr bwMode="auto">
                <a:xfrm rot="5400000">
                  <a:off x="-691960" y="3848128"/>
                  <a:ext cx="153941" cy="245585"/>
                </a:xfrm>
                <a:prstGeom prst="diamond">
                  <a:avLst/>
                </a:prstGeom>
                <a:grpFill/>
                <a:ln>
                  <a:noFill/>
                  <a:headEnd type="none" w="med" len="med"/>
                  <a:tailEnd type="none" w="med" len="med"/>
                </a:ln>
                <a:effectLst/>
                <a:scene3d>
                  <a:camera prst="orthographicFront">
                    <a:rot lat="21599979" lon="2400000" rev="0"/>
                  </a:camera>
                  <a:lightRig rig="threePt" dir="t"/>
                </a:scene3d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913295" fontAlgn="base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sz="1960" b="1" kern="0">
                    <a:solidFill>
                      <a:srgbClr val="FFFFFF"/>
                    </a:solidFill>
                    <a:latin typeface="Segoe UI Light"/>
                    <a:ea typeface="Segoe UI" pitchFamily="34" charset="0"/>
                    <a:cs typeface="Segoe UI" pitchFamily="34" charset="0"/>
                  </a:endParaRPr>
                </a:p>
              </p:txBody>
            </p:sp>
          </p:grpSp>
        </p:grpSp>
        <p:sp>
          <p:nvSpPr>
            <p:cNvPr id="30" name="Rectangle 29"/>
            <p:cNvSpPr/>
            <p:nvPr/>
          </p:nvSpPr>
          <p:spPr bwMode="auto">
            <a:xfrm>
              <a:off x="7811715" y="5284096"/>
              <a:ext cx="691304" cy="346426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DNS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0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61327" y="5279820"/>
              <a:ext cx="211665" cy="211665"/>
            </a:xfrm>
            <a:prstGeom prst="rect">
              <a:avLst/>
            </a:prstGeom>
            <a:solidFill>
              <a:srgbClr val="0072C6"/>
            </a:solidFill>
          </p:spPr>
        </p:pic>
        <p:sp>
          <p:nvSpPr>
            <p:cNvPr id="34" name="Rectangle 33"/>
            <p:cNvSpPr/>
            <p:nvPr/>
          </p:nvSpPr>
          <p:spPr bwMode="auto">
            <a:xfrm>
              <a:off x="10458851" y="5230828"/>
              <a:ext cx="870398" cy="346426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VPN Gateway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1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461236" y="5264905"/>
              <a:ext cx="241495" cy="241495"/>
            </a:xfrm>
            <a:prstGeom prst="rect">
              <a:avLst/>
            </a:prstGeom>
            <a:solidFill>
              <a:srgbClr val="0072C6"/>
            </a:solidFill>
          </p:spPr>
        </p:pic>
        <p:sp>
          <p:nvSpPr>
            <p:cNvPr id="29" name="Rectangle 28"/>
            <p:cNvSpPr/>
            <p:nvPr/>
          </p:nvSpPr>
          <p:spPr bwMode="auto">
            <a:xfrm>
              <a:off x="6949673" y="5231160"/>
              <a:ext cx="829620" cy="346180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Load Balancer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32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89271" y="5266231"/>
              <a:ext cx="238842" cy="238842"/>
            </a:xfrm>
            <a:prstGeom prst="rect">
              <a:avLst/>
            </a:prstGeom>
            <a:solidFill>
              <a:srgbClr val="0072C6"/>
            </a:solidFill>
          </p:spPr>
        </p:pic>
        <p:sp>
          <p:nvSpPr>
            <p:cNvPr id="244" name="TextBox 243"/>
            <p:cNvSpPr txBox="1"/>
            <p:nvPr/>
          </p:nvSpPr>
          <p:spPr>
            <a:xfrm>
              <a:off x="11037815" y="1820544"/>
              <a:ext cx="659156" cy="30266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Domain Services </a:t>
              </a:r>
              <a:b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</a:br>
              <a:endParaRPr lang="en-US" sz="750" kern="0">
                <a:solidFill>
                  <a:prstClr val="white"/>
                </a:solidFill>
                <a:latin typeface="Segoe UI Light" panose="020B0502040204020203" pitchFamily="34" charset="0"/>
                <a:ea typeface="Arial Unicode MS" panose="020B0604020202020204" pitchFamily="34" charset="-128"/>
                <a:cs typeface="Segoe UI Light" panose="020B0502040204020203" pitchFamily="34" charset="0"/>
              </a:endParaRPr>
            </a:p>
          </p:txBody>
        </p:sp>
        <p:pic>
          <p:nvPicPr>
            <p:cNvPr id="245" name="Picture 244" descr="Azure Active Directory.png"/>
            <p:cNvPicPr>
              <a:picLocks noChangeAspect="1"/>
            </p:cNvPicPr>
            <p:nvPr/>
          </p:nvPicPr>
          <p:blipFill>
            <a:blip r:embed="rId17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669129" y="1729724"/>
              <a:ext cx="298103" cy="298102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 bwMode="auto">
            <a:xfrm>
              <a:off x="6737951" y="2732088"/>
              <a:ext cx="3544295" cy="1871537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140496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Analytics &amp; IoT</a:t>
              </a:r>
            </a:p>
          </p:txBody>
        </p:sp>
        <p:grpSp>
          <p:nvGrpSpPr>
            <p:cNvPr id="381" name="Group 380"/>
            <p:cNvGrpSpPr/>
            <p:nvPr/>
          </p:nvGrpSpPr>
          <p:grpSpPr>
            <a:xfrm>
              <a:off x="6987800" y="3129255"/>
              <a:ext cx="1011681" cy="347362"/>
              <a:chOff x="6105768" y="3646317"/>
              <a:chExt cx="1011681" cy="347362"/>
            </a:xfrm>
          </p:grpSpPr>
          <p:sp>
            <p:nvSpPr>
              <p:cNvPr id="181" name="TextBox 180"/>
              <p:cNvSpPr txBox="1"/>
              <p:nvPr/>
            </p:nvSpPr>
            <p:spPr>
              <a:xfrm>
                <a:off x="6458293" y="3692574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HDInsight</a:t>
                </a:r>
              </a:p>
            </p:txBody>
          </p:sp>
          <p:pic>
            <p:nvPicPr>
              <p:cNvPr id="182" name="Picture 181"/>
              <p:cNvPicPr>
                <a:picLocks noChangeAspect="1"/>
              </p:cNvPicPr>
              <p:nvPr/>
            </p:nvPicPr>
            <p:blipFill>
              <a:blip r:embed="rId33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05768" y="3646317"/>
                <a:ext cx="296813" cy="296813"/>
              </a:xfrm>
              <a:prstGeom prst="rect">
                <a:avLst/>
              </a:prstGeom>
            </p:spPr>
          </p:pic>
        </p:grpSp>
        <p:grpSp>
          <p:nvGrpSpPr>
            <p:cNvPr id="382" name="Group 381"/>
            <p:cNvGrpSpPr/>
            <p:nvPr/>
          </p:nvGrpSpPr>
          <p:grpSpPr>
            <a:xfrm>
              <a:off x="8114677" y="3152375"/>
              <a:ext cx="951185" cy="301105"/>
              <a:chOff x="7232645" y="3669437"/>
              <a:chExt cx="951185" cy="301105"/>
            </a:xfrm>
          </p:grpSpPr>
          <p:sp>
            <p:nvSpPr>
              <p:cNvPr id="183" name="TextBox 182"/>
              <p:cNvSpPr txBox="1"/>
              <p:nvPr/>
            </p:nvSpPr>
            <p:spPr>
              <a:xfrm>
                <a:off x="7524674" y="3669437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Machine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Learning</a:t>
                </a:r>
              </a:p>
            </p:txBody>
          </p:sp>
          <p:pic>
            <p:nvPicPr>
              <p:cNvPr id="184" name="Picture 183"/>
              <p:cNvPicPr>
                <a:picLocks noChangeAspect="1"/>
              </p:cNvPicPr>
              <p:nvPr/>
            </p:nvPicPr>
            <p:blipFill>
              <a:blip r:embed="rId34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32645" y="3690593"/>
                <a:ext cx="248544" cy="248544"/>
              </a:xfrm>
              <a:prstGeom prst="rect">
                <a:avLst/>
              </a:prstGeom>
            </p:spPr>
          </p:pic>
        </p:grpSp>
        <p:grpSp>
          <p:nvGrpSpPr>
            <p:cNvPr id="7" name="Group 6"/>
            <p:cNvGrpSpPr/>
            <p:nvPr/>
          </p:nvGrpSpPr>
          <p:grpSpPr>
            <a:xfrm>
              <a:off x="9140913" y="3139845"/>
              <a:ext cx="1023498" cy="381983"/>
              <a:chOff x="9140310" y="3216198"/>
              <a:chExt cx="1023498" cy="381983"/>
            </a:xfrm>
          </p:grpSpPr>
          <p:sp>
            <p:nvSpPr>
              <p:cNvPr id="185" name="TextBox 184"/>
              <p:cNvSpPr txBox="1"/>
              <p:nvPr/>
            </p:nvSpPr>
            <p:spPr>
              <a:xfrm>
                <a:off x="9504652" y="3297076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Stream Analytics</a:t>
                </a:r>
              </a:p>
            </p:txBody>
          </p:sp>
          <p:pic>
            <p:nvPicPr>
              <p:cNvPr id="186" name="Picture 185"/>
              <p:cNvPicPr>
                <a:picLocks noChangeAspect="1"/>
              </p:cNvPicPr>
              <p:nvPr/>
            </p:nvPicPr>
            <p:blipFill>
              <a:blip r:embed="rId35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140310" y="3216198"/>
                <a:ext cx="310547" cy="310546"/>
              </a:xfrm>
              <a:prstGeom prst="rect">
                <a:avLst/>
              </a:prstGeom>
            </p:spPr>
          </p:pic>
        </p:grpSp>
        <p:grpSp>
          <p:nvGrpSpPr>
            <p:cNvPr id="14" name="Group 13"/>
            <p:cNvGrpSpPr/>
            <p:nvPr/>
          </p:nvGrpSpPr>
          <p:grpSpPr>
            <a:xfrm>
              <a:off x="8573555" y="4060780"/>
              <a:ext cx="1002965" cy="334571"/>
              <a:chOff x="8315777" y="4194283"/>
              <a:chExt cx="1002965" cy="334571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8659586" y="4227749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Data 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Factory</a:t>
                </a:r>
              </a:p>
            </p:txBody>
          </p:sp>
          <p:pic>
            <p:nvPicPr>
              <p:cNvPr id="188" name="Picture 187"/>
              <p:cNvPicPr>
                <a:picLocks noChangeAspect="1"/>
              </p:cNvPicPr>
              <p:nvPr/>
            </p:nvPicPr>
            <p:blipFill>
              <a:blip r:embed="rId36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8315777" y="4194283"/>
                <a:ext cx="302121" cy="302121"/>
              </a:xfrm>
              <a:prstGeom prst="rect">
                <a:avLst/>
              </a:prstGeom>
            </p:spPr>
          </p:pic>
        </p:grpSp>
        <p:grpSp>
          <p:nvGrpSpPr>
            <p:cNvPr id="385" name="Group 384"/>
            <p:cNvGrpSpPr/>
            <p:nvPr/>
          </p:nvGrpSpPr>
          <p:grpSpPr>
            <a:xfrm>
              <a:off x="7727905" y="4089194"/>
              <a:ext cx="1005670" cy="327678"/>
              <a:chOff x="6588698" y="4663406"/>
              <a:chExt cx="1005670" cy="327678"/>
            </a:xfrm>
          </p:grpSpPr>
          <p:sp>
            <p:nvSpPr>
              <p:cNvPr id="189" name="TextBox 188"/>
              <p:cNvSpPr txBox="1"/>
              <p:nvPr/>
            </p:nvSpPr>
            <p:spPr>
              <a:xfrm>
                <a:off x="6935212" y="4689979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Event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Hubs</a:t>
                </a:r>
              </a:p>
            </p:txBody>
          </p:sp>
          <p:pic>
            <p:nvPicPr>
              <p:cNvPr id="190" name="Picture 189"/>
              <p:cNvPicPr>
                <a:picLocks noChangeAspect="1"/>
              </p:cNvPicPr>
              <p:nvPr/>
            </p:nvPicPr>
            <p:blipFill>
              <a:blip r:embed="rId37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88698" y="4663406"/>
                <a:ext cx="296417" cy="296417"/>
              </a:xfrm>
              <a:prstGeom prst="rect">
                <a:avLst/>
              </a:prstGeom>
            </p:spPr>
          </p:pic>
        </p:grpSp>
        <p:sp>
          <p:nvSpPr>
            <p:cNvPr id="251" name="TextBox 250"/>
            <p:cNvSpPr txBox="1"/>
            <p:nvPr/>
          </p:nvSpPr>
          <p:spPr>
            <a:xfrm>
              <a:off x="8407314" y="3587036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Data Lake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Analytics Service</a:t>
              </a:r>
            </a:p>
          </p:txBody>
        </p:sp>
        <p:grpSp>
          <p:nvGrpSpPr>
            <p:cNvPr id="255" name="Group 254"/>
            <p:cNvGrpSpPr/>
            <p:nvPr/>
          </p:nvGrpSpPr>
          <p:grpSpPr>
            <a:xfrm>
              <a:off x="6867125" y="4074625"/>
              <a:ext cx="737589" cy="366384"/>
              <a:chOff x="6514097" y="4074778"/>
              <a:chExt cx="737589" cy="366384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38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514097" y="4074778"/>
                <a:ext cx="309231" cy="309231"/>
              </a:xfrm>
              <a:prstGeom prst="rect">
                <a:avLst/>
              </a:prstGeom>
            </p:spPr>
          </p:pic>
          <p:sp>
            <p:nvSpPr>
              <p:cNvPr id="248" name="TextBox 247"/>
              <p:cNvSpPr txBox="1"/>
              <p:nvPr/>
            </p:nvSpPr>
            <p:spPr>
              <a:xfrm>
                <a:off x="6884835" y="4126981"/>
                <a:ext cx="366851" cy="3141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 err="1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IoT</a:t>
                </a: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 Hub</a:t>
                </a:r>
              </a:p>
            </p:txBody>
          </p:sp>
        </p:grpSp>
        <p:grpSp>
          <p:nvGrpSpPr>
            <p:cNvPr id="259" name="Group 258"/>
            <p:cNvGrpSpPr/>
            <p:nvPr/>
          </p:nvGrpSpPr>
          <p:grpSpPr>
            <a:xfrm>
              <a:off x="7084956" y="3545180"/>
              <a:ext cx="856129" cy="349612"/>
              <a:chOff x="7055778" y="3545333"/>
              <a:chExt cx="856129" cy="349612"/>
            </a:xfrm>
          </p:grpSpPr>
          <p:sp>
            <p:nvSpPr>
              <p:cNvPr id="260" name="TextBox 259"/>
              <p:cNvSpPr txBox="1"/>
              <p:nvPr/>
            </p:nvSpPr>
            <p:spPr>
              <a:xfrm>
                <a:off x="7453378" y="3593840"/>
                <a:ext cx="458529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Data 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Catalog</a:t>
                </a:r>
              </a:p>
            </p:txBody>
          </p:sp>
          <p:pic>
            <p:nvPicPr>
              <p:cNvPr id="261" name="Picture 260"/>
              <p:cNvPicPr>
                <a:picLocks noChangeAspect="1"/>
              </p:cNvPicPr>
              <p:nvPr/>
            </p:nvPicPr>
            <p:blipFill>
              <a:blip r:embed="rId39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55778" y="3545333"/>
                <a:ext cx="325042" cy="325042"/>
              </a:xfrm>
              <a:prstGeom prst="rect">
                <a:avLst/>
              </a:prstGeom>
            </p:spPr>
          </p:pic>
        </p:grpSp>
        <p:sp>
          <p:nvSpPr>
            <p:cNvPr id="75" name="Rectangle 74"/>
            <p:cNvSpPr/>
            <p:nvPr/>
          </p:nvSpPr>
          <p:spPr bwMode="auto">
            <a:xfrm>
              <a:off x="355726" y="195305"/>
              <a:ext cx="1547714" cy="4606421"/>
            </a:xfrm>
            <a:prstGeom prst="rect">
              <a:avLst/>
            </a:prstGeom>
            <a:solidFill>
              <a:srgbClr val="1B3C72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140496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369" b="1" kern="0">
                  <a:solidFill>
                    <a:srgbClr val="FFFFFF"/>
                  </a:solidFill>
                  <a:latin typeface="Segoe UI"/>
                  <a:ea typeface="Segoe UI" pitchFamily="34" charset="0"/>
                  <a:cs typeface="Segoe UI" pitchFamily="34" charset="0"/>
                </a:rPr>
                <a:t>Security &amp; Management</a:t>
              </a:r>
            </a:p>
          </p:txBody>
        </p:sp>
        <p:sp>
          <p:nvSpPr>
            <p:cNvPr id="193" name="TextBox 192"/>
            <p:cNvSpPr txBox="1"/>
            <p:nvPr/>
          </p:nvSpPr>
          <p:spPr>
            <a:xfrm>
              <a:off x="913458" y="1533993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Azure Active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Directory</a:t>
              </a:r>
            </a:p>
          </p:txBody>
        </p:sp>
        <p:pic>
          <p:nvPicPr>
            <p:cNvPr id="194" name="Picture 193" descr="Azure Active Directory.png"/>
            <p:cNvPicPr>
              <a:picLocks noChangeAspect="1"/>
            </p:cNvPicPr>
            <p:nvPr/>
          </p:nvPicPr>
          <p:blipFill>
            <a:blip r:embed="rId17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032" y="1513668"/>
              <a:ext cx="298103" cy="298102"/>
            </a:xfrm>
            <a:prstGeom prst="rect">
              <a:avLst/>
            </a:prstGeom>
          </p:spPr>
        </p:pic>
        <p:sp>
          <p:nvSpPr>
            <p:cNvPr id="195" name="TextBox 194"/>
            <p:cNvSpPr txBox="1"/>
            <p:nvPr/>
          </p:nvSpPr>
          <p:spPr>
            <a:xfrm>
              <a:off x="875448" y="2353035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Multi-Factor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Authentication</a:t>
              </a:r>
            </a:p>
          </p:txBody>
        </p:sp>
        <p:pic>
          <p:nvPicPr>
            <p:cNvPr id="196" name="Picture 195" descr="Multi-Factor Authentication.png"/>
            <p:cNvPicPr>
              <a:picLocks noChangeAspect="1"/>
            </p:cNvPicPr>
            <p:nvPr/>
          </p:nvPicPr>
          <p:blipFill>
            <a:blip r:embed="rId40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032" y="2343119"/>
              <a:ext cx="288019" cy="288019"/>
            </a:xfrm>
            <a:prstGeom prst="rect">
              <a:avLst/>
            </a:prstGeom>
          </p:spPr>
        </p:pic>
        <p:sp>
          <p:nvSpPr>
            <p:cNvPr id="198" name="TextBox 197"/>
            <p:cNvSpPr txBox="1"/>
            <p:nvPr/>
          </p:nvSpPr>
          <p:spPr>
            <a:xfrm>
              <a:off x="909374" y="2768121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Automation</a:t>
              </a:r>
            </a:p>
          </p:txBody>
        </p:sp>
        <p:pic>
          <p:nvPicPr>
            <p:cNvPr id="199" name="Picture 198" descr="Azure automation.png"/>
            <p:cNvPicPr>
              <a:picLocks noChangeAspect="1"/>
            </p:cNvPicPr>
            <p:nvPr/>
          </p:nvPicPr>
          <p:blipFill>
            <a:blip r:embed="rId41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032" y="2732088"/>
              <a:ext cx="289607" cy="289607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892453" y="1227967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Portal</a:t>
              </a:r>
            </a:p>
          </p:txBody>
        </p:sp>
        <p:pic>
          <p:nvPicPr>
            <p:cNvPr id="201" name="Picture 200" descr="Azure subscription.png"/>
            <p:cNvPicPr>
              <a:picLocks noChangeAspect="1"/>
            </p:cNvPicPr>
            <p:nvPr/>
          </p:nvPicPr>
          <p:blipFill>
            <a:blip r:embed="rId42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032" y="1127965"/>
              <a:ext cx="286236" cy="286236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907540" y="3568701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Key Vault</a:t>
              </a:r>
            </a:p>
          </p:txBody>
        </p:sp>
        <p:pic>
          <p:nvPicPr>
            <p:cNvPr id="205" name="Picture 204" descr="AzureKeyVault_icon_white.png"/>
            <p:cNvPicPr>
              <a:picLocks noChangeAspect="1"/>
            </p:cNvPicPr>
            <p:nvPr/>
          </p:nvPicPr>
          <p:blipFill>
            <a:blip r:embed="rId4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032" y="3509369"/>
              <a:ext cx="235263" cy="261402"/>
            </a:xfrm>
            <a:prstGeom prst="rect">
              <a:avLst/>
            </a:prstGeom>
          </p:spPr>
        </p:pic>
        <p:sp>
          <p:nvSpPr>
            <p:cNvPr id="230" name="TextBox 229"/>
            <p:cNvSpPr txBox="1"/>
            <p:nvPr/>
          </p:nvSpPr>
          <p:spPr>
            <a:xfrm>
              <a:off x="925526" y="3903288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Store/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Marketplace</a:t>
              </a:r>
            </a:p>
          </p:txBody>
        </p:sp>
        <p:pic>
          <p:nvPicPr>
            <p:cNvPr id="231" name="Picture 230" descr="Azure Marketplace.png"/>
            <p:cNvPicPr>
              <a:picLocks noChangeAspect="1"/>
            </p:cNvPicPr>
            <p:nvPr/>
          </p:nvPicPr>
          <p:blipFill>
            <a:blip r:embed="rId44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032" y="3887120"/>
              <a:ext cx="291303" cy="291303"/>
            </a:xfrm>
            <a:prstGeom prst="rect">
              <a:avLst/>
            </a:prstGeom>
          </p:spPr>
        </p:pic>
        <p:pic>
          <p:nvPicPr>
            <p:cNvPr id="413" name="Picture 412"/>
            <p:cNvPicPr>
              <a:picLocks noChangeAspect="1"/>
            </p:cNvPicPr>
            <p:nvPr/>
          </p:nvPicPr>
          <p:blipFill>
            <a:blip r:embed="rId45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032" y="4356264"/>
              <a:ext cx="252028" cy="252028"/>
            </a:xfrm>
            <a:prstGeom prst="rect">
              <a:avLst/>
            </a:prstGeom>
          </p:spPr>
        </p:pic>
        <p:sp>
          <p:nvSpPr>
            <p:cNvPr id="414" name="TextBox 413"/>
            <p:cNvSpPr txBox="1"/>
            <p:nvPr/>
          </p:nvSpPr>
          <p:spPr>
            <a:xfrm>
              <a:off x="909264" y="4364403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VM Image Gallery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&amp; VM Depot</a:t>
              </a: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913458" y="1924410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Azure AD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B2C</a:t>
              </a:r>
            </a:p>
          </p:txBody>
        </p:sp>
        <p:pic>
          <p:nvPicPr>
            <p:cNvPr id="258" name="Picture 257" descr="Azure Active Directory.png"/>
            <p:cNvPicPr>
              <a:picLocks noChangeAspect="1"/>
            </p:cNvPicPr>
            <p:nvPr/>
          </p:nvPicPr>
          <p:blipFill>
            <a:blip r:embed="rId17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0032" y="1904085"/>
              <a:ext cx="298103" cy="298102"/>
            </a:xfrm>
            <a:prstGeom prst="rect">
              <a:avLst/>
            </a:prstGeom>
          </p:spPr>
        </p:pic>
        <p:pic>
          <p:nvPicPr>
            <p:cNvPr id="262" name="Picture 261"/>
            <p:cNvPicPr>
              <a:picLocks noChangeAspect="1"/>
            </p:cNvPicPr>
            <p:nvPr/>
          </p:nvPicPr>
          <p:blipFill>
            <a:blip r:embed="rId46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3202" y="3106964"/>
              <a:ext cx="333331" cy="333331"/>
            </a:xfrm>
            <a:prstGeom prst="rect">
              <a:avLst/>
            </a:prstGeom>
          </p:spPr>
        </p:pic>
        <p:sp>
          <p:nvSpPr>
            <p:cNvPr id="263" name="TextBox 262"/>
            <p:cNvSpPr txBox="1"/>
            <p:nvPr/>
          </p:nvSpPr>
          <p:spPr>
            <a:xfrm>
              <a:off x="899562" y="3138796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Scheduler</a:t>
              </a:r>
            </a:p>
          </p:txBody>
        </p:sp>
        <p:sp>
          <p:nvSpPr>
            <p:cNvPr id="264" name="TextBox 263"/>
            <p:cNvSpPr txBox="1"/>
            <p:nvPr/>
          </p:nvSpPr>
          <p:spPr>
            <a:xfrm>
              <a:off x="6052533" y="3814796"/>
              <a:ext cx="541197" cy="2500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 anchor="t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Xamarin</a:t>
              </a:r>
            </a:p>
          </p:txBody>
        </p:sp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47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2147" y="3678074"/>
              <a:ext cx="418091" cy="418091"/>
            </a:xfrm>
            <a:prstGeom prst="rect">
              <a:avLst/>
            </a:prstGeom>
          </p:spPr>
        </p:pic>
        <p:sp>
          <p:nvSpPr>
            <p:cNvPr id="265" name="TextBox 264"/>
            <p:cNvSpPr txBox="1"/>
            <p:nvPr/>
          </p:nvSpPr>
          <p:spPr>
            <a:xfrm>
              <a:off x="6021827" y="4211841"/>
              <a:ext cx="541197" cy="2500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 anchor="t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HockeyApp</a:t>
              </a:r>
            </a:p>
          </p:txBody>
        </p:sp>
        <p:pic>
          <p:nvPicPr>
            <p:cNvPr id="2050" name="Picture 2" descr="https://wmpdatastorage.blob.core.windows.net/logos/6c752373-c0f2-464a-94e0-6c88e0554313">
              <a:hlinkClick r:id="rId48"/>
            </p:cNvPr>
            <p:cNvPicPr>
              <a:picLocks noChangeAspect="1" noChangeArrowheads="1"/>
            </p:cNvPicPr>
            <p:nvPr/>
          </p:nvPicPr>
          <p:blipFill>
            <a:blip r:embed="rId49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7546" y="4046683"/>
              <a:ext cx="466775" cy="4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s://azure.microsoft.com/svghandler/power-bi-embedded?width=600&amp;height=315">
              <a:hlinkClick r:id="rId50"/>
            </p:cNvPr>
            <p:cNvPicPr>
              <a:picLocks noChangeAspect="1" noChangeArrowheads="1"/>
            </p:cNvPicPr>
            <p:nvPr/>
          </p:nvPicPr>
          <p:blipFill>
            <a:blip r:embed="rId51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01111" y="4065809"/>
              <a:ext cx="592900" cy="3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7" name="TextBox 266"/>
            <p:cNvSpPr txBox="1"/>
            <p:nvPr/>
          </p:nvSpPr>
          <p:spPr>
            <a:xfrm>
              <a:off x="9726992" y="4082922"/>
              <a:ext cx="659156" cy="25845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Power BI 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Embedded</a:t>
              </a:r>
            </a:p>
          </p:txBody>
        </p:sp>
        <p:sp>
          <p:nvSpPr>
            <p:cNvPr id="276" name="Down Arrow 275"/>
            <p:cNvSpPr/>
            <p:nvPr/>
          </p:nvSpPr>
          <p:spPr bwMode="auto">
            <a:xfrm rot="16200000">
              <a:off x="7176430" y="3713022"/>
              <a:ext cx="71376" cy="111044"/>
            </a:xfrm>
            <a:prstGeom prst="downArrow">
              <a:avLst>
                <a:gd name="adj1" fmla="val 32235"/>
                <a:gd name="adj2" fmla="val 50000"/>
              </a:avLst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2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0" b="1" kern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281" name="Picture 280"/>
            <p:cNvPicPr>
              <a:picLocks noChangeAspect="1"/>
            </p:cNvPicPr>
            <p:nvPr/>
          </p:nvPicPr>
          <p:blipFill>
            <a:blip r:embed="rId52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16030" y="1413701"/>
              <a:ext cx="267771" cy="267771"/>
            </a:xfrm>
            <a:prstGeom prst="rect">
              <a:avLst/>
            </a:prstGeom>
          </p:spPr>
        </p:pic>
        <p:sp>
          <p:nvSpPr>
            <p:cNvPr id="282" name="TextBox 281"/>
            <p:cNvSpPr txBox="1"/>
            <p:nvPr/>
          </p:nvSpPr>
          <p:spPr>
            <a:xfrm>
              <a:off x="7253945" y="1421267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SQL Server 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Stretch Database</a:t>
              </a:r>
            </a:p>
          </p:txBody>
        </p:sp>
        <p:pic>
          <p:nvPicPr>
            <p:cNvPr id="286" name="Picture 285"/>
            <p:cNvPicPr>
              <a:picLocks noChangeAspect="1"/>
            </p:cNvPicPr>
            <p:nvPr/>
          </p:nvPicPr>
          <p:blipFill>
            <a:blip r:embed="rId53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646464" y="3283036"/>
              <a:ext cx="308210" cy="308210"/>
            </a:xfrm>
            <a:prstGeom prst="rect">
              <a:avLst/>
            </a:prstGeom>
          </p:spPr>
        </p:pic>
        <p:sp>
          <p:nvSpPr>
            <p:cNvPr id="287" name="TextBox 286"/>
            <p:cNvSpPr txBox="1"/>
            <p:nvPr/>
          </p:nvSpPr>
          <p:spPr>
            <a:xfrm>
              <a:off x="6024991" y="3297829"/>
              <a:ext cx="659156" cy="2616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 anchor="t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Mobile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Engagement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5775896" y="2425833"/>
              <a:ext cx="659156" cy="2616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 anchor="t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Functions</a:t>
              </a:r>
            </a:p>
          </p:txBody>
        </p:sp>
        <p:sp>
          <p:nvSpPr>
            <p:cNvPr id="289" name="Rectangle 288"/>
            <p:cNvSpPr/>
            <p:nvPr/>
          </p:nvSpPr>
          <p:spPr bwMode="auto">
            <a:xfrm>
              <a:off x="6747589" y="1982298"/>
              <a:ext cx="3545532" cy="614765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140496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Intelligence</a:t>
              </a:r>
            </a:p>
          </p:txBody>
        </p:sp>
        <p:pic>
          <p:nvPicPr>
            <p:cNvPr id="64" name="Picture 63"/>
            <p:cNvPicPr>
              <a:picLocks noChangeAspect="1"/>
            </p:cNvPicPr>
            <p:nvPr/>
          </p:nvPicPr>
          <p:blipFill>
            <a:blip r:embed="rId54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68462" y="2235618"/>
              <a:ext cx="345173" cy="345173"/>
            </a:xfrm>
            <a:prstGeom prst="rect">
              <a:avLst/>
            </a:prstGeom>
          </p:spPr>
        </p:pic>
        <p:sp>
          <p:nvSpPr>
            <p:cNvPr id="290" name="TextBox 289"/>
            <p:cNvSpPr txBox="1"/>
            <p:nvPr/>
          </p:nvSpPr>
          <p:spPr>
            <a:xfrm>
              <a:off x="7296810" y="2366948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Cognitive Services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55" cstate="email">
              <a:clrChange>
                <a:clrFrom>
                  <a:srgbClr val="0078D7"/>
                </a:clrFrom>
                <a:clrTo>
                  <a:srgbClr val="0078D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8197083" y="2248269"/>
              <a:ext cx="380870" cy="380870"/>
            </a:xfrm>
            <a:prstGeom prst="rect">
              <a:avLst/>
            </a:prstGeom>
          </p:spPr>
        </p:pic>
        <p:sp>
          <p:nvSpPr>
            <p:cNvPr id="291" name="TextBox 290"/>
            <p:cNvSpPr txBox="1"/>
            <p:nvPr/>
          </p:nvSpPr>
          <p:spPr>
            <a:xfrm>
              <a:off x="8565876" y="2366948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Bot Framework</a:t>
              </a:r>
            </a:p>
          </p:txBody>
        </p:sp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56" cstate="email">
              <a:biLevel thresh="5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367578" y="2339737"/>
              <a:ext cx="217641" cy="217641"/>
            </a:xfrm>
            <a:prstGeom prst="rect">
              <a:avLst/>
            </a:prstGeom>
          </p:spPr>
        </p:pic>
        <p:sp>
          <p:nvSpPr>
            <p:cNvPr id="292" name="TextBox 291"/>
            <p:cNvSpPr txBox="1"/>
            <p:nvPr/>
          </p:nvSpPr>
          <p:spPr>
            <a:xfrm>
              <a:off x="9662001" y="2364193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Cortana</a:t>
              </a:r>
            </a:p>
          </p:txBody>
        </p:sp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57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6596" y="807846"/>
              <a:ext cx="301539" cy="301539"/>
            </a:xfrm>
            <a:prstGeom prst="rect">
              <a:avLst/>
            </a:prstGeom>
          </p:spPr>
        </p:pic>
        <p:sp>
          <p:nvSpPr>
            <p:cNvPr id="295" name="TextBox 294"/>
            <p:cNvSpPr txBox="1"/>
            <p:nvPr/>
          </p:nvSpPr>
          <p:spPr>
            <a:xfrm>
              <a:off x="894332" y="902036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Security Center</a:t>
              </a:r>
            </a:p>
          </p:txBody>
        </p:sp>
        <p:pic>
          <p:nvPicPr>
            <p:cNvPr id="66" name="Picture 65"/>
            <p:cNvPicPr>
              <a:picLocks noChangeAspect="1"/>
            </p:cNvPicPr>
            <p:nvPr/>
          </p:nvPicPr>
          <p:blipFill>
            <a:blip r:embed="rId58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35148" y="3345921"/>
              <a:ext cx="365829" cy="365829"/>
            </a:xfrm>
            <a:prstGeom prst="rect">
              <a:avLst/>
            </a:prstGeom>
          </p:spPr>
        </p:pic>
        <p:sp>
          <p:nvSpPr>
            <p:cNvPr id="285" name="TextBox 284"/>
            <p:cNvSpPr txBox="1"/>
            <p:nvPr/>
          </p:nvSpPr>
          <p:spPr>
            <a:xfrm>
              <a:off x="2594954" y="3429746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 anchor="t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Container 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Service</a:t>
              </a:r>
            </a:p>
          </p:txBody>
        </p:sp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59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77357" y="2363785"/>
              <a:ext cx="598080" cy="361340"/>
            </a:xfrm>
            <a:prstGeom prst="rect">
              <a:avLst/>
            </a:prstGeom>
          </p:spPr>
        </p:pic>
        <p:sp>
          <p:nvSpPr>
            <p:cNvPr id="293" name="Rectangle 292"/>
            <p:cNvSpPr/>
            <p:nvPr/>
          </p:nvSpPr>
          <p:spPr bwMode="auto">
            <a:xfrm>
              <a:off x="3700635" y="5285811"/>
              <a:ext cx="719442" cy="363427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Queues</a:t>
              </a:r>
            </a:p>
          </p:txBody>
        </p:sp>
        <p:pic>
          <p:nvPicPr>
            <p:cNvPr id="294" name="Picture 293" descr="Storage blob.png"/>
            <p:cNvPicPr>
              <a:picLocks noChangeAspect="1"/>
            </p:cNvPicPr>
            <p:nvPr/>
          </p:nvPicPr>
          <p:blipFill>
            <a:blip r:embed="rId20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2294" y="5272537"/>
              <a:ext cx="247169" cy="247170"/>
            </a:xfrm>
            <a:prstGeom prst="rect">
              <a:avLst/>
            </a:prstGeom>
          </p:spPr>
        </p:pic>
        <p:pic>
          <p:nvPicPr>
            <p:cNvPr id="80" name="Picture 79"/>
            <p:cNvPicPr>
              <a:picLocks noChangeAspect="1"/>
            </p:cNvPicPr>
            <p:nvPr/>
          </p:nvPicPr>
          <p:blipFill>
            <a:blip r:embed="rId60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7745" y="3373934"/>
              <a:ext cx="341082" cy="341082"/>
            </a:xfrm>
            <a:prstGeom prst="rect">
              <a:avLst/>
            </a:prstGeom>
          </p:spPr>
        </p:pic>
        <p:sp>
          <p:nvSpPr>
            <p:cNvPr id="299" name="TextBox 298"/>
            <p:cNvSpPr txBox="1"/>
            <p:nvPr/>
          </p:nvSpPr>
          <p:spPr>
            <a:xfrm>
              <a:off x="3660077" y="3390851"/>
              <a:ext cx="659156" cy="3011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 anchor="t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VM 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Scale Sets</a:t>
              </a: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9491114" y="3657793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Data Lake Store</a:t>
              </a:r>
            </a:p>
          </p:txBody>
        </p:sp>
        <p:sp>
          <p:nvSpPr>
            <p:cNvPr id="306" name="Rectangle 305"/>
            <p:cNvSpPr/>
            <p:nvPr/>
          </p:nvSpPr>
          <p:spPr bwMode="auto">
            <a:xfrm>
              <a:off x="2779051" y="4293019"/>
              <a:ext cx="1273355" cy="262926"/>
            </a:xfrm>
            <a:prstGeom prst="rect">
              <a:avLst/>
            </a:prstGeom>
            <a:solidFill>
              <a:srgbClr val="0072C6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304538" tIns="44786" rIns="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895132" fontAlgn="base">
                <a:lnSpc>
                  <a:spcPct val="90000"/>
                </a:lnSpc>
                <a:defRPr/>
              </a:pPr>
              <a:r>
                <a:rPr lang="en-US" sz="784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Dev/Test Lab</a:t>
              </a:r>
            </a:p>
          </p:txBody>
        </p:sp>
        <p:pic>
          <p:nvPicPr>
            <p:cNvPr id="83" name="Picture 82"/>
            <p:cNvPicPr>
              <a:picLocks noChangeAspect="1"/>
            </p:cNvPicPr>
            <p:nvPr/>
          </p:nvPicPr>
          <p:blipFill>
            <a:blip r:embed="rId61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23503" y="4271376"/>
              <a:ext cx="209430" cy="209430"/>
            </a:xfrm>
            <a:prstGeom prst="rect">
              <a:avLst/>
            </a:prstGeom>
          </p:spPr>
        </p:pic>
        <p:sp>
          <p:nvSpPr>
            <p:cNvPr id="303" name="Rectangle 302"/>
            <p:cNvSpPr/>
            <p:nvPr/>
          </p:nvSpPr>
          <p:spPr bwMode="auto">
            <a:xfrm>
              <a:off x="2015791" y="1473072"/>
              <a:ext cx="2291970" cy="1351020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75620" tIns="140496" rIns="17562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Integration</a:t>
              </a:r>
            </a:p>
          </p:txBody>
        </p:sp>
        <p:grpSp>
          <p:nvGrpSpPr>
            <p:cNvPr id="307" name="Group 306"/>
            <p:cNvGrpSpPr/>
            <p:nvPr/>
          </p:nvGrpSpPr>
          <p:grpSpPr>
            <a:xfrm>
              <a:off x="3197734" y="1883910"/>
              <a:ext cx="1005586" cy="311924"/>
              <a:chOff x="4508812" y="2773724"/>
              <a:chExt cx="1005586" cy="311924"/>
            </a:xfrm>
          </p:grpSpPr>
          <p:sp>
            <p:nvSpPr>
              <p:cNvPr id="308" name="TextBox 307"/>
              <p:cNvSpPr txBox="1"/>
              <p:nvPr/>
            </p:nvSpPr>
            <p:spPr>
              <a:xfrm>
                <a:off x="4855242" y="2784543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BizTalk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Services</a:t>
                </a:r>
              </a:p>
            </p:txBody>
          </p:sp>
          <p:pic>
            <p:nvPicPr>
              <p:cNvPr id="309" name="Picture 308" descr="BizTalk Services.png"/>
              <p:cNvPicPr>
                <a:picLocks noChangeAspect="1"/>
              </p:cNvPicPr>
              <p:nvPr/>
            </p:nvPicPr>
            <p:blipFill>
              <a:blip r:embed="rId62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08812" y="2773724"/>
                <a:ext cx="293814" cy="293814"/>
              </a:xfrm>
              <a:prstGeom prst="rect">
                <a:avLst/>
              </a:prstGeom>
            </p:spPr>
          </p:pic>
        </p:grpSp>
        <p:grpSp>
          <p:nvGrpSpPr>
            <p:cNvPr id="310" name="Group 309"/>
            <p:cNvGrpSpPr/>
            <p:nvPr/>
          </p:nvGrpSpPr>
          <p:grpSpPr>
            <a:xfrm>
              <a:off x="3206082" y="2416319"/>
              <a:ext cx="998427" cy="323766"/>
              <a:chOff x="4517160" y="3306133"/>
              <a:chExt cx="998427" cy="323766"/>
            </a:xfrm>
          </p:grpSpPr>
          <p:sp>
            <p:nvSpPr>
              <p:cNvPr id="311" name="TextBox 310"/>
              <p:cNvSpPr txBox="1"/>
              <p:nvPr/>
            </p:nvSpPr>
            <p:spPr>
              <a:xfrm>
                <a:off x="4856431" y="3328794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Service Bus</a:t>
                </a:r>
              </a:p>
            </p:txBody>
          </p:sp>
          <p:pic>
            <p:nvPicPr>
              <p:cNvPr id="312" name="Picture 311" descr="Service Bus.png"/>
              <p:cNvPicPr>
                <a:picLocks noChangeAspect="1"/>
              </p:cNvPicPr>
              <p:nvPr/>
            </p:nvPicPr>
            <p:blipFill>
              <a:blip r:embed="rId63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17160" y="3306133"/>
                <a:ext cx="292386" cy="292386"/>
              </a:xfrm>
              <a:prstGeom prst="rect">
                <a:avLst/>
              </a:prstGeom>
            </p:spPr>
          </p:pic>
        </p:grpSp>
        <p:pic>
          <p:nvPicPr>
            <p:cNvPr id="313" name="Picture 312"/>
            <p:cNvPicPr>
              <a:picLocks noChangeAspect="1"/>
            </p:cNvPicPr>
            <p:nvPr/>
          </p:nvPicPr>
          <p:blipFill>
            <a:blip r:embed="rId64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72194" y="2360661"/>
              <a:ext cx="242794" cy="242794"/>
            </a:xfrm>
            <a:prstGeom prst="rect">
              <a:avLst/>
            </a:prstGeom>
          </p:spPr>
        </p:pic>
        <p:sp>
          <p:nvSpPr>
            <p:cNvPr id="314" name="TextBox 313"/>
            <p:cNvSpPr txBox="1"/>
            <p:nvPr/>
          </p:nvSpPr>
          <p:spPr>
            <a:xfrm>
              <a:off x="2489221" y="2303545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Logic 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Apps</a:t>
              </a:r>
            </a:p>
          </p:txBody>
        </p:sp>
        <p:pic>
          <p:nvPicPr>
            <p:cNvPr id="315" name="Picture 314"/>
            <p:cNvPicPr>
              <a:picLocks noChangeAspect="1"/>
            </p:cNvPicPr>
            <p:nvPr/>
          </p:nvPicPr>
          <p:blipFill>
            <a:blip r:embed="rId65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47234" y="1902377"/>
              <a:ext cx="315892" cy="315892"/>
            </a:xfrm>
            <a:prstGeom prst="rect">
              <a:avLst/>
            </a:prstGeom>
          </p:spPr>
        </p:pic>
        <p:sp>
          <p:nvSpPr>
            <p:cNvPr id="316" name="TextBox 315"/>
            <p:cNvSpPr txBox="1"/>
            <p:nvPr/>
          </p:nvSpPr>
          <p:spPr>
            <a:xfrm>
              <a:off x="2418416" y="1896980"/>
              <a:ext cx="659156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API </a:t>
              </a:r>
            </a:p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Management</a:t>
              </a: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2013863" y="532203"/>
              <a:ext cx="2293898" cy="840484"/>
            </a:xfrm>
            <a:prstGeom prst="rect">
              <a:avLst/>
            </a:prstGeom>
            <a:solidFill>
              <a:schemeClr val="accent1"/>
            </a:solidFill>
            <a:ln w="6350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89570" tIns="140496" rIns="89570" bIns="140496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95132" fontAlgn="base">
                <a:lnSpc>
                  <a:spcPct val="90000"/>
                </a:lnSpc>
                <a:defRPr/>
              </a:pPr>
              <a:r>
                <a:rPr lang="en-US" sz="1173" b="1" kern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Segoe UI"/>
                  <a:ea typeface="Segoe UI" pitchFamily="34" charset="0"/>
                  <a:cs typeface="Segoe UI" pitchFamily="34" charset="0"/>
                </a:rPr>
                <a:t>Media &amp; CDN</a:t>
              </a:r>
            </a:p>
          </p:txBody>
        </p:sp>
        <p:grpSp>
          <p:nvGrpSpPr>
            <p:cNvPr id="320" name="Group 319"/>
            <p:cNvGrpSpPr/>
            <p:nvPr/>
          </p:nvGrpSpPr>
          <p:grpSpPr>
            <a:xfrm>
              <a:off x="3540741" y="925340"/>
              <a:ext cx="985876" cy="310428"/>
              <a:chOff x="4094213" y="3729530"/>
              <a:chExt cx="985876" cy="310428"/>
            </a:xfrm>
          </p:grpSpPr>
          <p:sp>
            <p:nvSpPr>
              <p:cNvPr id="321" name="TextBox 320"/>
              <p:cNvSpPr txBox="1"/>
              <p:nvPr/>
            </p:nvSpPr>
            <p:spPr>
              <a:xfrm>
                <a:off x="4420933" y="3729530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5" kern="0">
                    <a:solidFill>
                      <a:srgbClr val="FFFFFF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Content </a:t>
                </a:r>
                <a:br>
                  <a:rPr lang="en-US" sz="755" kern="0">
                    <a:solidFill>
                      <a:srgbClr val="FFFFFF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</a:br>
                <a:r>
                  <a:rPr lang="en-US" sz="755" kern="0">
                    <a:solidFill>
                      <a:srgbClr val="FFFFFF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Delivery</a:t>
                </a:r>
              </a:p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5" kern="0">
                    <a:solidFill>
                      <a:srgbClr val="FFFFFF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Network</a:t>
                </a:r>
              </a:p>
            </p:txBody>
          </p:sp>
          <p:pic>
            <p:nvPicPr>
              <p:cNvPr id="322" name="Picture 321" descr="Content Delivery Network (CDN).png"/>
              <p:cNvPicPr>
                <a:picLocks noChangeAspect="1"/>
              </p:cNvPicPr>
              <p:nvPr/>
            </p:nvPicPr>
            <p:blipFill>
              <a:blip r:embed="rId66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94213" y="3743791"/>
                <a:ext cx="296167" cy="296167"/>
              </a:xfrm>
              <a:prstGeom prst="rect">
                <a:avLst/>
              </a:prstGeom>
            </p:spPr>
          </p:pic>
        </p:grpSp>
        <p:grpSp>
          <p:nvGrpSpPr>
            <p:cNvPr id="323" name="Group 322"/>
            <p:cNvGrpSpPr/>
            <p:nvPr/>
          </p:nvGrpSpPr>
          <p:grpSpPr>
            <a:xfrm>
              <a:off x="2042318" y="943855"/>
              <a:ext cx="997180" cy="301105"/>
              <a:chOff x="2770452" y="3748045"/>
              <a:chExt cx="997180" cy="301105"/>
            </a:xfrm>
          </p:grpSpPr>
          <p:sp>
            <p:nvSpPr>
              <p:cNvPr id="324" name="TextBox 323"/>
              <p:cNvSpPr txBox="1"/>
              <p:nvPr/>
            </p:nvSpPr>
            <p:spPr>
              <a:xfrm>
                <a:off x="3108476" y="3748045"/>
                <a:ext cx="659156" cy="3011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27401" rIns="0" bIns="0" rtlCol="0">
                <a:noAutofit/>
              </a:bodyPr>
              <a:lstStyle/>
              <a:p>
                <a:pPr defTabSz="913143" eaLnBrk="0" fontAlgn="base" hangingPunct="0">
                  <a:lnSpc>
                    <a:spcPts val="8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Media </a:t>
                </a:r>
                <a:b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</a:br>
                <a:r>
                  <a:rPr lang="en-US" sz="750" kern="0">
                    <a:solidFill>
                      <a:prstClr val="white"/>
                    </a:solidFill>
                    <a:latin typeface="Segoe UI Light" panose="020B0502040204020203" pitchFamily="34" charset="0"/>
                    <a:ea typeface="Arial Unicode MS" panose="020B0604020202020204" pitchFamily="34" charset="-128"/>
                    <a:cs typeface="Segoe UI Light" panose="020B0502040204020203" pitchFamily="34" charset="0"/>
                  </a:rPr>
                  <a:t>Services</a:t>
                </a:r>
              </a:p>
            </p:txBody>
          </p:sp>
          <p:pic>
            <p:nvPicPr>
              <p:cNvPr id="325" name="Picture 324" descr="Media Services.png"/>
              <p:cNvPicPr>
                <a:picLocks noChangeAspect="1"/>
              </p:cNvPicPr>
              <p:nvPr/>
            </p:nvPicPr>
            <p:blipFill>
              <a:blip r:embed="rId67" cstate="email">
                <a:biLevel thresh="2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770452" y="3757874"/>
                <a:ext cx="282134" cy="282134"/>
              </a:xfrm>
              <a:prstGeom prst="rect">
                <a:avLst/>
              </a:prstGeom>
            </p:spPr>
          </p:pic>
        </p:grpSp>
        <p:sp>
          <p:nvSpPr>
            <p:cNvPr id="326" name="TextBox 325"/>
            <p:cNvSpPr txBox="1"/>
            <p:nvPr/>
          </p:nvSpPr>
          <p:spPr>
            <a:xfrm>
              <a:off x="3084763" y="950978"/>
              <a:ext cx="473543" cy="30110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27401" rIns="0" bIns="0" rtlCol="0">
              <a:noAutofit/>
            </a:bodyPr>
            <a:lstStyle/>
            <a:p>
              <a:pPr defTabSz="913143" eaLnBrk="0" fontAlgn="base" hangingPunct="0">
                <a:lnSpc>
                  <a:spcPts val="8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Media </a:t>
              </a:r>
              <a:b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</a:br>
              <a:r>
                <a:rPr lang="en-US" sz="750" kern="0">
                  <a:solidFill>
                    <a:prstClr val="white"/>
                  </a:solidFill>
                  <a:latin typeface="Segoe UI Light" panose="020B0502040204020203" pitchFamily="34" charset="0"/>
                  <a:ea typeface="Arial Unicode MS" panose="020B0604020202020204" pitchFamily="34" charset="-128"/>
                  <a:cs typeface="Segoe UI Light" panose="020B0502040204020203" pitchFamily="34" charset="0"/>
                </a:rPr>
                <a:t>Analytics</a:t>
              </a:r>
            </a:p>
          </p:txBody>
        </p:sp>
        <p:pic>
          <p:nvPicPr>
            <p:cNvPr id="347" name="Picture 346" descr="Media Services.png"/>
            <p:cNvPicPr>
              <a:picLocks noChangeAspect="1"/>
            </p:cNvPicPr>
            <p:nvPr/>
          </p:nvPicPr>
          <p:blipFill>
            <a:blip r:embed="rId67" cstate="email">
              <a:biLevel thresh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46739" y="960807"/>
              <a:ext cx="282134" cy="282134"/>
            </a:xfrm>
            <a:prstGeom prst="rect">
              <a:avLst/>
            </a:prstGeom>
          </p:spPr>
        </p:pic>
        <p:sp>
          <p:nvSpPr>
            <p:cNvPr id="348" name="Freeform 347"/>
            <p:cNvSpPr/>
            <p:nvPr/>
          </p:nvSpPr>
          <p:spPr bwMode="auto">
            <a:xfrm rot="2700000">
              <a:off x="11369431" y="5296394"/>
              <a:ext cx="188089" cy="188089"/>
            </a:xfrm>
            <a:custGeom>
              <a:avLst/>
              <a:gdLst>
                <a:gd name="connsiteX0" fmla="*/ 314803 w 613867"/>
                <a:gd name="connsiteY0" fmla="*/ 374281 h 613867"/>
                <a:gd name="connsiteX1" fmla="*/ 390557 w 613867"/>
                <a:gd name="connsiteY1" fmla="*/ 450035 h 613867"/>
                <a:gd name="connsiteX2" fmla="*/ 330696 w 613867"/>
                <a:gd name="connsiteY2" fmla="*/ 509896 h 613867"/>
                <a:gd name="connsiteX3" fmla="*/ 507842 w 613867"/>
                <a:gd name="connsiteY3" fmla="*/ 504902 h 613867"/>
                <a:gd name="connsiteX4" fmla="*/ 512837 w 613867"/>
                <a:gd name="connsiteY4" fmla="*/ 327756 h 613867"/>
                <a:gd name="connsiteX5" fmla="*/ 452975 w 613867"/>
                <a:gd name="connsiteY5" fmla="*/ 387617 h 613867"/>
                <a:gd name="connsiteX6" fmla="*/ 377221 w 613867"/>
                <a:gd name="connsiteY6" fmla="*/ 311863 h 613867"/>
                <a:gd name="connsiteX7" fmla="*/ 367619 w 613867"/>
                <a:gd name="connsiteY7" fmla="*/ 63753 h 613867"/>
                <a:gd name="connsiteX8" fmla="*/ 372612 w 613867"/>
                <a:gd name="connsiteY8" fmla="*/ 240900 h 613867"/>
                <a:gd name="connsiteX9" fmla="*/ 549761 w 613867"/>
                <a:gd name="connsiteY9" fmla="*/ 245895 h 613867"/>
                <a:gd name="connsiteX10" fmla="*/ 489898 w 613867"/>
                <a:gd name="connsiteY10" fmla="*/ 186033 h 613867"/>
                <a:gd name="connsiteX11" fmla="*/ 565652 w 613867"/>
                <a:gd name="connsiteY11" fmla="*/ 110279 h 613867"/>
                <a:gd name="connsiteX12" fmla="*/ 503234 w 613867"/>
                <a:gd name="connsiteY12" fmla="*/ 47861 h 613867"/>
                <a:gd name="connsiteX13" fmla="*/ 427480 w 613867"/>
                <a:gd name="connsiteY13" fmla="*/ 123615 h 613867"/>
                <a:gd name="connsiteX14" fmla="*/ 60550 w 613867"/>
                <a:gd name="connsiteY14" fmla="*/ 370823 h 613867"/>
                <a:gd name="connsiteX15" fmla="*/ 120411 w 613867"/>
                <a:gd name="connsiteY15" fmla="*/ 430684 h 613867"/>
                <a:gd name="connsiteX16" fmla="*/ 44657 w 613867"/>
                <a:gd name="connsiteY16" fmla="*/ 506438 h 613867"/>
                <a:gd name="connsiteX17" fmla="*/ 107075 w 613867"/>
                <a:gd name="connsiteY17" fmla="*/ 568856 h 613867"/>
                <a:gd name="connsiteX18" fmla="*/ 182829 w 613867"/>
                <a:gd name="connsiteY18" fmla="*/ 493102 h 613867"/>
                <a:gd name="connsiteX19" fmla="*/ 242691 w 613867"/>
                <a:gd name="connsiteY19" fmla="*/ 552964 h 613867"/>
                <a:gd name="connsiteX20" fmla="*/ 237696 w 613867"/>
                <a:gd name="connsiteY20" fmla="*/ 375818 h 613867"/>
                <a:gd name="connsiteX21" fmla="*/ 104519 w 613867"/>
                <a:gd name="connsiteY21" fmla="*/ 101580 h 613867"/>
                <a:gd name="connsiteX22" fmla="*/ 99524 w 613867"/>
                <a:gd name="connsiteY22" fmla="*/ 278727 h 613867"/>
                <a:gd name="connsiteX23" fmla="*/ 159386 w 613867"/>
                <a:gd name="connsiteY23" fmla="*/ 218865 h 613867"/>
                <a:gd name="connsiteX24" fmla="*/ 235140 w 613867"/>
                <a:gd name="connsiteY24" fmla="*/ 294619 h 613867"/>
                <a:gd name="connsiteX25" fmla="*/ 297558 w 613867"/>
                <a:gd name="connsiteY25" fmla="*/ 232201 h 613867"/>
                <a:gd name="connsiteX26" fmla="*/ 221804 w 613867"/>
                <a:gd name="connsiteY26" fmla="*/ 156447 h 613867"/>
                <a:gd name="connsiteX27" fmla="*/ 281665 w 613867"/>
                <a:gd name="connsiteY27" fmla="*/ 96586 h 613867"/>
                <a:gd name="connsiteX28" fmla="*/ 29967 w 613867"/>
                <a:gd name="connsiteY28" fmla="*/ 29967 h 613867"/>
                <a:gd name="connsiteX29" fmla="*/ 102313 w 613867"/>
                <a:gd name="connsiteY29" fmla="*/ 0 h 613867"/>
                <a:gd name="connsiteX30" fmla="*/ 511554 w 613867"/>
                <a:gd name="connsiteY30" fmla="*/ 0 h 613867"/>
                <a:gd name="connsiteX31" fmla="*/ 613867 w 613867"/>
                <a:gd name="connsiteY31" fmla="*/ 102313 h 613867"/>
                <a:gd name="connsiteX32" fmla="*/ 613867 w 613867"/>
                <a:gd name="connsiteY32" fmla="*/ 511554 h 613867"/>
                <a:gd name="connsiteX33" fmla="*/ 511554 w 613867"/>
                <a:gd name="connsiteY33" fmla="*/ 613867 h 613867"/>
                <a:gd name="connsiteX34" fmla="*/ 102313 w 613867"/>
                <a:gd name="connsiteY34" fmla="*/ 613867 h 613867"/>
                <a:gd name="connsiteX35" fmla="*/ 0 w 613867"/>
                <a:gd name="connsiteY35" fmla="*/ 511554 h 613867"/>
                <a:gd name="connsiteX36" fmla="*/ 0 w 613867"/>
                <a:gd name="connsiteY36" fmla="*/ 102313 h 613867"/>
                <a:gd name="connsiteX37" fmla="*/ 29967 w 613867"/>
                <a:gd name="connsiteY37" fmla="*/ 29967 h 613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13867" h="613867">
                  <a:moveTo>
                    <a:pt x="314803" y="374281"/>
                  </a:moveTo>
                  <a:lnTo>
                    <a:pt x="390557" y="450035"/>
                  </a:lnTo>
                  <a:lnTo>
                    <a:pt x="330696" y="509896"/>
                  </a:lnTo>
                  <a:lnTo>
                    <a:pt x="507842" y="504902"/>
                  </a:lnTo>
                  <a:lnTo>
                    <a:pt x="512837" y="327756"/>
                  </a:lnTo>
                  <a:lnTo>
                    <a:pt x="452975" y="387617"/>
                  </a:lnTo>
                  <a:lnTo>
                    <a:pt x="377221" y="311863"/>
                  </a:lnTo>
                  <a:close/>
                  <a:moveTo>
                    <a:pt x="367619" y="63753"/>
                  </a:moveTo>
                  <a:lnTo>
                    <a:pt x="372612" y="240900"/>
                  </a:lnTo>
                  <a:lnTo>
                    <a:pt x="549761" y="245895"/>
                  </a:lnTo>
                  <a:lnTo>
                    <a:pt x="489898" y="186033"/>
                  </a:lnTo>
                  <a:lnTo>
                    <a:pt x="565652" y="110279"/>
                  </a:lnTo>
                  <a:lnTo>
                    <a:pt x="503234" y="47861"/>
                  </a:lnTo>
                  <a:lnTo>
                    <a:pt x="427480" y="123615"/>
                  </a:lnTo>
                  <a:close/>
                  <a:moveTo>
                    <a:pt x="60550" y="370823"/>
                  </a:moveTo>
                  <a:lnTo>
                    <a:pt x="120411" y="430684"/>
                  </a:lnTo>
                  <a:lnTo>
                    <a:pt x="44657" y="506438"/>
                  </a:lnTo>
                  <a:lnTo>
                    <a:pt x="107075" y="568856"/>
                  </a:lnTo>
                  <a:lnTo>
                    <a:pt x="182829" y="493102"/>
                  </a:lnTo>
                  <a:lnTo>
                    <a:pt x="242691" y="552964"/>
                  </a:lnTo>
                  <a:lnTo>
                    <a:pt x="237696" y="375818"/>
                  </a:lnTo>
                  <a:close/>
                  <a:moveTo>
                    <a:pt x="104519" y="101580"/>
                  </a:moveTo>
                  <a:lnTo>
                    <a:pt x="99524" y="278727"/>
                  </a:lnTo>
                  <a:lnTo>
                    <a:pt x="159386" y="218865"/>
                  </a:lnTo>
                  <a:lnTo>
                    <a:pt x="235140" y="294619"/>
                  </a:lnTo>
                  <a:lnTo>
                    <a:pt x="297558" y="232201"/>
                  </a:lnTo>
                  <a:lnTo>
                    <a:pt x="221804" y="156447"/>
                  </a:lnTo>
                  <a:lnTo>
                    <a:pt x="281665" y="96586"/>
                  </a:lnTo>
                  <a:close/>
                  <a:moveTo>
                    <a:pt x="29967" y="29967"/>
                  </a:moveTo>
                  <a:cubicBezTo>
                    <a:pt x="48482" y="11452"/>
                    <a:pt x="74060" y="0"/>
                    <a:pt x="102313" y="0"/>
                  </a:cubicBezTo>
                  <a:lnTo>
                    <a:pt x="511554" y="0"/>
                  </a:lnTo>
                  <a:cubicBezTo>
                    <a:pt x="568060" y="0"/>
                    <a:pt x="613867" y="45807"/>
                    <a:pt x="613867" y="102313"/>
                  </a:cubicBezTo>
                  <a:lnTo>
                    <a:pt x="613867" y="511554"/>
                  </a:lnTo>
                  <a:cubicBezTo>
                    <a:pt x="613867" y="568060"/>
                    <a:pt x="568060" y="613867"/>
                    <a:pt x="511554" y="613867"/>
                  </a:cubicBezTo>
                  <a:lnTo>
                    <a:pt x="102313" y="613867"/>
                  </a:lnTo>
                  <a:cubicBezTo>
                    <a:pt x="45807" y="613867"/>
                    <a:pt x="0" y="568060"/>
                    <a:pt x="0" y="511554"/>
                  </a:cubicBezTo>
                  <a:lnTo>
                    <a:pt x="0" y="102313"/>
                  </a:lnTo>
                  <a:cubicBezTo>
                    <a:pt x="0" y="74060"/>
                    <a:pt x="11452" y="48482"/>
                    <a:pt x="29967" y="2996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141" tIns="143312" rIns="179141" bIns="14331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295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1960" b="1" kern="0">
                <a:solidFill>
                  <a:srgbClr val="FFFFFF"/>
                </a:solidFill>
                <a:latin typeface="Segoe UI Light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350" name="Group 349"/>
            <p:cNvGrpSpPr/>
            <p:nvPr/>
          </p:nvGrpSpPr>
          <p:grpSpPr>
            <a:xfrm>
              <a:off x="8035122" y="3568701"/>
              <a:ext cx="297136" cy="295678"/>
              <a:chOff x="8580718" y="793097"/>
              <a:chExt cx="2587625" cy="2574925"/>
            </a:xfrm>
          </p:grpSpPr>
          <p:sp>
            <p:nvSpPr>
              <p:cNvPr id="351" name="Freeform 34"/>
              <p:cNvSpPr>
                <a:spLocks/>
              </p:cNvSpPr>
              <p:nvPr/>
            </p:nvSpPr>
            <p:spPr bwMode="auto">
              <a:xfrm>
                <a:off x="9477655" y="1434447"/>
                <a:ext cx="792163" cy="1312862"/>
              </a:xfrm>
              <a:custGeom>
                <a:avLst/>
                <a:gdLst>
                  <a:gd name="T0" fmla="*/ 1459 w 1508"/>
                  <a:gd name="T1" fmla="*/ 930 h 2501"/>
                  <a:gd name="T2" fmla="*/ 837 w 1508"/>
                  <a:gd name="T3" fmla="*/ 930 h 2501"/>
                  <a:gd name="T4" fmla="*/ 1097 w 1508"/>
                  <a:gd name="T5" fmla="*/ 63 h 2501"/>
                  <a:gd name="T6" fmla="*/ 1072 w 1508"/>
                  <a:gd name="T7" fmla="*/ 4 h 2501"/>
                  <a:gd name="T8" fmla="*/ 1053 w 1508"/>
                  <a:gd name="T9" fmla="*/ 0 h 2501"/>
                  <a:gd name="T10" fmla="*/ 1014 w 1508"/>
                  <a:gd name="T11" fmla="*/ 19 h 2501"/>
                  <a:gd name="T12" fmla="*/ 10 w 1508"/>
                  <a:gd name="T13" fmla="*/ 1483 h 2501"/>
                  <a:gd name="T14" fmla="*/ 5 w 1508"/>
                  <a:gd name="T15" fmla="*/ 1532 h 2501"/>
                  <a:gd name="T16" fmla="*/ 49 w 1508"/>
                  <a:gd name="T17" fmla="*/ 1556 h 2501"/>
                  <a:gd name="T18" fmla="*/ 651 w 1508"/>
                  <a:gd name="T19" fmla="*/ 1556 h 2501"/>
                  <a:gd name="T20" fmla="*/ 382 w 1508"/>
                  <a:gd name="T21" fmla="*/ 2438 h 2501"/>
                  <a:gd name="T22" fmla="*/ 407 w 1508"/>
                  <a:gd name="T23" fmla="*/ 2497 h 2501"/>
                  <a:gd name="T24" fmla="*/ 426 w 1508"/>
                  <a:gd name="T25" fmla="*/ 2501 h 2501"/>
                  <a:gd name="T26" fmla="*/ 465 w 1508"/>
                  <a:gd name="T27" fmla="*/ 2482 h 2501"/>
                  <a:gd name="T28" fmla="*/ 1498 w 1508"/>
                  <a:gd name="T29" fmla="*/ 1003 h 2501"/>
                  <a:gd name="T30" fmla="*/ 1508 w 1508"/>
                  <a:gd name="T31" fmla="*/ 974 h 2501"/>
                  <a:gd name="T32" fmla="*/ 1459 w 1508"/>
                  <a:gd name="T33" fmla="*/ 930 h 2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508" h="2501">
                    <a:moveTo>
                      <a:pt x="1459" y="930"/>
                    </a:moveTo>
                    <a:lnTo>
                      <a:pt x="837" y="930"/>
                    </a:lnTo>
                    <a:lnTo>
                      <a:pt x="1097" y="63"/>
                    </a:lnTo>
                    <a:cubicBezTo>
                      <a:pt x="1102" y="39"/>
                      <a:pt x="1092" y="14"/>
                      <a:pt x="1072" y="4"/>
                    </a:cubicBezTo>
                    <a:cubicBezTo>
                      <a:pt x="1068" y="0"/>
                      <a:pt x="1058" y="0"/>
                      <a:pt x="1053" y="0"/>
                    </a:cubicBezTo>
                    <a:cubicBezTo>
                      <a:pt x="1038" y="0"/>
                      <a:pt x="1024" y="9"/>
                      <a:pt x="1014" y="19"/>
                    </a:cubicBezTo>
                    <a:lnTo>
                      <a:pt x="10" y="1483"/>
                    </a:lnTo>
                    <a:cubicBezTo>
                      <a:pt x="0" y="1498"/>
                      <a:pt x="0" y="1517"/>
                      <a:pt x="5" y="1532"/>
                    </a:cubicBezTo>
                    <a:cubicBezTo>
                      <a:pt x="15" y="1547"/>
                      <a:pt x="30" y="1556"/>
                      <a:pt x="49" y="1556"/>
                    </a:cubicBezTo>
                    <a:lnTo>
                      <a:pt x="651" y="1556"/>
                    </a:lnTo>
                    <a:lnTo>
                      <a:pt x="382" y="2438"/>
                    </a:lnTo>
                    <a:cubicBezTo>
                      <a:pt x="377" y="2462"/>
                      <a:pt x="387" y="2487"/>
                      <a:pt x="407" y="2497"/>
                    </a:cubicBezTo>
                    <a:cubicBezTo>
                      <a:pt x="412" y="2501"/>
                      <a:pt x="421" y="2501"/>
                      <a:pt x="426" y="2501"/>
                    </a:cubicBezTo>
                    <a:cubicBezTo>
                      <a:pt x="441" y="2501"/>
                      <a:pt x="456" y="2492"/>
                      <a:pt x="465" y="2482"/>
                    </a:cubicBezTo>
                    <a:lnTo>
                      <a:pt x="1498" y="1003"/>
                    </a:lnTo>
                    <a:cubicBezTo>
                      <a:pt x="1503" y="993"/>
                      <a:pt x="1508" y="984"/>
                      <a:pt x="1508" y="974"/>
                    </a:cubicBezTo>
                    <a:cubicBezTo>
                      <a:pt x="1508" y="949"/>
                      <a:pt x="1484" y="930"/>
                      <a:pt x="1459" y="9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570" tIns="44786" rIns="89570" bIns="44786" numCol="1" anchor="t" anchorCtr="0" compatLnSpc="1">
                <a:prstTxWarp prst="textNoShape">
                  <a:avLst/>
                </a:prstTxWarp>
              </a:bodyPr>
              <a:lstStyle/>
              <a:p>
                <a:pPr defTabSz="895594">
                  <a:defRPr/>
                </a:pPr>
                <a:endParaRPr lang="en-US" sz="1764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2" name="Freeform 35"/>
              <p:cNvSpPr>
                <a:spLocks noEditPoints="1"/>
              </p:cNvSpPr>
              <p:nvPr/>
            </p:nvSpPr>
            <p:spPr bwMode="auto">
              <a:xfrm>
                <a:off x="8580718" y="793097"/>
                <a:ext cx="2587625" cy="2574925"/>
              </a:xfrm>
              <a:custGeom>
                <a:avLst/>
                <a:gdLst>
                  <a:gd name="T0" fmla="*/ 3231 w 4925"/>
                  <a:gd name="T1" fmla="*/ 4866 h 4910"/>
                  <a:gd name="T2" fmla="*/ 3422 w 4925"/>
                  <a:gd name="T3" fmla="*/ 4910 h 4910"/>
                  <a:gd name="T4" fmla="*/ 3579 w 4925"/>
                  <a:gd name="T5" fmla="*/ 4881 h 4910"/>
                  <a:gd name="T6" fmla="*/ 3833 w 4925"/>
                  <a:gd name="T7" fmla="*/ 4646 h 4910"/>
                  <a:gd name="T8" fmla="*/ 3899 w 4925"/>
                  <a:gd name="T9" fmla="*/ 4509 h 4910"/>
                  <a:gd name="T10" fmla="*/ 4063 w 4925"/>
                  <a:gd name="T11" fmla="*/ 4509 h 4910"/>
                  <a:gd name="T12" fmla="*/ 4509 w 4925"/>
                  <a:gd name="T13" fmla="*/ 4063 h 4910"/>
                  <a:gd name="T14" fmla="*/ 4509 w 4925"/>
                  <a:gd name="T15" fmla="*/ 2794 h 4910"/>
                  <a:gd name="T16" fmla="*/ 4866 w 4925"/>
                  <a:gd name="T17" fmla="*/ 2031 h 4910"/>
                  <a:gd name="T18" fmla="*/ 4881 w 4925"/>
                  <a:gd name="T19" fmla="*/ 1679 h 4910"/>
                  <a:gd name="T20" fmla="*/ 4646 w 4925"/>
                  <a:gd name="T21" fmla="*/ 1424 h 4910"/>
                  <a:gd name="T22" fmla="*/ 4509 w 4925"/>
                  <a:gd name="T23" fmla="*/ 1358 h 4910"/>
                  <a:gd name="T24" fmla="*/ 4509 w 4925"/>
                  <a:gd name="T25" fmla="*/ 856 h 4910"/>
                  <a:gd name="T26" fmla="*/ 4063 w 4925"/>
                  <a:gd name="T27" fmla="*/ 411 h 4910"/>
                  <a:gd name="T28" fmla="*/ 2779 w 4925"/>
                  <a:gd name="T29" fmla="*/ 411 h 4910"/>
                  <a:gd name="T30" fmla="*/ 2026 w 4925"/>
                  <a:gd name="T31" fmla="*/ 58 h 4910"/>
                  <a:gd name="T32" fmla="*/ 1679 w 4925"/>
                  <a:gd name="T33" fmla="*/ 44 h 4910"/>
                  <a:gd name="T34" fmla="*/ 1424 w 4925"/>
                  <a:gd name="T35" fmla="*/ 279 h 4910"/>
                  <a:gd name="T36" fmla="*/ 1360 w 4925"/>
                  <a:gd name="T37" fmla="*/ 411 h 4910"/>
                  <a:gd name="T38" fmla="*/ 856 w 4925"/>
                  <a:gd name="T39" fmla="*/ 411 h 4910"/>
                  <a:gd name="T40" fmla="*/ 411 w 4925"/>
                  <a:gd name="T41" fmla="*/ 856 h 4910"/>
                  <a:gd name="T42" fmla="*/ 411 w 4925"/>
                  <a:gd name="T43" fmla="*/ 2478 h 4910"/>
                  <a:gd name="T44" fmla="*/ 58 w 4925"/>
                  <a:gd name="T45" fmla="*/ 3231 h 4910"/>
                  <a:gd name="T46" fmla="*/ 44 w 4925"/>
                  <a:gd name="T47" fmla="*/ 3579 h 4910"/>
                  <a:gd name="T48" fmla="*/ 279 w 4925"/>
                  <a:gd name="T49" fmla="*/ 3833 h 4910"/>
                  <a:gd name="T50" fmla="*/ 411 w 4925"/>
                  <a:gd name="T51" fmla="*/ 3897 h 4910"/>
                  <a:gd name="T52" fmla="*/ 411 w 4925"/>
                  <a:gd name="T53" fmla="*/ 4063 h 4910"/>
                  <a:gd name="T54" fmla="*/ 856 w 4925"/>
                  <a:gd name="T55" fmla="*/ 4509 h 4910"/>
                  <a:gd name="T56" fmla="*/ 2468 w 4925"/>
                  <a:gd name="T57" fmla="*/ 4509 h 4910"/>
                  <a:gd name="T58" fmla="*/ 3231 w 4925"/>
                  <a:gd name="T59" fmla="*/ 4866 h 4910"/>
                  <a:gd name="T60" fmla="*/ 856 w 4925"/>
                  <a:gd name="T61" fmla="*/ 705 h 4910"/>
                  <a:gd name="T62" fmla="*/ 4063 w 4925"/>
                  <a:gd name="T63" fmla="*/ 705 h 4910"/>
                  <a:gd name="T64" fmla="*/ 4210 w 4925"/>
                  <a:gd name="T65" fmla="*/ 851 h 4910"/>
                  <a:gd name="T66" fmla="*/ 4210 w 4925"/>
                  <a:gd name="T67" fmla="*/ 4058 h 4910"/>
                  <a:gd name="T68" fmla="*/ 4063 w 4925"/>
                  <a:gd name="T69" fmla="*/ 4205 h 4910"/>
                  <a:gd name="T70" fmla="*/ 856 w 4925"/>
                  <a:gd name="T71" fmla="*/ 4205 h 4910"/>
                  <a:gd name="T72" fmla="*/ 709 w 4925"/>
                  <a:gd name="T73" fmla="*/ 4058 h 4910"/>
                  <a:gd name="T74" fmla="*/ 709 w 4925"/>
                  <a:gd name="T75" fmla="*/ 851 h 4910"/>
                  <a:gd name="T76" fmla="*/ 856 w 4925"/>
                  <a:gd name="T77" fmla="*/ 705 h 49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25" h="4910">
                    <a:moveTo>
                      <a:pt x="3231" y="4866"/>
                    </a:moveTo>
                    <a:cubicBezTo>
                      <a:pt x="3290" y="4896"/>
                      <a:pt x="3358" y="4910"/>
                      <a:pt x="3422" y="4910"/>
                    </a:cubicBezTo>
                    <a:cubicBezTo>
                      <a:pt x="3476" y="4910"/>
                      <a:pt x="3525" y="4900"/>
                      <a:pt x="3579" y="4881"/>
                    </a:cubicBezTo>
                    <a:cubicBezTo>
                      <a:pt x="3691" y="4842"/>
                      <a:pt x="3784" y="4758"/>
                      <a:pt x="3833" y="4646"/>
                    </a:cubicBezTo>
                    <a:lnTo>
                      <a:pt x="3899" y="4509"/>
                    </a:lnTo>
                    <a:lnTo>
                      <a:pt x="4063" y="4509"/>
                    </a:lnTo>
                    <a:cubicBezTo>
                      <a:pt x="4308" y="4509"/>
                      <a:pt x="4509" y="4308"/>
                      <a:pt x="4509" y="4063"/>
                    </a:cubicBezTo>
                    <a:lnTo>
                      <a:pt x="4509" y="2794"/>
                    </a:lnTo>
                    <a:lnTo>
                      <a:pt x="4866" y="2031"/>
                    </a:lnTo>
                    <a:cubicBezTo>
                      <a:pt x="4920" y="1919"/>
                      <a:pt x="4925" y="1796"/>
                      <a:pt x="4881" y="1679"/>
                    </a:cubicBezTo>
                    <a:cubicBezTo>
                      <a:pt x="4842" y="1566"/>
                      <a:pt x="4758" y="1473"/>
                      <a:pt x="4646" y="1424"/>
                    </a:cubicBezTo>
                    <a:lnTo>
                      <a:pt x="4509" y="1358"/>
                    </a:lnTo>
                    <a:lnTo>
                      <a:pt x="4509" y="856"/>
                    </a:lnTo>
                    <a:cubicBezTo>
                      <a:pt x="4509" y="612"/>
                      <a:pt x="4308" y="411"/>
                      <a:pt x="4063" y="411"/>
                    </a:cubicBezTo>
                    <a:lnTo>
                      <a:pt x="2779" y="411"/>
                    </a:lnTo>
                    <a:lnTo>
                      <a:pt x="2026" y="58"/>
                    </a:lnTo>
                    <a:cubicBezTo>
                      <a:pt x="1919" y="9"/>
                      <a:pt x="1791" y="0"/>
                      <a:pt x="1679" y="44"/>
                    </a:cubicBezTo>
                    <a:cubicBezTo>
                      <a:pt x="1566" y="83"/>
                      <a:pt x="1473" y="166"/>
                      <a:pt x="1424" y="279"/>
                    </a:cubicBezTo>
                    <a:lnTo>
                      <a:pt x="1360" y="411"/>
                    </a:lnTo>
                    <a:lnTo>
                      <a:pt x="856" y="411"/>
                    </a:lnTo>
                    <a:cubicBezTo>
                      <a:pt x="612" y="411"/>
                      <a:pt x="411" y="612"/>
                      <a:pt x="411" y="856"/>
                    </a:cubicBezTo>
                    <a:lnTo>
                      <a:pt x="411" y="2478"/>
                    </a:lnTo>
                    <a:lnTo>
                      <a:pt x="58" y="3231"/>
                    </a:lnTo>
                    <a:cubicBezTo>
                      <a:pt x="9" y="3339"/>
                      <a:pt x="0" y="3466"/>
                      <a:pt x="44" y="3579"/>
                    </a:cubicBezTo>
                    <a:cubicBezTo>
                      <a:pt x="83" y="3691"/>
                      <a:pt x="166" y="3784"/>
                      <a:pt x="279" y="3833"/>
                    </a:cubicBezTo>
                    <a:lnTo>
                      <a:pt x="411" y="3897"/>
                    </a:lnTo>
                    <a:lnTo>
                      <a:pt x="411" y="4063"/>
                    </a:lnTo>
                    <a:cubicBezTo>
                      <a:pt x="411" y="4308"/>
                      <a:pt x="612" y="4509"/>
                      <a:pt x="856" y="4509"/>
                    </a:cubicBezTo>
                    <a:lnTo>
                      <a:pt x="2468" y="4509"/>
                    </a:lnTo>
                    <a:lnTo>
                      <a:pt x="3231" y="4866"/>
                    </a:lnTo>
                    <a:close/>
                    <a:moveTo>
                      <a:pt x="856" y="705"/>
                    </a:moveTo>
                    <a:lnTo>
                      <a:pt x="4063" y="705"/>
                    </a:lnTo>
                    <a:cubicBezTo>
                      <a:pt x="4142" y="705"/>
                      <a:pt x="4210" y="768"/>
                      <a:pt x="4210" y="851"/>
                    </a:cubicBezTo>
                    <a:lnTo>
                      <a:pt x="4210" y="4058"/>
                    </a:lnTo>
                    <a:cubicBezTo>
                      <a:pt x="4210" y="4137"/>
                      <a:pt x="4146" y="4205"/>
                      <a:pt x="4063" y="4205"/>
                    </a:cubicBezTo>
                    <a:lnTo>
                      <a:pt x="856" y="4205"/>
                    </a:lnTo>
                    <a:cubicBezTo>
                      <a:pt x="778" y="4205"/>
                      <a:pt x="709" y="4142"/>
                      <a:pt x="709" y="4058"/>
                    </a:cubicBezTo>
                    <a:lnTo>
                      <a:pt x="709" y="851"/>
                    </a:lnTo>
                    <a:cubicBezTo>
                      <a:pt x="709" y="773"/>
                      <a:pt x="773" y="705"/>
                      <a:pt x="856" y="705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570" tIns="44786" rIns="89570" bIns="44786" numCol="1" anchor="t" anchorCtr="0" compatLnSpc="1">
                <a:prstTxWarp prst="textNoShape">
                  <a:avLst/>
                </a:prstTxWarp>
              </a:bodyPr>
              <a:lstStyle/>
              <a:p>
                <a:pPr defTabSz="895594">
                  <a:defRPr/>
                </a:pPr>
                <a:endParaRPr lang="en-US" sz="1764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  <p:grpSp>
          <p:nvGrpSpPr>
            <p:cNvPr id="353" name="Group 352"/>
            <p:cNvGrpSpPr/>
            <p:nvPr/>
          </p:nvGrpSpPr>
          <p:grpSpPr>
            <a:xfrm>
              <a:off x="9154089" y="3612024"/>
              <a:ext cx="266641" cy="209033"/>
              <a:chOff x="8588655" y="3482322"/>
              <a:chExt cx="2571750" cy="2016125"/>
            </a:xfrm>
          </p:grpSpPr>
          <p:sp>
            <p:nvSpPr>
              <p:cNvPr id="354" name="Freeform 36"/>
              <p:cNvSpPr>
                <a:spLocks/>
              </p:cNvSpPr>
              <p:nvPr/>
            </p:nvSpPr>
            <p:spPr bwMode="auto">
              <a:xfrm>
                <a:off x="8588655" y="3482322"/>
                <a:ext cx="1547813" cy="241300"/>
              </a:xfrm>
              <a:custGeom>
                <a:avLst/>
                <a:gdLst>
                  <a:gd name="T0" fmla="*/ 2894 w 2948"/>
                  <a:gd name="T1" fmla="*/ 397 h 460"/>
                  <a:gd name="T2" fmla="*/ 2752 w 2948"/>
                  <a:gd name="T3" fmla="*/ 152 h 460"/>
                  <a:gd name="T4" fmla="*/ 2488 w 2948"/>
                  <a:gd name="T5" fmla="*/ 0 h 460"/>
                  <a:gd name="T6" fmla="*/ 304 w 2948"/>
                  <a:gd name="T7" fmla="*/ 0 h 460"/>
                  <a:gd name="T8" fmla="*/ 0 w 2948"/>
                  <a:gd name="T9" fmla="*/ 304 h 460"/>
                  <a:gd name="T10" fmla="*/ 0 w 2948"/>
                  <a:gd name="T11" fmla="*/ 460 h 460"/>
                  <a:gd name="T12" fmla="*/ 2948 w 2948"/>
                  <a:gd name="T13" fmla="*/ 460 h 460"/>
                  <a:gd name="T14" fmla="*/ 2894 w 2948"/>
                  <a:gd name="T15" fmla="*/ 397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948" h="460">
                    <a:moveTo>
                      <a:pt x="2894" y="397"/>
                    </a:moveTo>
                    <a:lnTo>
                      <a:pt x="2752" y="152"/>
                    </a:lnTo>
                    <a:cubicBezTo>
                      <a:pt x="2698" y="59"/>
                      <a:pt x="2595" y="0"/>
                      <a:pt x="2488" y="0"/>
                    </a:cubicBezTo>
                    <a:lnTo>
                      <a:pt x="304" y="0"/>
                    </a:lnTo>
                    <a:cubicBezTo>
                      <a:pt x="138" y="0"/>
                      <a:pt x="0" y="137"/>
                      <a:pt x="0" y="304"/>
                    </a:cubicBezTo>
                    <a:lnTo>
                      <a:pt x="0" y="460"/>
                    </a:lnTo>
                    <a:lnTo>
                      <a:pt x="2948" y="460"/>
                    </a:lnTo>
                    <a:cubicBezTo>
                      <a:pt x="2923" y="446"/>
                      <a:pt x="2909" y="421"/>
                      <a:pt x="2894" y="397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570" tIns="44786" rIns="89570" bIns="44786" numCol="1" anchor="t" anchorCtr="0" compatLnSpc="1">
                <a:prstTxWarp prst="textNoShape">
                  <a:avLst/>
                </a:prstTxWarp>
              </a:bodyPr>
              <a:lstStyle/>
              <a:p>
                <a:pPr defTabSz="895594">
                  <a:defRPr/>
                </a:pPr>
                <a:endParaRPr lang="en-US" sz="1764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  <p:sp>
            <p:nvSpPr>
              <p:cNvPr id="355" name="Freeform 37"/>
              <p:cNvSpPr>
                <a:spLocks noEditPoints="1"/>
              </p:cNvSpPr>
              <p:nvPr/>
            </p:nvSpPr>
            <p:spPr bwMode="auto">
              <a:xfrm>
                <a:off x="8588655" y="3804585"/>
                <a:ext cx="2571750" cy="1693862"/>
              </a:xfrm>
              <a:custGeom>
                <a:avLst/>
                <a:gdLst>
                  <a:gd name="T0" fmla="*/ 4706 w 4896"/>
                  <a:gd name="T1" fmla="*/ 0 h 3227"/>
                  <a:gd name="T2" fmla="*/ 0 w 4896"/>
                  <a:gd name="T3" fmla="*/ 0 h 3227"/>
                  <a:gd name="T4" fmla="*/ 0 w 4896"/>
                  <a:gd name="T5" fmla="*/ 2923 h 3227"/>
                  <a:gd name="T6" fmla="*/ 304 w 4896"/>
                  <a:gd name="T7" fmla="*/ 3227 h 3227"/>
                  <a:gd name="T8" fmla="*/ 4593 w 4896"/>
                  <a:gd name="T9" fmla="*/ 3227 h 3227"/>
                  <a:gd name="T10" fmla="*/ 4896 w 4896"/>
                  <a:gd name="T11" fmla="*/ 2923 h 3227"/>
                  <a:gd name="T12" fmla="*/ 4896 w 4896"/>
                  <a:gd name="T13" fmla="*/ 279 h 3227"/>
                  <a:gd name="T14" fmla="*/ 4706 w 4896"/>
                  <a:gd name="T15" fmla="*/ 0 h 3227"/>
                  <a:gd name="T16" fmla="*/ 3070 w 4896"/>
                  <a:gd name="T17" fmla="*/ 1469 h 3227"/>
                  <a:gd name="T18" fmla="*/ 2204 w 4896"/>
                  <a:gd name="T19" fmla="*/ 2708 h 3227"/>
                  <a:gd name="T20" fmla="*/ 2169 w 4896"/>
                  <a:gd name="T21" fmla="*/ 2727 h 3227"/>
                  <a:gd name="T22" fmla="*/ 2150 w 4896"/>
                  <a:gd name="T23" fmla="*/ 2722 h 3227"/>
                  <a:gd name="T24" fmla="*/ 2130 w 4896"/>
                  <a:gd name="T25" fmla="*/ 2673 h 3227"/>
                  <a:gd name="T26" fmla="*/ 2355 w 4896"/>
                  <a:gd name="T27" fmla="*/ 1934 h 3227"/>
                  <a:gd name="T28" fmla="*/ 1851 w 4896"/>
                  <a:gd name="T29" fmla="*/ 1934 h 3227"/>
                  <a:gd name="T30" fmla="*/ 1812 w 4896"/>
                  <a:gd name="T31" fmla="*/ 1910 h 3227"/>
                  <a:gd name="T32" fmla="*/ 1817 w 4896"/>
                  <a:gd name="T33" fmla="*/ 1866 h 3227"/>
                  <a:gd name="T34" fmla="*/ 2659 w 4896"/>
                  <a:gd name="T35" fmla="*/ 642 h 3227"/>
                  <a:gd name="T36" fmla="*/ 2693 w 4896"/>
                  <a:gd name="T37" fmla="*/ 622 h 3227"/>
                  <a:gd name="T38" fmla="*/ 2713 w 4896"/>
                  <a:gd name="T39" fmla="*/ 627 h 3227"/>
                  <a:gd name="T40" fmla="*/ 2732 w 4896"/>
                  <a:gd name="T41" fmla="*/ 676 h 3227"/>
                  <a:gd name="T42" fmla="*/ 2517 w 4896"/>
                  <a:gd name="T43" fmla="*/ 1400 h 3227"/>
                  <a:gd name="T44" fmla="*/ 3036 w 4896"/>
                  <a:gd name="T45" fmla="*/ 1400 h 3227"/>
                  <a:gd name="T46" fmla="*/ 3080 w 4896"/>
                  <a:gd name="T47" fmla="*/ 1444 h 3227"/>
                  <a:gd name="T48" fmla="*/ 3070 w 4896"/>
                  <a:gd name="T49" fmla="*/ 1469 h 3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896" h="3227">
                    <a:moveTo>
                      <a:pt x="4706" y="0"/>
                    </a:moveTo>
                    <a:lnTo>
                      <a:pt x="0" y="0"/>
                    </a:lnTo>
                    <a:lnTo>
                      <a:pt x="0" y="2923"/>
                    </a:lnTo>
                    <a:cubicBezTo>
                      <a:pt x="0" y="3090"/>
                      <a:pt x="138" y="3227"/>
                      <a:pt x="304" y="3227"/>
                    </a:cubicBezTo>
                    <a:lnTo>
                      <a:pt x="4593" y="3227"/>
                    </a:lnTo>
                    <a:cubicBezTo>
                      <a:pt x="4759" y="3227"/>
                      <a:pt x="4896" y="3090"/>
                      <a:pt x="4896" y="2923"/>
                    </a:cubicBezTo>
                    <a:lnTo>
                      <a:pt x="4896" y="279"/>
                    </a:lnTo>
                    <a:cubicBezTo>
                      <a:pt x="4896" y="157"/>
                      <a:pt x="4818" y="49"/>
                      <a:pt x="4706" y="0"/>
                    </a:cubicBezTo>
                    <a:close/>
                    <a:moveTo>
                      <a:pt x="3070" y="1469"/>
                    </a:moveTo>
                    <a:lnTo>
                      <a:pt x="2204" y="2708"/>
                    </a:lnTo>
                    <a:cubicBezTo>
                      <a:pt x="2194" y="2717"/>
                      <a:pt x="2184" y="2727"/>
                      <a:pt x="2169" y="2727"/>
                    </a:cubicBezTo>
                    <a:cubicBezTo>
                      <a:pt x="2164" y="2727"/>
                      <a:pt x="2155" y="2727"/>
                      <a:pt x="2150" y="2722"/>
                    </a:cubicBezTo>
                    <a:cubicBezTo>
                      <a:pt x="2130" y="2713"/>
                      <a:pt x="2120" y="2693"/>
                      <a:pt x="2130" y="2673"/>
                    </a:cubicBezTo>
                    <a:lnTo>
                      <a:pt x="2355" y="1934"/>
                    </a:lnTo>
                    <a:lnTo>
                      <a:pt x="1851" y="1934"/>
                    </a:lnTo>
                    <a:cubicBezTo>
                      <a:pt x="1836" y="1934"/>
                      <a:pt x="1822" y="1924"/>
                      <a:pt x="1812" y="1910"/>
                    </a:cubicBezTo>
                    <a:cubicBezTo>
                      <a:pt x="1807" y="1895"/>
                      <a:pt x="1807" y="1880"/>
                      <a:pt x="1817" y="1866"/>
                    </a:cubicBezTo>
                    <a:lnTo>
                      <a:pt x="2659" y="642"/>
                    </a:lnTo>
                    <a:cubicBezTo>
                      <a:pt x="2669" y="632"/>
                      <a:pt x="2679" y="622"/>
                      <a:pt x="2693" y="622"/>
                    </a:cubicBezTo>
                    <a:cubicBezTo>
                      <a:pt x="2698" y="622"/>
                      <a:pt x="2703" y="622"/>
                      <a:pt x="2713" y="627"/>
                    </a:cubicBezTo>
                    <a:cubicBezTo>
                      <a:pt x="2732" y="637"/>
                      <a:pt x="2742" y="656"/>
                      <a:pt x="2732" y="676"/>
                    </a:cubicBezTo>
                    <a:lnTo>
                      <a:pt x="2517" y="1400"/>
                    </a:lnTo>
                    <a:lnTo>
                      <a:pt x="3036" y="1400"/>
                    </a:lnTo>
                    <a:cubicBezTo>
                      <a:pt x="3060" y="1400"/>
                      <a:pt x="3080" y="1420"/>
                      <a:pt x="3080" y="1444"/>
                    </a:cubicBezTo>
                    <a:cubicBezTo>
                      <a:pt x="3080" y="1454"/>
                      <a:pt x="3075" y="1459"/>
                      <a:pt x="3070" y="1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89570" tIns="44786" rIns="89570" bIns="44786" numCol="1" anchor="t" anchorCtr="0" compatLnSpc="1">
                <a:prstTxWarp prst="textNoShape">
                  <a:avLst/>
                </a:prstTxWarp>
              </a:bodyPr>
              <a:lstStyle/>
              <a:p>
                <a:pPr defTabSz="895594">
                  <a:defRPr/>
                </a:pPr>
                <a:endParaRPr lang="en-US" sz="1764" kern="0">
                  <a:solidFill>
                    <a:sysClr val="windowText" lastClr="000000"/>
                  </a:solidFill>
                  <a:latin typeface="Segoe UI"/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B91ECA4-012E-DB48-9058-3C8BF19BD858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7709336" y="588235"/>
            <a:ext cx="274699" cy="30903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E61247-9F17-4EAA-9038-E45E37BE2389}"/>
              </a:ext>
            </a:extLst>
          </p:cNvPr>
          <p:cNvSpPr/>
          <p:nvPr/>
        </p:nvSpPr>
        <p:spPr bwMode="auto">
          <a:xfrm>
            <a:off x="6425939" y="155535"/>
            <a:ext cx="3450583" cy="4066741"/>
          </a:xfrm>
          <a:prstGeom prst="rect">
            <a:avLst/>
          </a:prstGeom>
          <a:noFill/>
          <a:ln w="3810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30" rIns="0" bIns="46630" numCol="1" rtlCol="0" anchor="ctr" anchorCtr="0" compatLnSpc="1">
            <a:prstTxWarp prst="textNoShape">
              <a:avLst/>
            </a:prstTxWarp>
          </a:bodyPr>
          <a:lstStyle/>
          <a:p>
            <a:pPr algn="ctr" defTabSz="932293" fontAlgn="base">
              <a:spcBef>
                <a:spcPct val="0"/>
              </a:spcBef>
              <a:spcAft>
                <a:spcPct val="0"/>
              </a:spcAft>
              <a:defRPr/>
            </a:pPr>
            <a:endParaRPr lang="en-CA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593046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FCF14BDF-B452-4D32-A5A0-A1AD4F6B15FD}"/>
              </a:ext>
            </a:extLst>
          </p:cNvPr>
          <p:cNvSpPr/>
          <p:nvPr/>
        </p:nvSpPr>
        <p:spPr bwMode="auto">
          <a:xfrm>
            <a:off x="803249" y="3133870"/>
            <a:ext cx="10484241" cy="127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STORE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D1CDC214-4E1D-40C7-AE60-10304584D57A}"/>
              </a:ext>
            </a:extLst>
          </p:cNvPr>
          <p:cNvSpPr/>
          <p:nvPr/>
        </p:nvSpPr>
        <p:spPr bwMode="auto">
          <a:xfrm>
            <a:off x="9830574" y="1636404"/>
            <a:ext cx="1413009" cy="127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VISUALIZE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8AD66CDD-4D30-458A-B0C3-3DDB42D5EF03}"/>
              </a:ext>
            </a:extLst>
          </p:cNvPr>
          <p:cNvSpPr txBox="1">
            <a:spLocks/>
          </p:cNvSpPr>
          <p:nvPr/>
        </p:nvSpPr>
        <p:spPr>
          <a:xfrm>
            <a:off x="490221" y="-757807"/>
            <a:ext cx="5554390" cy="757806"/>
          </a:xfrm>
          <a:prstGeom prst="rect">
            <a:avLst/>
          </a:prstGeom>
        </p:spPr>
        <p:txBody>
          <a:bodyPr/>
          <a:lstStyle>
            <a:lvl1pPr algn="l" defTabSz="91419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400" b="0" kern="1200" cap="none" spc="-147" baseline="0" dirty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08A9AF-2172-430A-A048-0E42E62E1535}"/>
              </a:ext>
            </a:extLst>
          </p:cNvPr>
          <p:cNvSpPr/>
          <p:nvPr/>
        </p:nvSpPr>
        <p:spPr bwMode="auto">
          <a:xfrm>
            <a:off x="763866" y="1636404"/>
            <a:ext cx="2056818" cy="127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INGEST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70FB63E-99E9-43E4-A4D5-CCB5FD9A85F1}"/>
              </a:ext>
            </a:extLst>
          </p:cNvPr>
          <p:cNvSpPr/>
          <p:nvPr/>
        </p:nvSpPr>
        <p:spPr bwMode="auto">
          <a:xfrm>
            <a:off x="3030542" y="1636404"/>
            <a:ext cx="2056818" cy="127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PREPARE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F387B8-1A81-4F0D-9875-3BB4223648CB}"/>
              </a:ext>
            </a:extLst>
          </p:cNvPr>
          <p:cNvSpPr/>
          <p:nvPr/>
        </p:nvSpPr>
        <p:spPr bwMode="auto">
          <a:xfrm>
            <a:off x="5297219" y="1636404"/>
            <a:ext cx="2056818" cy="127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TRANSFORM &amp; ENRICH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66B68D-EBC5-4D15-868A-0320583AE1E5}"/>
              </a:ext>
            </a:extLst>
          </p:cNvPr>
          <p:cNvSpPr/>
          <p:nvPr/>
        </p:nvSpPr>
        <p:spPr bwMode="auto">
          <a:xfrm>
            <a:off x="7563897" y="1636404"/>
            <a:ext cx="2056818" cy="12733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28" tIns="146263" rIns="182828" bIns="14626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11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  <a:ea typeface="Segoe UI" pitchFamily="34" charset="0"/>
                <a:cs typeface="Segoe UI" pitchFamily="34" charset="0"/>
              </a:rPr>
              <a:t>SERVE</a:t>
            </a:r>
            <a:endParaRPr lang="en-US" sz="2400" b="1">
              <a:solidFill>
                <a:schemeClr val="tx1">
                  <a:lumMod val="50000"/>
                  <a:lumOff val="50000"/>
                </a:schemeClr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0DFB5E-1348-4628-B21C-32CA65355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044" y="458042"/>
            <a:ext cx="11016957" cy="543031"/>
          </a:xfrm>
        </p:spPr>
        <p:txBody>
          <a:bodyPr>
            <a:normAutofit fontScale="90000"/>
          </a:bodyPr>
          <a:lstStyle/>
          <a:p>
            <a:r>
              <a:rPr lang="en-US" dirty="0"/>
              <a:t>Modern Data Warehouse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CD998C7-60A1-40AB-B1B0-29F3E84072DB}"/>
              </a:ext>
            </a:extLst>
          </p:cNvPr>
          <p:cNvSpPr/>
          <p:nvPr/>
        </p:nvSpPr>
        <p:spPr bwMode="auto">
          <a:xfrm>
            <a:off x="948418" y="2309278"/>
            <a:ext cx="10077219" cy="475038"/>
          </a:xfrm>
          <a:prstGeom prst="rightArrow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8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300" dirty="0">
                <a:solidFill>
                  <a:srgbClr val="0078D7"/>
                </a:solidFill>
                <a:latin typeface="Segoe UI Semilight" charset="0"/>
              </a:rPr>
              <a:t>Case Study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CE9846-C8DA-4EFD-862D-58FE2CE0A4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981" y="1435780"/>
            <a:ext cx="11016957" cy="7060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Customer Stories</a:t>
            </a:r>
            <a:br>
              <a:rPr lang="en-US" dirty="0"/>
            </a:br>
            <a:r>
              <a:rPr lang="en-US" dirty="0"/>
              <a:t>Online</a:t>
            </a:r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ECEFC5-4F91-4FE1-8F08-84B8A660CEBA}"/>
              </a:ext>
            </a:extLst>
          </p:cNvPr>
          <p:cNvSpPr/>
          <p:nvPr/>
        </p:nvSpPr>
        <p:spPr>
          <a:xfrm>
            <a:off x="865" y="6211275"/>
            <a:ext cx="12190271" cy="657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5">
              <a:defRPr/>
            </a:pPr>
            <a:r>
              <a:rPr lang="en-CA" dirty="0">
                <a:solidFill>
                  <a:srgbClr val="1A1A1A"/>
                </a:solidFill>
                <a:latin typeface="Segoe UI"/>
                <a:hlinkClick r:id="rId3"/>
              </a:rPr>
              <a:t>https://customers.microsoft.com/en-us/search?sq=%22Azure%20Synapse%20Analytics%22&amp;ff=&amp;p=2&amp;so=story_publish_date%20desc</a:t>
            </a:r>
            <a:endParaRPr lang="en-CA" dirty="0">
              <a:solidFill>
                <a:srgbClr val="1A1A1A"/>
              </a:solidFill>
              <a:latin typeface="Segoe U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73890-4A7F-491D-8A27-2D7794F5C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124" y="1393112"/>
            <a:ext cx="6265730" cy="45756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8C0D3E-7DF9-4AA2-B0EB-32C191535C94}"/>
              </a:ext>
            </a:extLst>
          </p:cNvPr>
          <p:cNvSpPr txBox="1"/>
          <p:nvPr/>
        </p:nvSpPr>
        <p:spPr>
          <a:xfrm>
            <a:off x="379762" y="2600125"/>
            <a:ext cx="3657081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914225">
              <a:defRPr/>
            </a:pPr>
            <a:r>
              <a:rPr lang="en-US" sz="2000" dirty="0">
                <a:gradFill>
                  <a:gsLst>
                    <a:gs pos="2917">
                      <a:srgbClr val="1A1A1A"/>
                    </a:gs>
                    <a:gs pos="30000">
                      <a:srgbClr val="1A1A1A"/>
                    </a:gs>
                  </a:gsLst>
                  <a:lin ang="5400000" scaled="0"/>
                </a:gradFill>
                <a:latin typeface="Segoe UI"/>
              </a:rPr>
              <a:t>A Listing of Case Study Videos will be provided as a takeaway.</a:t>
            </a:r>
            <a:endParaRPr lang="en-CA" sz="2000" dirty="0" err="1">
              <a:gradFill>
                <a:gsLst>
                  <a:gs pos="2917">
                    <a:srgbClr val="1A1A1A"/>
                  </a:gs>
                  <a:gs pos="30000">
                    <a:srgbClr val="1A1A1A"/>
                  </a:gs>
                </a:gsLst>
                <a:lin ang="5400000" scaled="0"/>
              </a:gradFill>
              <a:latin typeface="Segoe U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1A9A1C-DD82-4623-885D-F330047153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559" y="3257576"/>
            <a:ext cx="2002016" cy="226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6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387</Words>
  <Application>Microsoft Macintosh PowerPoint</Application>
  <PresentationFormat>Widescreen</PresentationFormat>
  <Paragraphs>164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Segoe UI</vt:lpstr>
      <vt:lpstr>Segoe UI Light</vt:lpstr>
      <vt:lpstr>Segoe UI Semilight</vt:lpstr>
      <vt:lpstr>Office Theme</vt:lpstr>
      <vt:lpstr>Cloud Migration Triggers</vt:lpstr>
      <vt:lpstr>What is Azure Synapse Analytics?</vt:lpstr>
      <vt:lpstr>PowerPoint Presentation</vt:lpstr>
      <vt:lpstr>Modern Data Warehouse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Migration Triggers</dc:title>
  <dc:creator>Steve Young</dc:creator>
  <cp:lastModifiedBy>Stephen Young</cp:lastModifiedBy>
  <cp:revision>1</cp:revision>
  <dcterms:created xsi:type="dcterms:W3CDTF">2020-10-07T15:32:42Z</dcterms:created>
  <dcterms:modified xsi:type="dcterms:W3CDTF">2020-10-08T13:38:17Z</dcterms:modified>
</cp:coreProperties>
</file>