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DFDC03-A7C4-40B8-8B58-770328CAEF4C}">
  <a:tblStyle styleId="{B3DFDC03-A7C4-40B8-8B58-770328CAE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maticSC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3ff5b2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3ff5b2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3ff5b22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3ff5b22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3ff5b223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3ff5b223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3ff5b22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3ff5b2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3ff5b22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3ff5b22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3ff5b22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3ff5b22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methods may do both quite good and resembles each other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that case the uniqueness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baseline tools see how much variance can be further explained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3ff5b22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3ff5b22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3ff5b22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3ff5b22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3ff5b223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93ff5b22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93ff5b22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93ff5b22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vUniqueness analysis emphasize on the contribution and the unique knowledge they apply, that can be put into further research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 squre based analysis: will combination of the best methods in each group do better than a single method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3ff5b22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3ff5b22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3ff5b2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3ff5b2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3ff5b22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3ff5b22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3ff5b22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3ff5b22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3ff5b2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3ff5b2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ROC: cutoff based, customized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3ff5b22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3ff5b22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3ff5b2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3ff5b2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figure to demo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ff5b22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ff5b22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3ff5b22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3ff5b22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3ff5b22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3ff5b22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Updated R Package for Evaluation of CAGI Challenge Results</a:t>
            </a:r>
            <a:endParaRPr sz="3000"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Changhua Yu (with Dr.Zhiqiang Hu)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46725" y="3784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Lessons Learned</a:t>
            </a:r>
            <a:endParaRPr sz="3900"/>
          </a:p>
        </p:txBody>
      </p:sp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26" y="1548875"/>
            <a:ext cx="4398999" cy="296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4"/>
          <p:cNvSpPr txBox="1"/>
          <p:nvPr/>
        </p:nvSpPr>
        <p:spPr>
          <a:xfrm>
            <a:off x="899375" y="3595275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SUMO Ligase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Bootstrap: R</a:t>
            </a:r>
            <a:r>
              <a:rPr lang="en"/>
              <a:t>esampling VS Simulation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568525"/>
            <a:ext cx="8520600" cy="1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Variance-Based Simulation has smaller standard error/confidence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Numerical methods are generally less robust than rank-based method in our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numerical sd of submission is usually not used effectively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463500" y="283350"/>
            <a:ext cx="8096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Method reveals that submission resembles themselves more than the real value</a:t>
            </a:r>
            <a:endParaRPr/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125" y="1205773"/>
            <a:ext cx="4030176" cy="336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50" y="1205775"/>
            <a:ext cx="4193450" cy="347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/>
        </p:nvSpPr>
        <p:spPr>
          <a:xfrm>
            <a:off x="6254125" y="4646225"/>
            <a:ext cx="1950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CALM1 Challenge</a:t>
            </a:r>
            <a:endParaRPr/>
          </a:p>
        </p:txBody>
      </p:sp>
      <p:sp>
        <p:nvSpPr>
          <p:cNvPr id="177" name="Google Shape;177;p36"/>
          <p:cNvSpPr txBox="1"/>
          <p:nvPr/>
        </p:nvSpPr>
        <p:spPr>
          <a:xfrm>
            <a:off x="1915975" y="4681175"/>
            <a:ext cx="1950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GAA</a:t>
            </a:r>
            <a:r>
              <a:rPr lang="en"/>
              <a:t> Challenge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108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Uniqueness VS Correlation [CALM1]</a:t>
            </a:r>
            <a:endParaRPr/>
          </a:p>
        </p:txBody>
      </p:sp>
      <p:sp>
        <p:nvSpPr>
          <p:cNvPr id="183" name="Google Shape;183;p37"/>
          <p:cNvSpPr txBox="1"/>
          <p:nvPr/>
        </p:nvSpPr>
        <p:spPr>
          <a:xfrm>
            <a:off x="235500" y="1214650"/>
            <a:ext cx="5448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</a:t>
            </a:r>
            <a:r>
              <a:rPr lang="en" sz="1800">
                <a:solidFill>
                  <a:schemeClr val="dk2"/>
                </a:solidFill>
              </a:rPr>
              <a:t>ffects of missense mutations on calmodulin function as measured by a high-throughput yeast complementation assay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Sequence 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Integration of multiple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Machine Learning for stability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Molecular Dynamics</a:t>
            </a:r>
            <a:endParaRPr/>
          </a:p>
        </p:txBody>
      </p:sp>
      <p:pic>
        <p:nvPicPr>
          <p:cNvPr id="184" name="Google Shape;1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675" y="0"/>
            <a:ext cx="17825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311700" y="336775"/>
            <a:ext cx="7267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Uniq</a:t>
            </a:r>
            <a:r>
              <a:rPr lang="en"/>
              <a:t>uenes</a:t>
            </a:r>
            <a:r>
              <a:rPr lang="en"/>
              <a:t>s VS Correlation [CALM1]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38"/>
          <p:cNvSpPr txBox="1"/>
          <p:nvPr/>
        </p:nvSpPr>
        <p:spPr>
          <a:xfrm>
            <a:off x="311700" y="3621675"/>
            <a:ext cx="822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Group 3 has high correlation, and low RMSD but low contribution </a:t>
            </a:r>
            <a:r>
              <a:rPr lang="en" sz="2000">
                <a:solidFill>
                  <a:schemeClr val="dk1"/>
                </a:solidFill>
              </a:rPr>
              <a:t>for contributing towards the linear model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Uniqueness analysis emphasizes on the contribution and the unique knowledge they apply, that can be put into further research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1" name="Google Shape;191;p38"/>
          <p:cNvPicPr preferRelativeResize="0"/>
          <p:nvPr/>
        </p:nvPicPr>
        <p:blipFill rotWithShape="1">
          <a:blip r:embed="rId3">
            <a:alphaModFix/>
          </a:blip>
          <a:srcRect b="0" l="0" r="24602" t="10594"/>
          <a:stretch/>
        </p:blipFill>
        <p:spPr>
          <a:xfrm>
            <a:off x="6006200" y="1110588"/>
            <a:ext cx="3054651" cy="232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/>
          <p:cNvPicPr preferRelativeResize="0"/>
          <p:nvPr/>
        </p:nvPicPr>
        <p:blipFill rotWithShape="1">
          <a:blip r:embed="rId4">
            <a:alphaModFix/>
          </a:blip>
          <a:srcRect b="0" l="0" r="25116" t="10690"/>
          <a:stretch/>
        </p:blipFill>
        <p:spPr>
          <a:xfrm>
            <a:off x="130400" y="1048500"/>
            <a:ext cx="3054650" cy="24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850" y="1195700"/>
            <a:ext cx="2880725" cy="21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206575" y="245700"/>
            <a:ext cx="6029700" cy="40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Rank VS Numeric [SUMO]</a:t>
            </a:r>
            <a:endParaRPr/>
          </a:p>
          <a:p>
            <a:pPr indent="0" lvl="0" marL="0" rtl="0" algn="just">
              <a:lnSpc>
                <a:spcPct val="10956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Human SUMO ligase (UBE2l): predict the effects of missense mutations on competitive growth in a high-throughput yeast complementation assay</a:t>
            </a:r>
            <a:endParaRPr/>
          </a:p>
          <a:p>
            <a:pPr indent="0" lvl="0" marL="0" rtl="0" algn="just">
              <a:lnSpc>
                <a:spcPct val="10956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956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956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956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16 submissions from 9 groups</a:t>
            </a:r>
            <a:endParaRPr/>
          </a:p>
          <a:p>
            <a:pPr indent="0" lvl="0" marL="0" rtl="0" algn="just">
              <a:lnSpc>
                <a:spcPct val="10956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9565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00" y="-76200"/>
            <a:ext cx="2639099" cy="521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253300" y="2600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Rank VS Numeric [SUMO]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25" y="1936975"/>
            <a:ext cx="4803951" cy="301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0"/>
          <p:cNvPicPr preferRelativeResize="0"/>
          <p:nvPr/>
        </p:nvPicPr>
        <p:blipFill rotWithShape="1">
          <a:blip r:embed="rId4">
            <a:alphaModFix/>
          </a:blip>
          <a:srcRect b="78092" l="0" r="0" t="0"/>
          <a:stretch/>
        </p:blipFill>
        <p:spPr>
          <a:xfrm>
            <a:off x="43025" y="805775"/>
            <a:ext cx="9057951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253300" y="2600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Rank VS Numeric [SUMO]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50" y="853425"/>
            <a:ext cx="5513067" cy="39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186025" y="2372100"/>
            <a:ext cx="85482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 41,43,44,47 has the highest unique contribution after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43,44,47,46 ranks highest with the composite Z-score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41 performs better on original prediction score rmsd and pearson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46 performs better after rank transformation and Rank-based 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41 VS 46: rank and transformed evaluation VS numeric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Uniqueness analysis use numeric values and compensate rank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Rank based method emphasizes on providing a relatively robust way for compare</a:t>
            </a:r>
            <a:endParaRPr/>
          </a:p>
        </p:txBody>
      </p:sp>
      <p:pic>
        <p:nvPicPr>
          <p:cNvPr id="218" name="Google Shape;218;p42"/>
          <p:cNvPicPr preferRelativeResize="0"/>
          <p:nvPr/>
        </p:nvPicPr>
        <p:blipFill rotWithShape="1">
          <a:blip r:embed="rId3">
            <a:alphaModFix/>
          </a:blip>
          <a:srcRect b="11276" l="0" r="0" t="83624"/>
          <a:stretch/>
        </p:blipFill>
        <p:spPr>
          <a:xfrm>
            <a:off x="-4925" y="1814325"/>
            <a:ext cx="9144002" cy="3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2"/>
          <p:cNvPicPr preferRelativeResize="0"/>
          <p:nvPr/>
        </p:nvPicPr>
        <p:blipFill rotWithShape="1">
          <a:blip r:embed="rId3">
            <a:alphaModFix/>
          </a:blip>
          <a:srcRect b="48309" l="0" r="0" t="41758"/>
          <a:stretch/>
        </p:blipFill>
        <p:spPr>
          <a:xfrm>
            <a:off x="-15575" y="1390225"/>
            <a:ext cx="9106301" cy="42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78092" l="0" r="0" t="0"/>
          <a:stretch/>
        </p:blipFill>
        <p:spPr>
          <a:xfrm>
            <a:off x="4925" y="560525"/>
            <a:ext cx="9057951" cy="8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253300" y="107600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Rank VS Numeric [SUMO]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Side: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package with consistent ggplot plotting and customized option for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ROC plot generated with statistics and cutoff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“Between methods” for comparison across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Integration of structural genomics: Automated Generation of pymol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Evaluation Parameter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Incorporate submission grouping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Uniqueness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Exploring more diverse usage of SD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Background: Summary on Past Evaluation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Walkthrough of Package with GAA example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Lessons learned through comparison of evaluation methods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TO-DOs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may be work on</a:t>
            </a:r>
            <a:endParaRPr/>
          </a:p>
        </p:txBody>
      </p:sp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Realizing that still a lot of group does not provide SD value 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R-square significance on likelihood ratio with two linear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Rank based Analysis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Binary/Classification data with comparable logistic regression/DCA modelling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272163" y="4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Background: Summary of Past Evaluation </a:t>
            </a:r>
            <a:endParaRPr sz="2500"/>
          </a:p>
        </p:txBody>
      </p:sp>
      <p:graphicFrame>
        <p:nvGraphicFramePr>
          <p:cNvPr id="113" name="Google Shape;113;p27"/>
          <p:cNvGraphicFramePr/>
          <p:nvPr/>
        </p:nvGraphicFramePr>
        <p:xfrm>
          <a:off x="272163" y="796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{B3DFDC03-A7C4-40B8-8B58-770328CAEF4C}</a:tableStyleId>
              </a:tblPr>
              <a:tblGrid>
                <a:gridCol w="993050"/>
                <a:gridCol w="1170850"/>
                <a:gridCol w="1203700"/>
                <a:gridCol w="1366050"/>
                <a:gridCol w="1406575"/>
                <a:gridCol w="1163125"/>
                <a:gridCol w="1217225"/>
              </a:tblGrid>
              <a:tr h="5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Challenge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Bootstrap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Use of SD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Normalization Method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Correlation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General Methods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Other measurement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92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Working towards precision medicine [1]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multiple samples with replacement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Cross-validated logistic regression meta-classifier using lasso regularization is trained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Each prediction modified based on original prediction sd during resampling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Difference in terms of SD: z-score transformation based on participant provided SD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Range with SD: mean of the standard deviation for each prediction divided by the predicted dose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spearman rank correlation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ROC and average AUC along with confidence interval of AUC to assess robustness of prediction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RMSD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SUMO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[2]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Resampling with real data modified based on experimental value and SD as a Gaussian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Quantile transformation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Rank based transformation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Kendall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Spearman’s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Pearson’s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The average Z scores of the rank-based, original value-based, and transformed value based measurement combined to a growth score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RMSD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Pyruvate kinase</a:t>
                      </a:r>
                      <a:endParaRPr sz="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[3]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Resampling with real data modified based on experimental value and SD as a Gaussian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/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Rank based transformation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Kendall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Spearman’s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Pearson’s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/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RMSD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3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P16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[4]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Resampling with real data modified based on experimental value and SD as a Gaussian 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/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&gt; z-score transformation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Pearson’s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/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&gt; RMSD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7"/>
          <p:cNvSpPr txBox="1"/>
          <p:nvPr/>
        </p:nvSpPr>
        <p:spPr>
          <a:xfrm>
            <a:off x="272163" y="4383200"/>
            <a:ext cx="8759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[1] Working toward precision medicine: Predicting phenotypes from exomes in the Critical Assessment of Genome Interpretation (CAGI) challenges.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[2] Benchmarking predictions of allostery in liver pyruvate kinase in CAGI4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[3] Assessing predictions of fitness effects of missense mutations in SUMO-conjugating enzyme UBE2I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[4] Performance of in silico tools for the evaluation of p16INK4a (CDKN2A) variants in CAGI.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69650" y="-29100"/>
            <a:ext cx="85206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Motivation: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graphicFrame>
        <p:nvGraphicFramePr>
          <p:cNvPr id="120" name="Google Shape;120;p28"/>
          <p:cNvGraphicFramePr/>
          <p:nvPr/>
        </p:nvGraphicFramePr>
        <p:xfrm>
          <a:off x="132400" y="57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{B3DFDC03-A7C4-40B8-8B58-770328CAEF4C}</a:tableStyleId>
              </a:tblPr>
              <a:tblGrid>
                <a:gridCol w="4349950"/>
                <a:gridCol w="4349950"/>
              </a:tblGrid>
              <a:tr h="38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Past Problems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Improvement in our package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 user-side automation with customized options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&gt; Compatible with most of the numeric prediction in CAGI challenges 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&gt; consistent plotting as ggplot objects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1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Heavy reliance on Rank based methods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limited usage of prediction and experimental SD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&gt; density function based RMSD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&gt; z-score transformation to unify scale for visualization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&gt; variance-based normalization for RMSD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&gt; sd cutoff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ROC analysis is not flexible on user-side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&gt; Customized ROC/AUC generation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Not using the submission group information effectively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&gt; Grouped Uniqueness and Correlation Analysis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Lack of standard method to analyze unique contribution of each submission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&gt; Adjusted R^2 based uniqueness analysis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Lack of a measurement of statistical meaning with resampling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&gt; A bootstrap module that can be applied to all numeric evaluation with confidence interval and plot automatically rendered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1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on Package Pipeline</a:t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650" y="1743525"/>
            <a:ext cx="2508001" cy="30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88875" y="856950"/>
            <a:ext cx="73176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Demonstration also exported as R Markdown document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Documentation on Parsing, Plotting, and Evaluation methods provided as roxygen comment in the package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- Exploiting Variance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Integrating experimental SD into RMSD: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Z-score normalization to N(0,1)each submission scatter plots plotting for unified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Applying normalization to RMSD by variance:</a:t>
            </a:r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75" y="1652975"/>
            <a:ext cx="5763100" cy="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100" y="3355600"/>
            <a:ext cx="55054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- Uniqueness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Create one linear models for each of the submission with the experimental value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Pick one best submission from each group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Build a linear model with all submissions combined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Build linear models excluding one group one at a time</a:t>
            </a:r>
            <a:endParaRPr sz="2400"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75" y="3652700"/>
            <a:ext cx="776325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191100" y="18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- Resampling Method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191100" y="1058900"/>
            <a:ext cx="86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Sampling with replacement 500 times for the selected evaluation method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Resampling strategy: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1. Resampling rows with replacement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2. Modeling experimental values based on mean and sd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output with value and confidence interval/standard deviation for the given analysis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Can take in any type of numeric evaluation in the package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418475" y="1504725"/>
            <a:ext cx="57843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9565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54C43"/>
                </a:solidFill>
                <a:latin typeface="Verdana"/>
                <a:ea typeface="Verdana"/>
                <a:cs typeface="Verdana"/>
                <a:sym typeface="Verdana"/>
              </a:rPr>
              <a:t>Acid alpha-glucosidase (GAA): predict the effect of naturally occurring missense mutations on enzymatic activity</a:t>
            </a:r>
            <a:endParaRPr b="1" sz="1500">
              <a:solidFill>
                <a:srgbClr val="454C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956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54C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956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54C43"/>
                </a:solidFill>
                <a:latin typeface="Verdana"/>
                <a:ea typeface="Verdana"/>
                <a:cs typeface="Verdana"/>
                <a:sym typeface="Verdana"/>
              </a:rPr>
              <a:t>7 Groups with 26 Submissions</a:t>
            </a:r>
            <a:endParaRPr b="1" sz="1500">
              <a:solidFill>
                <a:srgbClr val="454C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4" name="Google Shape;154;p33"/>
          <p:cNvSpPr txBox="1"/>
          <p:nvPr/>
        </p:nvSpPr>
        <p:spPr>
          <a:xfrm>
            <a:off x="183500" y="243075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Package Walkthrough with GAA Challenge</a:t>
            </a:r>
            <a:endParaRPr b="1" sz="2000"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200" y="0"/>
            <a:ext cx="2584801" cy="510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