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4980"/>
  </p:normalViewPr>
  <p:slideViewPr>
    <p:cSldViewPr>
      <p:cViewPr varScale="1">
        <p:scale>
          <a:sx n="82" d="100"/>
          <a:sy n="82" d="100"/>
        </p:scale>
        <p:origin x="3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EF78E-0EFB-AF45-9025-2400F08ECD69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D039E-FEAE-684A-ABFF-260CAF46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sequenced 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N-terminal segment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uafA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over 200 isolates.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detected 105 SNP sites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for 79 aa substitutions in roughly 2000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sequence.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non-synonymous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one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tandem repeat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D039E-FEAE-684A-ABFF-260CAF469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B1790-DE5B-4638-B0EC-BEDDE1B11E4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51FD0-930C-4F84-B3E2-9F75BE1A77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B014-7ABD-4145-8C3B-2B06DA87F6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B7BCA-304A-4D52-8E5B-C738509E80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50FB9-F03E-4581-B930-7B5A263267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3942-4A88-4539-910C-125863D239A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662C-773D-43E1-B780-F08F7E74D74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0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4C1E4-D492-45E2-96AB-7013A0684FB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8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1DE56-0A24-44CB-986F-1764690F112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6918-6738-4218-BCA5-10D4651963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6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AA230-6CCC-4446-B891-BA677BF648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D0B467-7B51-4598-8FEE-DCB281190305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977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Comic Sans MS" pitchFamily="66" charset="0"/>
              </a:rPr>
              <a:t>Adherence to Uro-Epithelial Cells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Comic Sans MS" pitchFamily="66" charset="0"/>
              </a:rPr>
              <a:t>Presumed a Factor in Pathogenesis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295400" y="1600200"/>
            <a:ext cx="66294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The ATCC15305 genome sequence contains a previously unknown cell-wall anchored protein that mediates uro-adherence, uafA.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Given the propensity of cell surface proteins to vary in response to immune selection, we sequenced the segment of the </a:t>
            </a:r>
            <a:r>
              <a:rPr lang="en-US" altLang="en-US" sz="2400" i="1">
                <a:solidFill>
                  <a:srgbClr val="000000"/>
                </a:solidFill>
                <a:latin typeface="Comic Sans MS" pitchFamily="66" charset="0"/>
              </a:rPr>
              <a:t>uafA</a:t>
            </a: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 gene corresponding to protein N-terminal region.</a:t>
            </a: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33563" algn="l"/>
                <a:tab pos="2286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33563" algn="l"/>
                <a:tab pos="2286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33563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mic Sans MS" pitchFamily="66" charset="0"/>
              </a:rPr>
              <a:t>Structure of </a:t>
            </a:r>
            <a:r>
              <a:rPr lang="en-US" altLang="en-US" sz="2400" b="1" dirty="0" err="1">
                <a:solidFill>
                  <a:srgbClr val="000000"/>
                </a:solidFill>
                <a:latin typeface="Comic Sans MS" pitchFamily="66" charset="0"/>
              </a:rPr>
              <a:t>uafA</a:t>
            </a:r>
            <a:r>
              <a:rPr lang="en-US" altLang="en-US" sz="2400" b="1" dirty="0">
                <a:solidFill>
                  <a:srgbClr val="000000"/>
                </a:solidFill>
                <a:latin typeface="Comic Sans MS" pitchFamily="66" charset="0"/>
              </a:rPr>
              <a:t> (SSP0135) Cell Wall Anchored Protein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Protein sequence – 2316 amino acids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		N-terminal segment – 811 aa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		imperfect 6 aa repeat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itchFamily="66" charset="0"/>
              </a:rPr>
              <a:t>		C-terminal segment – 53 aa</a:t>
            </a:r>
            <a:r>
              <a:rPr lang="en-US" altLang="en-US" sz="2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9154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MNKNKKRHRFDFLPNRLNKYSIRKFTNGIASVLIGSTILLGAVIDKEADAAEQQPTSEVYGQTDNNYKSE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SNKSNSVQHDEERTNIINDNDEANYSNHSEIPIHDKSSEYDQKPINEQDTSNHHETHLNQNATENHVKEE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SKEVSTEEESIEDRKT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(EESTT)</a:t>
            </a:r>
            <a:r>
              <a:rPr lang="en-US" altLang="en-US" sz="1600" baseline="-25000" dirty="0">
                <a:solidFill>
                  <a:srgbClr val="000000"/>
                </a:solidFill>
                <a:latin typeface="Courier New" pitchFamily="49" charset="0"/>
              </a:rPr>
              <a:t>1-7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EESKAVEEANKENTTEKNDEGSLDLEKEKDTYKDEKDNGKKKNELESHN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HRIENKVEDNVYKNNKETNLESKNENVNKDDKVNTSSSTSIEKPEDNATRSNLINSVNHSLKQLDNAKNN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TEKQSLLENYYQTHTNATASDAKKAIEKLNIDFTKQNSDQLIALLLIELANQMDKDKVQANVPASKRAET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NNESLSIETNTTNIEKTLAKPSTSKFRSANTRATNVVNYAANQSGRNVNHLVFANTSYEILGGGKKYNQV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FMTMDGKLKIKIDYTVDDSVVEGDYFTVDFGKYIHPGTSRKPYRVNNIHDANGRTIAIGSYDSATNTAKY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TFTNYVDIYNNVRGSFSLLSWPFKELVTTDKQSVPVGITVAGEDYTQNVIFNYGNRTVPVISDINYLTKD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FAEFTTYINQNRAFNTGSKVRLSGQGFKFTSPDEIEVYKVLNNSQFRDSFSPDYANLTQVRNPKIIINSD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GSATVDLGDIGTLGYIIRSKPNTLPDFSGIGVLKSEYTFTNNKNQRDTRAHASSIQFVRAELAGFGGFGG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YVWFDKNNDGVQNDSNAAAAGITVNLLDPTGIRLATTTTDITGHYNFDNLTNGNYLVEFVMPEGYIPTQA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NSTVDDKDSDVVFENGRYIAHVTIKDADNMTIDAGLVSDTT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(SXSLSL)</a:t>
            </a:r>
            <a:r>
              <a:rPr lang="en-US" altLang="en-US" sz="1600" baseline="-25000" dirty="0">
                <a:solidFill>
                  <a:srgbClr val="000000"/>
                </a:solidFill>
                <a:latin typeface="Courier New" pitchFamily="49" charset="0"/>
              </a:rPr>
              <a:t>238</a:t>
            </a:r>
            <a:endParaRPr lang="en-US" alt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NTSESMSESESLGASESISEYESLNRHLNNDGNYEKEKDK</a:t>
            </a:r>
            <a:r>
              <a:rPr lang="en-US" altLang="en-US" sz="1600" b="1" u="sng" dirty="0">
                <a:solidFill>
                  <a:srgbClr val="000000"/>
                </a:solidFill>
                <a:latin typeface="Courier New" pitchFamily="49" charset="0"/>
              </a:rPr>
              <a:t>LPDTG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NEDKHNGLIPLLTALGGIILLRRRR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NNEIQDK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160020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3971" name="Rectangle 1028"/>
          <p:cNvSpPr>
            <a:spLocks noChangeArrowheads="1"/>
          </p:cNvSpPr>
          <p:nvPr/>
        </p:nvSpPr>
        <p:spPr bwMode="auto">
          <a:xfrm>
            <a:off x="152400" y="228600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Pattern of Sequence Variation in N-terminal segment  of uafA (SSP0135)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</p:txBody>
      </p:sp>
      <p:grpSp>
        <p:nvGrpSpPr>
          <p:cNvPr id="83972" name="Group 1038"/>
          <p:cNvGrpSpPr>
            <a:grpSpLocks/>
          </p:cNvGrpSpPr>
          <p:nvPr/>
        </p:nvGrpSpPr>
        <p:grpSpPr bwMode="auto">
          <a:xfrm>
            <a:off x="533400" y="1143000"/>
            <a:ext cx="8382000" cy="5091113"/>
            <a:chOff x="336" y="720"/>
            <a:chExt cx="5280" cy="3207"/>
          </a:xfrm>
        </p:grpSpPr>
        <p:sp>
          <p:nvSpPr>
            <p:cNvPr id="83973" name="Rectangle 1030"/>
            <p:cNvSpPr>
              <a:spLocks noChangeArrowheads="1"/>
            </p:cNvSpPr>
            <p:nvPr/>
          </p:nvSpPr>
          <p:spPr bwMode="auto">
            <a:xfrm>
              <a:off x="1008" y="3696"/>
              <a:ext cx="3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pitchFamily="66" charset="0"/>
                  <a:cs typeface="Times New Roman" pitchFamily="18" charset="0"/>
                </a:rPr>
                <a:t>(79 sequences, 100 bp sliding window in 25 bp steps)</a:t>
              </a:r>
            </a:p>
          </p:txBody>
        </p:sp>
        <p:graphicFrame>
          <p:nvGraphicFramePr>
            <p:cNvPr id="83974" name="Object 1031"/>
            <p:cNvGraphicFramePr>
              <a:graphicFrameLocks noChangeAspect="1"/>
            </p:cNvGraphicFramePr>
            <p:nvPr/>
          </p:nvGraphicFramePr>
          <p:xfrm>
            <a:off x="336" y="720"/>
            <a:ext cx="5040" cy="2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Bitmap Image" r:id="rId3" imgW="5133333" imgH="2962689" progId="Paint.Picture">
                    <p:embed/>
                  </p:oleObj>
                </mc:Choice>
                <mc:Fallback>
                  <p:oleObj name="Bitmap Image" r:id="rId3" imgW="5133333" imgH="296268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720"/>
                          <a:ext cx="5040" cy="2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Rectangle 1032"/>
            <p:cNvSpPr>
              <a:spLocks noChangeArrowheads="1"/>
            </p:cNvSpPr>
            <p:nvPr/>
          </p:nvSpPr>
          <p:spPr bwMode="auto">
            <a:xfrm>
              <a:off x="4704" y="1248"/>
              <a:ext cx="91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probability of pairwise match at a site</a:t>
              </a:r>
            </a:p>
          </p:txBody>
        </p:sp>
        <p:sp>
          <p:nvSpPr>
            <p:cNvPr id="83976" name="Text Box 1033"/>
            <p:cNvSpPr txBox="1">
              <a:spLocks noChangeArrowheads="1"/>
            </p:cNvSpPr>
            <p:nvPr/>
          </p:nvSpPr>
          <p:spPr bwMode="auto">
            <a:xfrm>
              <a:off x="1392" y="1536"/>
              <a:ext cx="80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Sequence repeat region</a:t>
              </a:r>
            </a:p>
          </p:txBody>
        </p:sp>
        <p:sp>
          <p:nvSpPr>
            <p:cNvPr id="83977" name="Text Box 1036"/>
            <p:cNvSpPr txBox="1">
              <a:spLocks noChangeArrowheads="1"/>
            </p:cNvSpPr>
            <p:nvPr/>
          </p:nvSpPr>
          <p:spPr bwMode="auto">
            <a:xfrm>
              <a:off x="960" y="960"/>
              <a:ext cx="25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itchFamily="66" charset="0"/>
                </a:rPr>
                <a:t>62 substitutions at 61 sites over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itchFamily="66" charset="0"/>
                </a:rPr>
                <a:t>a sequence segment of 2169 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33563" algn="l"/>
                <a:tab pos="2286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33563" algn="l"/>
                <a:tab pos="2286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33563" algn="l"/>
                <a:tab pos="2286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mic Sans MS" pitchFamily="66" charset="0"/>
              </a:rPr>
              <a:t>Structure of </a:t>
            </a:r>
            <a:r>
              <a:rPr lang="en-US" altLang="en-US" sz="2400" b="1" dirty="0" err="1">
                <a:solidFill>
                  <a:srgbClr val="000000"/>
                </a:solidFill>
                <a:latin typeface="Comic Sans MS" pitchFamily="66" charset="0"/>
              </a:rPr>
              <a:t>uafA</a:t>
            </a:r>
            <a:r>
              <a:rPr lang="en-US" altLang="en-US" sz="2400" b="1" dirty="0">
                <a:solidFill>
                  <a:srgbClr val="000000"/>
                </a:solidFill>
                <a:latin typeface="Comic Sans MS" pitchFamily="66" charset="0"/>
              </a:rPr>
              <a:t> (SSP0135) Cell Wall Anchored Protein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b="1" dirty="0">
              <a:solidFill>
                <a:srgbClr val="000000"/>
              </a:solidFill>
              <a:latin typeface="Comic Sans MS" pitchFamily="66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mic Sans MS" pitchFamily="66" charset="0"/>
              </a:rPr>
              <a:t>N-terminal Domain Organization (from Matsuoka et al., 2011)</a:t>
            </a:r>
            <a:endParaRPr lang="en-US" altLang="en-US" sz="20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964" y="1102578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 domain (1-50)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MNKNKKRHRFDFLPNRLNKYSIRKFTNGIASVLIGSTILLGAVIDKEADA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N1 domain (51-375) </a:t>
            </a:r>
            <a:endParaRPr lang="en-US" alt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AEQQPTSEVYGQTDNNYKSESNKSNSVQHDEERTNIINDNDEANYSNHSEIPIHDKSSEYDQKPINEQDTSNHHETHLNQNATENHVKEESKEVSTEEESIEDRKT(EESTT)</a:t>
            </a:r>
            <a:r>
              <a:rPr lang="en-US" altLang="en-US" sz="1600" baseline="-25000" dirty="0" smtClean="0">
                <a:solidFill>
                  <a:srgbClr val="000000"/>
                </a:solidFill>
                <a:latin typeface="Courier New" pitchFamily="49" charset="0"/>
              </a:rPr>
              <a:t>1-7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EESKAESKAVEEANKENTTEKNDEGS LDLEKEKDTYKDEKDNGKKKNELESHNHRIENKVEDNVYKNNKETNLESKNENVNKDDKVNTSSSTSIEKPEDNATRSNLINSVNHSLKQLDNAKNNTEKQSLLENYYQTHTNATASDAKKAIEKLNIDFTKQNSDQLIALLLIELANQMDKDKVQANVPASKRAETNNESLSIETNTTNIEKTLAKPSTSK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N2 domain (376-543)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FRSANTRATNVVNYAANQSGRNVNHLVFANTSYEILGGGKKYNQVFMTMDGKLKIKIDYTVDDSVVEGDYFTVDFGKYIHPGTSRKPYRVNNIHDANGRTIAIGSYDSATNTAKYTFTNYVDIYNNVRGSFSLLSWPFKELVTTDKQSVPVGITVAGEDYTQNVIFNY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N3 domain (544-685)</a:t>
            </a:r>
            <a:endParaRPr lang="en-US" alt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GNRTVPVISDINYLTKDFAEFTTYINQNRAFNTGSKVRLSGQGFKFTSPDEIEVYKVLNNSQFRDSFSPDYANLTQVRNPKIIINSDGSATVDLGDIGTLGYIIRSKPNTLPDFSGIGVLKSEYTFTNNKNQRDTRAHASSI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 domain (686-811)</a:t>
            </a:r>
            <a:endParaRPr lang="en-US" alt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QFVRAELAGFGGFGGYVWFDKNNDGVQNDSNAAAAGITVNLLDPTGIRLATTTTDITGHYNFDNLTNGNYLVEFVMPEGYIPTQANSTVDDKDSDVVFENGRYIAHVTIKDADNMTIDAGLVSDTT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Repeat domain (Variable)</a:t>
            </a:r>
            <a:endParaRPr lang="en-US" alt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</a:rPr>
              <a:t>SXSLSL)</a:t>
            </a:r>
            <a:r>
              <a:rPr lang="en-US" altLang="en-US" sz="1600" baseline="-25000" dirty="0" smtClean="0">
                <a:solidFill>
                  <a:srgbClr val="000000"/>
                </a:solidFill>
                <a:latin typeface="Courier New" pitchFamily="49" charset="0"/>
              </a:rPr>
              <a:t>238</a:t>
            </a:r>
            <a:r>
              <a:rPr lang="en-US" altLang="en-US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alt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160020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3971" name="Rectangle 1028"/>
          <p:cNvSpPr>
            <a:spLocks noChangeArrowheads="1"/>
          </p:cNvSpPr>
          <p:nvPr/>
        </p:nvSpPr>
        <p:spPr bwMode="auto">
          <a:xfrm>
            <a:off x="152400" y="228600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Pattern of Sequence Variation in N-terminal segment  of uafA (SSP0135)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0476" y="1210536"/>
            <a:ext cx="8382000" cy="5441951"/>
            <a:chOff x="548640" y="1123759"/>
            <a:chExt cx="8382000" cy="5441951"/>
          </a:xfrm>
        </p:grpSpPr>
        <p:grpSp>
          <p:nvGrpSpPr>
            <p:cNvPr id="83972" name="Group 1038"/>
            <p:cNvGrpSpPr>
              <a:grpSpLocks/>
            </p:cNvGrpSpPr>
            <p:nvPr/>
          </p:nvGrpSpPr>
          <p:grpSpPr bwMode="auto">
            <a:xfrm>
              <a:off x="548640" y="1123759"/>
              <a:ext cx="8382000" cy="5441951"/>
              <a:chOff x="336" y="720"/>
              <a:chExt cx="5280" cy="3428"/>
            </a:xfrm>
          </p:grpSpPr>
          <p:sp>
            <p:nvSpPr>
              <p:cNvPr id="83973" name="Rectangle 1030"/>
              <p:cNvSpPr>
                <a:spLocks noChangeArrowheads="1"/>
              </p:cNvSpPr>
              <p:nvPr/>
            </p:nvSpPr>
            <p:spPr bwMode="auto">
              <a:xfrm>
                <a:off x="1012" y="3917"/>
                <a:ext cx="3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(79 sequences, 100 </a:t>
                </a:r>
                <a:r>
                  <a:rPr lang="en-US" altLang="en-US" sz="1800" dirty="0" err="1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bp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 sliding window in 25 </a:t>
                </a:r>
                <a:r>
                  <a:rPr lang="en-US" altLang="en-US" sz="1800" dirty="0" err="1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bp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Comic Sans MS" pitchFamily="66" charset="0"/>
                    <a:cs typeface="Times New Roman" pitchFamily="18" charset="0"/>
                  </a:rPr>
                  <a:t> steps)</a:t>
                </a:r>
              </a:p>
            </p:txBody>
          </p:sp>
          <p:graphicFrame>
            <p:nvGraphicFramePr>
              <p:cNvPr id="83974" name="Object 1031"/>
              <p:cNvGraphicFramePr>
                <a:graphicFrameLocks noChangeAspect="1"/>
              </p:cNvGraphicFramePr>
              <p:nvPr/>
            </p:nvGraphicFramePr>
            <p:xfrm>
              <a:off x="336" y="720"/>
              <a:ext cx="5040" cy="29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Bitmap Image" r:id="rId4" imgW="5133333" imgH="2962689" progId="Paint.Picture">
                      <p:embed/>
                    </p:oleObj>
                  </mc:Choice>
                  <mc:Fallback>
                    <p:oleObj name="Bitmap Image" r:id="rId4" imgW="5133333" imgH="296268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720"/>
                            <a:ext cx="5040" cy="29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975" name="Rectangle 1032"/>
              <p:cNvSpPr>
                <a:spLocks noChangeArrowheads="1"/>
              </p:cNvSpPr>
              <p:nvPr/>
            </p:nvSpPr>
            <p:spPr bwMode="auto">
              <a:xfrm>
                <a:off x="4704" y="1248"/>
                <a:ext cx="912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  <a:cs typeface="Times New Roman" pitchFamily="18" charset="0"/>
                  </a:rPr>
                  <a:t>probability of pairwise match at a site</a:t>
                </a:r>
              </a:p>
            </p:txBody>
          </p:sp>
          <p:sp>
            <p:nvSpPr>
              <p:cNvPr id="83976" name="Text Box 1033"/>
              <p:cNvSpPr txBox="1">
                <a:spLocks noChangeArrowheads="1"/>
              </p:cNvSpPr>
              <p:nvPr/>
            </p:nvSpPr>
            <p:spPr bwMode="auto">
              <a:xfrm>
                <a:off x="1142" y="1536"/>
                <a:ext cx="80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400" dirty="0" smtClean="0">
                    <a:solidFill>
                      <a:srgbClr val="000000"/>
                    </a:solidFill>
                    <a:latin typeface="Arial" charset="0"/>
                  </a:rPr>
                  <a:t>EESTT </a:t>
                </a:r>
                <a:r>
                  <a:rPr lang="en-US" altLang="en-US" sz="1400" dirty="0">
                    <a:solidFill>
                      <a:srgbClr val="000000"/>
                    </a:solidFill>
                    <a:latin typeface="Arial" charset="0"/>
                  </a:rPr>
                  <a:t>repeat </a:t>
                </a:r>
                <a:r>
                  <a:rPr lang="en-US" altLang="en-US" sz="1400" dirty="0" smtClean="0">
                    <a:solidFill>
                      <a:srgbClr val="000000"/>
                    </a:solidFill>
                    <a:latin typeface="Arial" charset="0"/>
                  </a:rPr>
                  <a:t>region</a:t>
                </a:r>
                <a:endParaRPr lang="en-US" altLang="en-US" sz="14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3977" name="Text Box 1036"/>
              <p:cNvSpPr txBox="1">
                <a:spLocks noChangeArrowheads="1"/>
              </p:cNvSpPr>
              <p:nvPr/>
            </p:nvSpPr>
            <p:spPr bwMode="auto">
              <a:xfrm>
                <a:off x="960" y="960"/>
                <a:ext cx="254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omic Sans MS" pitchFamily="66" charset="0"/>
                  </a:rPr>
                  <a:t>62 substitutions at 61 sites over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omic Sans MS" pitchFamily="66" charset="0"/>
                  </a:rPr>
                  <a:t>a sequence segment of 2169 </a:t>
                </a:r>
                <a:r>
                  <a:rPr lang="en-US" altLang="en-US" sz="2000" dirty="0" err="1">
                    <a:solidFill>
                      <a:srgbClr val="000000"/>
                    </a:solidFill>
                    <a:latin typeface="Comic Sans MS" pitchFamily="66" charset="0"/>
                  </a:rPr>
                  <a:t>nt</a:t>
                </a:r>
                <a:endParaRPr lang="en-US" altLang="en-US" sz="20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8165" y="2937684"/>
              <a:ext cx="5334635" cy="3176866"/>
              <a:chOff x="1828165" y="2937684"/>
              <a:chExt cx="5334635" cy="3176866"/>
            </a:xfrm>
          </p:grpSpPr>
          <p:sp>
            <p:nvSpPr>
              <p:cNvPr id="2" name="Down Arrow 1"/>
              <p:cNvSpPr/>
              <p:nvPr/>
            </p:nvSpPr>
            <p:spPr>
              <a:xfrm>
                <a:off x="2350452" y="2937684"/>
                <a:ext cx="228600" cy="205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828165" y="5715000"/>
                <a:ext cx="5334635" cy="381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667000" y="5733550"/>
                <a:ext cx="4397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N1             N2         N3        B</a:t>
                </a:r>
                <a:endParaRPr lang="en-US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886200" y="573355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105400" y="5715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48400" y="5715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8337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271</Words>
  <Application>Microsoft Macintosh PowerPoint</Application>
  <PresentationFormat>On-screen Show (4:3)</PresentationFormat>
  <Paragraphs>67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Comic Sans MS</vt:lpstr>
      <vt:lpstr>Courier New</vt:lpstr>
      <vt:lpstr>DengXian</vt:lpstr>
      <vt:lpstr>Times New Roman</vt:lpstr>
      <vt:lpstr>Arial</vt:lpstr>
      <vt:lpstr>Default Design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SENSABAUGH</dc:creator>
  <cp:lastModifiedBy>Microsoft Office User</cp:lastModifiedBy>
  <cp:revision>9</cp:revision>
  <dcterms:created xsi:type="dcterms:W3CDTF">2018-04-09T21:18:55Z</dcterms:created>
  <dcterms:modified xsi:type="dcterms:W3CDTF">2018-05-18T00:02:22Z</dcterms:modified>
</cp:coreProperties>
</file>