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8" r:id="rId5"/>
    <p:sldId id="327" r:id="rId6"/>
    <p:sldId id="259" r:id="rId7"/>
    <p:sldId id="316" r:id="rId8"/>
    <p:sldId id="313" r:id="rId9"/>
    <p:sldId id="318" r:id="rId10"/>
    <p:sldId id="314" r:id="rId11"/>
    <p:sldId id="317" r:id="rId12"/>
    <p:sldId id="315" r:id="rId13"/>
    <p:sldId id="319" r:id="rId14"/>
    <p:sldId id="323" r:id="rId15"/>
    <p:sldId id="324" r:id="rId16"/>
    <p:sldId id="325" r:id="rId17"/>
    <p:sldId id="326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8"/>
    <a:srgbClr val="EDEEEF"/>
    <a:srgbClr val="00F9FB"/>
    <a:srgbClr val="00BAC1"/>
    <a:srgbClr val="00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92" y="420"/>
      </p:cViewPr>
      <p:guideLst>
        <p:guide orient="horz" pos="223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Documents\QA%20Diary\Big%20Project%20OrangeHRM\Scenario%20docs\Test%20Scenario%20OrangeHR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GB"/>
              <a:t>Test Scenario Chart</a:t>
            </a:r>
            <a:endParaRPr lang="en-US" altLang="en-GB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'[Test Scenario OrangeHRM.xlsx]Big Project OrangeHRM'!$E$2:$L$2</c:f>
              <c:strCache>
                <c:ptCount val="8"/>
                <c:pt idx="0">
                  <c:v>Total Test Case</c:v>
                </c:pt>
                <c:pt idx="1">
                  <c:v>Positive Test</c:v>
                </c:pt>
                <c:pt idx="2">
                  <c:v>Negative Test</c:v>
                </c:pt>
                <c:pt idx="3">
                  <c:v>Manual Test</c:v>
                </c:pt>
                <c:pt idx="4">
                  <c:v>Automation Test</c:v>
                </c:pt>
                <c:pt idx="5">
                  <c:v>Realized Test</c:v>
                </c:pt>
                <c:pt idx="6">
                  <c:v>Total Pass Test</c:v>
                </c:pt>
                <c:pt idx="7">
                  <c:v>Total Fail Test</c:v>
                </c:pt>
              </c:strCache>
            </c:strRef>
          </c:cat>
          <c:val>
            <c:numRef>
              <c:f>'[Test Scenario OrangeHRM.xlsx]Big Project OrangeHRM'!$E$3:$L$3</c:f>
              <c:numCache>
                <c:formatCode>General</c:formatCode>
                <c:ptCount val="8"/>
                <c:pt idx="0">
                  <c:v>35</c:v>
                </c:pt>
                <c:pt idx="1">
                  <c:v>27</c:v>
                </c:pt>
                <c:pt idx="2">
                  <c:v>8</c:v>
                </c:pt>
                <c:pt idx="3">
                  <c:v>12</c:v>
                </c:pt>
                <c:pt idx="4">
                  <c:v>23</c:v>
                </c:pt>
                <c:pt idx="5">
                  <c:v>22</c:v>
                </c:pt>
                <c:pt idx="6">
                  <c:v>21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'[Test Scenario OrangeHRM.xlsx]Big Project OrangeHRM'!$E$2:$L$2</c:f>
              <c:strCache>
                <c:ptCount val="8"/>
                <c:pt idx="0">
                  <c:v>Total Test Case</c:v>
                </c:pt>
                <c:pt idx="1">
                  <c:v>Positive Test</c:v>
                </c:pt>
                <c:pt idx="2">
                  <c:v>Negative Test</c:v>
                </c:pt>
                <c:pt idx="3">
                  <c:v>Manual Test</c:v>
                </c:pt>
                <c:pt idx="4">
                  <c:v>Automation Test</c:v>
                </c:pt>
                <c:pt idx="5">
                  <c:v>Realized Test</c:v>
                </c:pt>
                <c:pt idx="6">
                  <c:v>Total Pass Test</c:v>
                </c:pt>
                <c:pt idx="7">
                  <c:v>Total Fail Test</c:v>
                </c:pt>
              </c:strCache>
            </c:strRef>
          </c:cat>
          <c:val>
            <c:numRef>
              <c:f>'[Test Scenario OrangeHRM.xlsx]Big Project OrangeHRM'!$E$4:$L$4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GB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'[Test Scenario OrangeHRM.xlsx]Big Project OrangeHRM'!$E$2:$L$2</c:f>
              <c:strCache>
                <c:ptCount val="8"/>
                <c:pt idx="0">
                  <c:v>Total Test Case</c:v>
                </c:pt>
                <c:pt idx="1">
                  <c:v>Positive Test</c:v>
                </c:pt>
                <c:pt idx="2">
                  <c:v>Negative Test</c:v>
                </c:pt>
                <c:pt idx="3">
                  <c:v>Manual Test</c:v>
                </c:pt>
                <c:pt idx="4">
                  <c:v>Automation Test</c:v>
                </c:pt>
                <c:pt idx="5">
                  <c:v>Realized Test</c:v>
                </c:pt>
                <c:pt idx="6">
                  <c:v>Total Pass Test</c:v>
                </c:pt>
                <c:pt idx="7">
                  <c:v>Total Fail Test</c:v>
                </c:pt>
              </c:strCache>
            </c:strRef>
          </c:cat>
          <c:val>
            <c:numRef>
              <c:f>'[Test Scenario OrangeHRM.xlsx]Big Project OrangeHRM'!$E$5:$L$5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hyperlink" Target="..\API%20test\OrangeHRM.postman_test_run.json" TargetMode="Externa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wmf"/><Relationship Id="rId6" Type="http://schemas.openxmlformats.org/officeDocument/2006/relationships/package" Target="../embeddings/Workbook1.xlsx"/><Relationship Id="rId5" Type="http://schemas.openxmlformats.org/officeDocument/2006/relationships/hyperlink" Target="..\Scenario%20docs\Test%20Scenario%20OrangeHRM.xlsx" TargetMode="Externa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1.bin"/><Relationship Id="rId5" Type="http://schemas.openxmlformats.org/officeDocument/2006/relationships/hyperlink" Target="..\Automation%20test%20Cucumber\Selenium%20Cucumber%20Framework%20OrangeHRM%20report.html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63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2" name="组合 1"/>
          <p:cNvGrpSpPr/>
          <p:nvPr/>
        </p:nvGrpSpPr>
        <p:grpSpPr>
          <a:xfrm>
            <a:off x="-318" y="1668463"/>
            <a:ext cx="9145270" cy="3256915"/>
            <a:chOff x="94591" y="1511157"/>
            <a:chExt cx="9142711" cy="3257269"/>
          </a:xfrm>
        </p:grpSpPr>
        <p:sp>
          <p:nvSpPr>
            <p:cNvPr id="5123" name="文本框 4"/>
            <p:cNvSpPr txBox="1"/>
            <p:nvPr/>
          </p:nvSpPr>
          <p:spPr>
            <a:xfrm>
              <a:off x="94591" y="2834006"/>
              <a:ext cx="9142711" cy="922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qa.cilsy.id</a:t>
              </a:r>
              <a:endPara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4" name="文本框 5"/>
            <p:cNvSpPr txBox="1"/>
            <p:nvPr/>
          </p:nvSpPr>
          <p:spPr>
            <a:xfrm>
              <a:off x="96495" y="4400086"/>
              <a:ext cx="9140171" cy="3683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1800" dirty="0">
                  <a:solidFill>
                    <a:schemeClr val="bg1"/>
                  </a:solidFill>
                  <a:ea typeface="Calibri" panose="020F0502020204030204" pitchFamily="34" charset="0"/>
                </a:rPr>
                <a:t>Rasyid Sholeh Rosena</a:t>
              </a:r>
              <a:endParaRPr lang="zh-CN" altLang="en-US" sz="1800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6" name="文本框 7"/>
            <p:cNvSpPr txBox="1"/>
            <p:nvPr/>
          </p:nvSpPr>
          <p:spPr>
            <a:xfrm>
              <a:off x="95861" y="1511157"/>
              <a:ext cx="9140806" cy="1322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Big Project</a:t>
              </a:r>
              <a:endParaRPr lang="zh-CN" altLang="en-US" sz="80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04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Calibri" panose="020F0502020204030204" pitchFamily="34" charset="0"/>
              </a:rPr>
              <a:t>API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Object 2">
            <a:hlinkClick r:id="rId4" tooltip="" action="ppaction://hlinkfile"/>
          </p:cNvPr>
          <p:cNvGraphicFramePr>
            <a:graphicFrameLocks noChangeAspect="1"/>
          </p:cNvGraphicFramePr>
          <p:nvPr/>
        </p:nvGraphicFramePr>
        <p:xfrm>
          <a:off x="7746365" y="220980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5" imgW="971550" imgH="628650" progId="Package">
                  <p:embed/>
                </p:oleObj>
              </mc:Choice>
              <mc:Fallback>
                <p:oleObj name="" showAsIcon="1" r:id="rId5" imgW="971550" imgH="62865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6365" y="220980"/>
                        <a:ext cx="971550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64260"/>
            <a:ext cx="9138920" cy="5363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05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Calibri" panose="020F0502020204030204" pitchFamily="34" charset="0"/>
              </a:rPr>
              <a:t>Report Email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70" y="623570"/>
            <a:ext cx="6677025" cy="561022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431540" y="1103630"/>
            <a:ext cx="2623185" cy="275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06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Calibri" panose="020F0502020204030204" pitchFamily="34" charset="0"/>
              </a:rPr>
              <a:t>List Bugs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2619375"/>
            <a:ext cx="9145270" cy="1226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7" name="组合 33"/>
          <p:cNvGrpSpPr/>
          <p:nvPr/>
        </p:nvGrpSpPr>
        <p:grpSpPr>
          <a:xfrm>
            <a:off x="2874963" y="1141413"/>
            <a:ext cx="3413125" cy="1120775"/>
            <a:chOff x="2782716" y="1093790"/>
            <a:chExt cx="3410026" cy="1122438"/>
          </a:xfrm>
        </p:grpSpPr>
        <p:sp>
          <p:nvSpPr>
            <p:cNvPr id="6148" name="文本框 5"/>
            <p:cNvSpPr txBox="1"/>
            <p:nvPr/>
          </p:nvSpPr>
          <p:spPr>
            <a:xfrm>
              <a:off x="3755693" y="1093790"/>
              <a:ext cx="1421595" cy="7690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/>
              <a:endParaRPr lang="zh-CN" altLang="en-US" sz="4400" b="1" dirty="0">
                <a:solidFill>
                  <a:srgbClr val="00B2B8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6149" name="文本框 32"/>
            <p:cNvSpPr txBox="1"/>
            <p:nvPr/>
          </p:nvSpPr>
          <p:spPr>
            <a:xfrm>
              <a:off x="2782716" y="1447174"/>
              <a:ext cx="3410026" cy="7690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en-US" altLang="zh-CN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CONTENTS</a:t>
              </a:r>
              <a:endParaRPr lang="zh-CN" altLang="en-US" sz="4400" b="1" dirty="0">
                <a:solidFill>
                  <a:srgbClr val="EDEEEF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6150" name="组合 41"/>
          <p:cNvGrpSpPr/>
          <p:nvPr/>
        </p:nvGrpSpPr>
        <p:grpSpPr>
          <a:xfrm>
            <a:off x="679450" y="2563813"/>
            <a:ext cx="1738313" cy="1935162"/>
            <a:chOff x="783075" y="2676226"/>
            <a:chExt cx="1820234" cy="2027730"/>
          </a:xfrm>
        </p:grpSpPr>
        <p:sp>
          <p:nvSpPr>
            <p:cNvPr id="19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4" name="文本框 41"/>
            <p:cNvSpPr txBox="1"/>
            <p:nvPr/>
          </p:nvSpPr>
          <p:spPr>
            <a:xfrm>
              <a:off x="1164658" y="3069978"/>
              <a:ext cx="101030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01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56" name="组合 63"/>
          <p:cNvGrpSpPr/>
          <p:nvPr/>
        </p:nvGrpSpPr>
        <p:grpSpPr>
          <a:xfrm>
            <a:off x="2698750" y="2563813"/>
            <a:ext cx="1738313" cy="1935162"/>
            <a:chOff x="783075" y="2676226"/>
            <a:chExt cx="1820234" cy="2027730"/>
          </a:xfrm>
        </p:grpSpPr>
        <p:sp>
          <p:nvSpPr>
            <p:cNvPr id="65" name="六边形 64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0" name="文本框 41"/>
            <p:cNvSpPr txBox="1"/>
            <p:nvPr/>
          </p:nvSpPr>
          <p:spPr>
            <a:xfrm>
              <a:off x="1164658" y="3069977"/>
              <a:ext cx="1010302" cy="386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02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62" name="组合 70"/>
          <p:cNvGrpSpPr/>
          <p:nvPr/>
        </p:nvGrpSpPr>
        <p:grpSpPr>
          <a:xfrm>
            <a:off x="4684713" y="2563813"/>
            <a:ext cx="1738312" cy="1935162"/>
            <a:chOff x="783075" y="2676226"/>
            <a:chExt cx="1820234" cy="2027730"/>
          </a:xfrm>
        </p:grpSpPr>
        <p:sp>
          <p:nvSpPr>
            <p:cNvPr id="72" name="六边形 71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6" name="文本框 41"/>
            <p:cNvSpPr txBox="1"/>
            <p:nvPr/>
          </p:nvSpPr>
          <p:spPr>
            <a:xfrm>
              <a:off x="1164658" y="3069977"/>
              <a:ext cx="1010302" cy="386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03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68" name="组合 77"/>
          <p:cNvGrpSpPr/>
          <p:nvPr/>
        </p:nvGrpSpPr>
        <p:grpSpPr>
          <a:xfrm>
            <a:off x="6704013" y="2563813"/>
            <a:ext cx="1738312" cy="1935162"/>
            <a:chOff x="783075" y="2676226"/>
            <a:chExt cx="1820234" cy="2027730"/>
          </a:xfrm>
        </p:grpSpPr>
        <p:sp>
          <p:nvSpPr>
            <p:cNvPr id="79" name="六边形 7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2" name="文本框 41"/>
            <p:cNvSpPr txBox="1"/>
            <p:nvPr/>
          </p:nvSpPr>
          <p:spPr>
            <a:xfrm>
              <a:off x="1164658" y="3069977"/>
              <a:ext cx="1010302" cy="3869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04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74" name="文本框 1"/>
          <p:cNvSpPr txBox="1"/>
          <p:nvPr/>
        </p:nvSpPr>
        <p:spPr>
          <a:xfrm>
            <a:off x="892175" y="3382963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Test Scenario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75" name="文本框 3"/>
          <p:cNvSpPr txBox="1"/>
          <p:nvPr/>
        </p:nvSpPr>
        <p:spPr>
          <a:xfrm>
            <a:off x="2859088" y="3382963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Cucumber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76" name="文本框 4"/>
          <p:cNvSpPr txBox="1"/>
          <p:nvPr/>
        </p:nvSpPr>
        <p:spPr>
          <a:xfrm>
            <a:off x="4860925" y="3355975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JMeter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77" name="文本框 5"/>
          <p:cNvSpPr txBox="1"/>
          <p:nvPr/>
        </p:nvSpPr>
        <p:spPr>
          <a:xfrm>
            <a:off x="6864350" y="3382963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API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91567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7" name="组合 33"/>
          <p:cNvGrpSpPr/>
          <p:nvPr/>
        </p:nvGrpSpPr>
        <p:grpSpPr>
          <a:xfrm>
            <a:off x="2874963" y="1141413"/>
            <a:ext cx="3413125" cy="1120775"/>
            <a:chOff x="2782716" y="1093790"/>
            <a:chExt cx="3410026" cy="1122438"/>
          </a:xfrm>
        </p:grpSpPr>
        <p:sp>
          <p:nvSpPr>
            <p:cNvPr id="6148" name="文本框 5"/>
            <p:cNvSpPr txBox="1"/>
            <p:nvPr/>
          </p:nvSpPr>
          <p:spPr>
            <a:xfrm>
              <a:off x="3755693" y="1093790"/>
              <a:ext cx="1421595" cy="7690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/>
              <a:endParaRPr lang="zh-CN" altLang="en-US" sz="4400" b="1" dirty="0">
                <a:solidFill>
                  <a:srgbClr val="00B2B8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6149" name="文本框 32"/>
            <p:cNvSpPr txBox="1"/>
            <p:nvPr/>
          </p:nvSpPr>
          <p:spPr>
            <a:xfrm>
              <a:off x="2782716" y="1447174"/>
              <a:ext cx="3410026" cy="7690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en-US" altLang="zh-CN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CONTENTS</a:t>
              </a:r>
              <a:endParaRPr lang="zh-CN" altLang="en-US" sz="4400" b="1" dirty="0">
                <a:solidFill>
                  <a:srgbClr val="EDEEEF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6156" name="组合 63"/>
          <p:cNvGrpSpPr/>
          <p:nvPr/>
        </p:nvGrpSpPr>
        <p:grpSpPr>
          <a:xfrm>
            <a:off x="2698750" y="2563813"/>
            <a:ext cx="1738313" cy="1935162"/>
            <a:chOff x="783075" y="2676226"/>
            <a:chExt cx="1820234" cy="2027730"/>
          </a:xfrm>
        </p:grpSpPr>
        <p:sp>
          <p:nvSpPr>
            <p:cNvPr id="65" name="六边形 64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0" name="文本框 41"/>
            <p:cNvSpPr txBox="1"/>
            <p:nvPr/>
          </p:nvSpPr>
          <p:spPr>
            <a:xfrm>
              <a:off x="1164658" y="3069977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05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62" name="组合 70"/>
          <p:cNvGrpSpPr/>
          <p:nvPr/>
        </p:nvGrpSpPr>
        <p:grpSpPr>
          <a:xfrm>
            <a:off x="4684713" y="2563813"/>
            <a:ext cx="1738312" cy="1935162"/>
            <a:chOff x="783075" y="2676226"/>
            <a:chExt cx="1820234" cy="2027730"/>
          </a:xfrm>
        </p:grpSpPr>
        <p:sp>
          <p:nvSpPr>
            <p:cNvPr id="72" name="六边形 71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967569" y="343931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 bwMode="auto">
            <a:xfrm>
              <a:off x="967569" y="3953715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6" name="文本框 41"/>
            <p:cNvSpPr txBox="1"/>
            <p:nvPr/>
          </p:nvSpPr>
          <p:spPr>
            <a:xfrm>
              <a:off x="1164658" y="3069977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Part 06</a:t>
              </a:r>
              <a:endParaRPr lang="zh-CN" altLang="en-US" dirty="0">
                <a:solidFill>
                  <a:srgbClr val="FFFFFF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75" name="文本框 3"/>
          <p:cNvSpPr txBox="1"/>
          <p:nvPr/>
        </p:nvSpPr>
        <p:spPr>
          <a:xfrm>
            <a:off x="2859088" y="3382963"/>
            <a:ext cx="146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Report Email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176" name="文本框 4"/>
          <p:cNvSpPr txBox="1"/>
          <p:nvPr/>
        </p:nvSpPr>
        <p:spPr>
          <a:xfrm>
            <a:off x="4860925" y="3355975"/>
            <a:ext cx="1462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List Bugs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01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Calibri" panose="020F0502020204030204" pitchFamily="34" charset="0"/>
              </a:rPr>
              <a:t>Test Scenario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2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Chart 3"/>
          <p:cNvGraphicFramePr/>
          <p:nvPr/>
        </p:nvGraphicFramePr>
        <p:xfrm>
          <a:off x="274638" y="1048703"/>
          <a:ext cx="8594725" cy="4760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Object 4">
            <a:hlinkClick r:id="rId5" tooltip="" action="ppaction://hlinkfile"/>
          </p:cNvPr>
          <p:cNvGraphicFramePr>
            <a:graphicFrameLocks noChangeAspect="1"/>
          </p:cNvGraphicFramePr>
          <p:nvPr/>
        </p:nvGraphicFramePr>
        <p:xfrm>
          <a:off x="7898130" y="195580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6" imgW="971550" imgH="628650" progId="Package">
                  <p:embed/>
                </p:oleObj>
              </mc:Choice>
              <mc:Fallback>
                <p:oleObj name="" showAsIcon="1" r:id="rId6" imgW="971550" imgH="62865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98130" y="195580"/>
                        <a:ext cx="971550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02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sym typeface="+mn-ea"/>
              </a:rPr>
              <a:t>Cucumber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17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1263650"/>
            <a:ext cx="9144635" cy="4330065"/>
          </a:xfrm>
          <a:prstGeom prst="rect">
            <a:avLst/>
          </a:prstGeom>
        </p:spPr>
      </p:pic>
      <p:graphicFrame>
        <p:nvGraphicFramePr>
          <p:cNvPr id="3" name="Object 2">
            <a:hlinkClick r:id="rId5" tooltip="" action="ppaction://hlinkfile"/>
          </p:cNvPr>
          <p:cNvGraphicFramePr>
            <a:graphicFrameLocks noChangeAspect="1"/>
          </p:cNvGraphicFramePr>
          <p:nvPr/>
        </p:nvGraphicFramePr>
        <p:xfrm>
          <a:off x="7804785" y="336550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6" imgW="971550" imgH="628650" progId="Package">
                  <p:embed/>
                </p:oleObj>
              </mc:Choice>
              <mc:Fallback>
                <p:oleObj name="" showAsIcon="1" r:id="rId6" imgW="971550" imgH="62865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04785" y="336550"/>
                        <a:ext cx="971550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635" y="2510155"/>
            <a:ext cx="91433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03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635" y="32162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600" b="1">
                <a:solidFill>
                  <a:schemeClr val="bg1"/>
                </a:solidFill>
                <a:sym typeface="+mn-ea"/>
              </a:rPr>
              <a:t>JMeter</a:t>
            </a:r>
            <a:endParaRPr lang="en-US" altLang="zh-CN" sz="36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225" y="3068955"/>
            <a:ext cx="9166225" cy="3415030"/>
          </a:xfrm>
          <a:prstGeom prst="rect">
            <a:avLst/>
          </a:prstGeom>
        </p:spPr>
      </p:pic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34580" y="800100"/>
          <a:ext cx="971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5" imgW="971550" imgH="628650" progId="Package">
                  <p:embed/>
                </p:oleObj>
              </mc:Choice>
              <mc:Fallback>
                <p:oleObj name="" showAsIcon="1" r:id="rId5" imgW="971550" imgH="62865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34580" y="800100"/>
                        <a:ext cx="971550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55" y="800100"/>
            <a:ext cx="5019675" cy="1933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</Words>
  <Application>WPS Presentation</Application>
  <PresentationFormat>全屏显示(4:3)</PresentationFormat>
  <Paragraphs>58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等线</vt:lpstr>
      <vt:lpstr>Office 主题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Rasyid Sholeh Rosena</cp:lastModifiedBy>
  <cp:revision>53</cp:revision>
  <dcterms:created xsi:type="dcterms:W3CDTF">2016-01-11T02:21:00Z</dcterms:created>
  <dcterms:modified xsi:type="dcterms:W3CDTF">2021-05-29T04:43:57Z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2057-11.2.0.10132</vt:lpwstr>
  </property>
</Properties>
</file>