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75" r:id="rId23"/>
    <p:sldId id="276" r:id="rId24"/>
    <p:sldId id="277" r:id="rId25"/>
    <p:sldId id="278" r:id="rId26"/>
    <p:sldId id="279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  <p:embeddedFont>
      <p:font typeface="Muli" panose="020B0604020202020204" charset="0"/>
      <p:regular r:id="rId37"/>
      <p:bold r:id="rId38"/>
      <p:italic r:id="rId39"/>
      <p:boldItalic r:id="rId40"/>
    </p:embeddedFont>
    <p:embeddedFont>
      <p:font typeface="Nixie One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D0ED62-38BE-4000-95E9-E9D17FB9D50A}">
  <a:tblStyle styleId="{D8D0ED62-38BE-4000-95E9-E9D17FB9D5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f0f134b2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4f0f134b2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f9ca9e88c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f9ca9e88c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f0d27c1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f0d27c1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f0f134b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f0f134b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f02194cfb_8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f02194cfb_8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f02194cfb_8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f02194cfb_8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009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84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f02194cfb_8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f02194cfb_8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f02194cfb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f02194cfb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f02194cfb_1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f02194cfb_1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f02194cfb_1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f02194cfb_1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f02194cfb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f02194cfb_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f9ca9e88c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f9ca9e88c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f9ca9e8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f9ca9e8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f9ca9e88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f9ca9e88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f9ca9e88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f9ca9e88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f9ca9e88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f9ca9e88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Google Shape;335;p11"/>
          <p:cNvSpPr txBox="1">
            <a:spLocks noGrp="1"/>
          </p:cNvSpPr>
          <p:nvPr>
            <p:ph type="title"/>
          </p:nvPr>
        </p:nvSpPr>
        <p:spPr>
          <a:xfrm>
            <a:off x="526774" y="2260256"/>
            <a:ext cx="8090453" cy="62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36" name="Google Shape;336;p11"/>
          <p:cNvSpPr txBox="1">
            <a:spLocks noGrp="1"/>
          </p:cNvSpPr>
          <p:nvPr>
            <p:ph type="body" idx="1"/>
          </p:nvPr>
        </p:nvSpPr>
        <p:spPr>
          <a:xfrm>
            <a:off x="2602706" y="2917968"/>
            <a:ext cx="393858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CURE app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System Design</a:t>
            </a:r>
            <a:endParaRPr sz="4600" dirty="0"/>
          </a:p>
        </p:txBody>
      </p:sp>
      <p:sp>
        <p:nvSpPr>
          <p:cNvPr id="342" name="Google Shape;342;p12"/>
          <p:cNvSpPr txBox="1"/>
          <p:nvPr/>
        </p:nvSpPr>
        <p:spPr>
          <a:xfrm>
            <a:off x="812424" y="3582275"/>
            <a:ext cx="8064875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Brian Goug</a:t>
            </a:r>
            <a:r>
              <a:rPr lang="en-US" dirty="0" err="1">
                <a:solidFill>
                  <a:schemeClr val="lt1"/>
                </a:solidFill>
              </a:rPr>
              <a:t>hn</a:t>
            </a:r>
            <a:r>
              <a:rPr lang="en" dirty="0">
                <a:solidFill>
                  <a:schemeClr val="lt1"/>
                </a:solidFill>
              </a:rPr>
              <a:t>er                                  Nakava Kibunzi                                       Joshua Brown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                                                               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Chauncey Davidson 	                            			          Charles S. Stamey</a:t>
            </a: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03" name="Google Shape;4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925" y="152400"/>
            <a:ext cx="6894401" cy="4838700"/>
          </a:xfrm>
          <a:prstGeom prst="rect">
            <a:avLst/>
          </a:prstGeom>
          <a:noFill/>
          <a:ln>
            <a:noFill/>
          </a:ln>
          <a:effectLst>
            <a:outerShdw blurRad="257175" dist="323850" dir="13380000" algn="bl" rotWithShape="0">
              <a:srgbClr val="000000">
                <a:alpha val="67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/>
          <p:nvPr/>
        </p:nvSpPr>
        <p:spPr>
          <a:xfrm>
            <a:off x="1732700" y="1907650"/>
            <a:ext cx="6319500" cy="3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CFE2F3"/>
                </a:solidFill>
                <a:latin typeface="Muli"/>
                <a:ea typeface="Muli"/>
                <a:cs typeface="Muli"/>
                <a:sym typeface="Muli"/>
              </a:rPr>
              <a:t>Generality</a:t>
            </a:r>
            <a:endParaRPr sz="2000" b="1">
              <a:solidFill>
                <a:srgbClr val="CFE2F3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CFE2F3"/>
              </a:buClr>
              <a:buSzPts val="2000"/>
              <a:buFont typeface="Muli"/>
              <a:buChar char="❖"/>
            </a:pPr>
            <a:r>
              <a:rPr lang="en" sz="2000">
                <a:solidFill>
                  <a:srgbClr val="CFE2F3"/>
                </a:solidFill>
                <a:latin typeface="Muli"/>
                <a:ea typeface="Muli"/>
                <a:cs typeface="Muli"/>
                <a:sym typeface="Muli"/>
              </a:rPr>
              <a:t>Event-driven</a:t>
            </a:r>
            <a:endParaRPr sz="2000">
              <a:solidFill>
                <a:srgbClr val="CFE2F3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Font typeface="Muli"/>
              <a:buChar char="➢"/>
            </a:pPr>
            <a:r>
              <a:rPr lang="en" sz="2000">
                <a:solidFill>
                  <a:srgbClr val="CFE2F3"/>
                </a:solidFill>
                <a:latin typeface="Muli"/>
                <a:ea typeface="Muli"/>
                <a:cs typeface="Muli"/>
                <a:sym typeface="Muli"/>
              </a:rPr>
              <a:t>Local events</a:t>
            </a:r>
            <a:endParaRPr sz="2000">
              <a:solidFill>
                <a:srgbClr val="CFE2F3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Font typeface="Muli"/>
              <a:buChar char="➢"/>
            </a:pPr>
            <a:r>
              <a:rPr lang="en" sz="2000">
                <a:solidFill>
                  <a:srgbClr val="CFE2F3"/>
                </a:solidFill>
                <a:latin typeface="Muli"/>
                <a:ea typeface="Muli"/>
                <a:cs typeface="Muli"/>
                <a:sym typeface="Muli"/>
              </a:rPr>
              <a:t>Global message passing</a:t>
            </a:r>
            <a:endParaRPr sz="2000">
              <a:solidFill>
                <a:srgbClr val="CFE2F3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CFE2F3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CFE2F3"/>
              </a:buClr>
              <a:buSzPts val="2000"/>
              <a:buFont typeface="Muli"/>
              <a:buChar char="❖"/>
            </a:pPr>
            <a:r>
              <a:rPr lang="en" sz="2000">
                <a:solidFill>
                  <a:srgbClr val="CFE2F3"/>
                </a:solidFill>
                <a:latin typeface="Muli"/>
                <a:ea typeface="Muli"/>
                <a:cs typeface="Muli"/>
                <a:sym typeface="Muli"/>
              </a:rPr>
              <a:t>Database Interface</a:t>
            </a:r>
            <a:endParaRPr sz="2000">
              <a:solidFill>
                <a:srgbClr val="CFE2F3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Font typeface="Muli"/>
              <a:buChar char="➢"/>
            </a:pPr>
            <a:r>
              <a:rPr lang="en" sz="2000">
                <a:solidFill>
                  <a:srgbClr val="CFE2F3"/>
                </a:solidFill>
                <a:latin typeface="Muli"/>
                <a:ea typeface="Muli"/>
                <a:cs typeface="Muli"/>
                <a:sym typeface="Muli"/>
              </a:rPr>
              <a:t>API calls</a:t>
            </a:r>
            <a:endParaRPr sz="2000">
              <a:solidFill>
                <a:srgbClr val="CFE2F3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Font typeface="Muli"/>
              <a:buChar char="➢"/>
            </a:pPr>
            <a:r>
              <a:rPr lang="en" sz="2000">
                <a:solidFill>
                  <a:srgbClr val="CFE2F3"/>
                </a:solidFill>
                <a:latin typeface="Muli"/>
                <a:ea typeface="Muli"/>
                <a:cs typeface="Muli"/>
                <a:sym typeface="Muli"/>
              </a:rPr>
              <a:t>Database Objects</a:t>
            </a:r>
            <a:endParaRPr sz="2000">
              <a:solidFill>
                <a:srgbClr val="CFE2F3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p22"/>
          <p:cNvSpPr txBox="1">
            <a:spLocks noGrp="1"/>
          </p:cNvSpPr>
          <p:nvPr>
            <p:ph type="title"/>
          </p:nvPr>
        </p:nvSpPr>
        <p:spPr>
          <a:xfrm>
            <a:off x="2188450" y="301675"/>
            <a:ext cx="5792100" cy="13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Communication</a:t>
            </a:r>
            <a:endParaRPr/>
          </a:p>
        </p:txBody>
      </p:sp>
      <p:sp>
        <p:nvSpPr>
          <p:cNvPr id="410" name="Google Shape;410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 txBox="1">
            <a:spLocks noGrp="1"/>
          </p:cNvSpPr>
          <p:nvPr>
            <p:ph type="title"/>
          </p:nvPr>
        </p:nvSpPr>
        <p:spPr>
          <a:xfrm>
            <a:off x="1970350" y="1193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416" name="Google Shape;416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17" name="Google Shape;4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00" y="694250"/>
            <a:ext cx="7358552" cy="430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1732700" y="484100"/>
            <a:ext cx="6735900" cy="8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Model</a:t>
            </a:r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24" name="Google Shape;4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82" y="1483300"/>
            <a:ext cx="3487900" cy="3487900"/>
          </a:xfrm>
          <a:prstGeom prst="rect">
            <a:avLst/>
          </a:prstGeom>
          <a:noFill/>
          <a:ln>
            <a:noFill/>
          </a:ln>
          <a:effectLst>
            <a:outerShdw blurRad="242888" dist="266700" dir="258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25" name="Google Shape;4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382" y="1483300"/>
            <a:ext cx="3313213" cy="3487899"/>
          </a:xfrm>
          <a:prstGeom prst="rect">
            <a:avLst/>
          </a:prstGeom>
          <a:noFill/>
          <a:ln>
            <a:noFill/>
          </a:ln>
          <a:effectLst>
            <a:outerShdw blurRad="228600" dist="323850" dir="372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31" name="Google Shape;431;p25"/>
          <p:cNvSpPr/>
          <p:nvPr/>
        </p:nvSpPr>
        <p:spPr>
          <a:xfrm>
            <a:off x="1258776" y="-96350"/>
            <a:ext cx="7383233" cy="5336183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114300" dir="105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2" name="Google Shape;4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438" y="410250"/>
            <a:ext cx="6385900" cy="432297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5"/>
          <p:cNvSpPr txBox="1"/>
          <p:nvPr/>
        </p:nvSpPr>
        <p:spPr>
          <a:xfrm>
            <a:off x="3599450" y="3579625"/>
            <a:ext cx="25656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ER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Diagram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39" name="Google Shape;439;p26"/>
          <p:cNvSpPr txBox="1"/>
          <p:nvPr/>
        </p:nvSpPr>
        <p:spPr>
          <a:xfrm>
            <a:off x="2179825" y="686800"/>
            <a:ext cx="59871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C9DDE"/>
                </a:solidFill>
                <a:latin typeface="Nixie One"/>
                <a:ea typeface="Nixie One"/>
                <a:cs typeface="Nixie One"/>
                <a:sym typeface="Nixie One"/>
              </a:rPr>
              <a:t>Data Dictionary - Event </a:t>
            </a:r>
            <a:endParaRPr sz="2400">
              <a:solidFill>
                <a:srgbClr val="2C9DDE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aphicFrame>
        <p:nvGraphicFramePr>
          <p:cNvPr id="440" name="Google Shape;440;p26"/>
          <p:cNvGraphicFramePr/>
          <p:nvPr/>
        </p:nvGraphicFramePr>
        <p:xfrm>
          <a:off x="446000" y="158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{D8D0ED62-38BE-4000-95E9-E9D17FB9D50A}</a:tableStyleId>
              </a:tblPr>
              <a:tblGrid>
                <a:gridCol w="169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Variable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Variable 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Measurement Unit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Allowed Values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Description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Event Identification Number (PK)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ID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int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00000-99999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ID number assigned to events in sequential order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Event 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char(50)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String of Characters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Name of the event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Event Type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type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char(50)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String of Characters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Displays what kind of event to expect 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Event Date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date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mm/dd/yyyy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01-12/1-31/2000-3000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Date of event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Event Time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time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int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0000-2359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Time of event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Event Location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location_name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char(50)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String of Characters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Name of event venue, from location table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46" name="Google Shape;446;p27"/>
          <p:cNvSpPr txBox="1"/>
          <p:nvPr/>
        </p:nvSpPr>
        <p:spPr>
          <a:xfrm>
            <a:off x="2179825" y="686800"/>
            <a:ext cx="59871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C9DDE"/>
                </a:solidFill>
                <a:latin typeface="Nixie One"/>
                <a:ea typeface="Nixie One"/>
                <a:cs typeface="Nixie One"/>
                <a:sym typeface="Nixie One"/>
              </a:rPr>
              <a:t>Data Dictionary - Location</a:t>
            </a:r>
            <a:endParaRPr sz="2400">
              <a:solidFill>
                <a:srgbClr val="2C9DDE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aphicFrame>
        <p:nvGraphicFramePr>
          <p:cNvPr id="447" name="Google Shape;447;p27"/>
          <p:cNvGraphicFramePr/>
          <p:nvPr/>
        </p:nvGraphicFramePr>
        <p:xfrm>
          <a:off x="339825" y="150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{D8D0ED62-38BE-4000-95E9-E9D17FB9D50A}</a:tableStyleId>
              </a:tblPr>
              <a:tblGrid>
                <a:gridCol w="171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Variable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Variable 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Measurement Unit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Allowed Values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Description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Location Coordinates (PK)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location_lat_long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(double, double)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(0.0-9999.9,0.0-9999.9)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The location on the map so that Google Maps can find and place it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Location 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char(50)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String of Characters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Name of the event location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Street Location 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loc_name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char(50)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String of Characters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Name of the street of the event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State 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state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char(2)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String of 2 Characters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Two-character string showing state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City Name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city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char(50)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String of Characters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Name of city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ZIP Code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zip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int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00001-99999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C9DDE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ZIP Code of event</a:t>
                      </a:r>
                      <a:endParaRPr sz="1100">
                        <a:solidFill>
                          <a:srgbClr val="2C9DDE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53" name="Google Shape;453;p28"/>
          <p:cNvSpPr/>
          <p:nvPr/>
        </p:nvSpPr>
        <p:spPr>
          <a:xfrm rot="-5400000">
            <a:off x="106950" y="1709775"/>
            <a:ext cx="2025600" cy="223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" name="Google Shape;454;p28"/>
          <p:cNvSpPr txBox="1"/>
          <p:nvPr/>
        </p:nvSpPr>
        <p:spPr>
          <a:xfrm>
            <a:off x="2542325" y="4370175"/>
            <a:ext cx="42633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C9DDE"/>
                </a:solidFill>
                <a:latin typeface="Nixie One"/>
                <a:ea typeface="Nixie One"/>
                <a:cs typeface="Nixie One"/>
                <a:sym typeface="Nixie One"/>
              </a:rPr>
              <a:t>Agile Process Model</a:t>
            </a:r>
            <a:endParaRPr sz="2400">
              <a:solidFill>
                <a:srgbClr val="2C9DDE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455" name="Google Shape;4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50" y="151625"/>
            <a:ext cx="8508601" cy="42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2" name="Google Shape;462;p29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3003000" cy="11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FFFFF"/>
                </a:solidFill>
              </a:rPr>
              <a:t>Goals</a:t>
            </a:r>
            <a:endParaRPr sz="3000" b="1">
              <a:solidFill>
                <a:srgbClr val="FFFFFF"/>
              </a:solidFill>
            </a:endParaRPr>
          </a:p>
        </p:txBody>
      </p:sp>
      <p:grpSp>
        <p:nvGrpSpPr>
          <p:cNvPr id="463" name="Google Shape;463;p29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464" name="Google Shape;464;p2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67" name="Google Shape;4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700" y="608100"/>
            <a:ext cx="4515000" cy="28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/>
          <p:nvPr/>
        </p:nvSpPr>
        <p:spPr>
          <a:xfrm>
            <a:off x="4775150" y="480275"/>
            <a:ext cx="3410600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4" name="Google Shape;474;p30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11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Calendar</a:t>
            </a:r>
            <a:endParaRPr sz="3000"/>
          </a:p>
        </p:txBody>
      </p:sp>
      <p:sp>
        <p:nvSpPr>
          <p:cNvPr id="475" name="Google Shape;475;p30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77" name="Google Shape;4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125" y="834600"/>
            <a:ext cx="2944650" cy="33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Mockup</a:t>
            </a:r>
            <a:endParaRPr sz="30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</a:t>
            </a:r>
            <a:endParaRPr sz="30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348" name="Google Shape;34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25" y="572575"/>
            <a:ext cx="6362624" cy="39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/>
          <p:nvPr/>
        </p:nvSpPr>
        <p:spPr>
          <a:xfrm>
            <a:off x="4775150" y="480275"/>
            <a:ext cx="3410600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4" name="Google Shape;474;p30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11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/>
              <a:t>Map</a:t>
            </a:r>
            <a:endParaRPr sz="3000" dirty="0"/>
          </a:p>
        </p:txBody>
      </p:sp>
      <p:sp>
        <p:nvSpPr>
          <p:cNvPr id="475" name="Google Shape;475;p30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028" name="Picture 4" descr="https://lh3.googleusercontent.com/nEa_WF8vTX1SdXojs6qUBhWXwrgkjcjSjDYPL1o59fKVWAUgTV9BReRDqZNiHTVmOtSGgeQlljiMr3OOX1FBY9KzAzq6-V6ObR90EJnJuZtQlvTlZYVmlts8YXkVN07gL17PqX1z">
            <a:extLst>
              <a:ext uri="{FF2B5EF4-FFF2-40B4-BE49-F238E27FC236}">
                <a16:creationId xmlns:a16="http://schemas.microsoft.com/office/drawing/2014/main" id="{C910B840-491B-42E6-9CA0-7060C322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470" y="899576"/>
            <a:ext cx="2983130" cy="326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283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2" name="Google Shape;462;p29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3003000" cy="11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FFFFFF"/>
                </a:solidFill>
              </a:rPr>
              <a:t>Hot Dial</a:t>
            </a:r>
            <a:endParaRPr sz="3000" b="1" dirty="0">
              <a:solidFill>
                <a:srgbClr val="FFFFFF"/>
              </a:solidFill>
            </a:endParaRPr>
          </a:p>
        </p:txBody>
      </p:sp>
      <p:grpSp>
        <p:nvGrpSpPr>
          <p:cNvPr id="463" name="Google Shape;463;p29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464" name="Google Shape;464;p2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1F91B7-6E39-431E-99F4-8401A4F82C1B}"/>
              </a:ext>
            </a:extLst>
          </p:cNvPr>
          <p:cNvPicPr/>
          <p:nvPr/>
        </p:nvPicPr>
        <p:blipFill rotWithShape="1">
          <a:blip r:embed="rId3"/>
          <a:srcRect l="18163" t="15764" r="43055" b="16619"/>
          <a:stretch/>
        </p:blipFill>
        <p:spPr bwMode="auto">
          <a:xfrm>
            <a:off x="3975100" y="736138"/>
            <a:ext cx="4178299" cy="24730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586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/>
          <p:nvPr/>
        </p:nvSpPr>
        <p:spPr>
          <a:xfrm>
            <a:off x="3155676" y="87500"/>
            <a:ext cx="5386554" cy="4754482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1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body" idx="4294967295"/>
          </p:nvPr>
        </p:nvSpPr>
        <p:spPr>
          <a:xfrm>
            <a:off x="423500" y="593100"/>
            <a:ext cx="3004500" cy="21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Settings</a:t>
            </a:r>
            <a:endParaRPr sz="3000"/>
          </a:p>
        </p:txBody>
      </p:sp>
      <p:sp>
        <p:nvSpPr>
          <p:cNvPr id="485" name="Google Shape;485;p31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87" name="Google Shape;4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250" y="593100"/>
            <a:ext cx="4640925" cy="37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 txBox="1">
            <a:spLocks noGrp="1"/>
          </p:cNvSpPr>
          <p:nvPr>
            <p:ph type="title"/>
          </p:nvPr>
        </p:nvSpPr>
        <p:spPr>
          <a:xfrm>
            <a:off x="2099850" y="3063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CURE System</a:t>
            </a:r>
            <a:endParaRPr/>
          </a:p>
        </p:txBody>
      </p:sp>
      <p:sp>
        <p:nvSpPr>
          <p:cNvPr id="493" name="Google Shape;493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494" name="Google Shape;494;p32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59900" y="1104025"/>
            <a:ext cx="6126025" cy="388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932750" y="397175"/>
            <a:ext cx="76125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Calendar &amp; Location Services</a:t>
            </a:r>
            <a:endParaRPr sz="3600"/>
          </a:p>
        </p:txBody>
      </p:sp>
      <p:sp>
        <p:nvSpPr>
          <p:cNvPr id="500" name="Google Shape;50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501" name="Google Shape;501;p33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714650" y="1013500"/>
            <a:ext cx="7438376" cy="397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>
            <a:spLocks noGrp="1"/>
          </p:cNvSpPr>
          <p:nvPr>
            <p:ph type="title"/>
          </p:nvPr>
        </p:nvSpPr>
        <p:spPr>
          <a:xfrm>
            <a:off x="799525" y="114875"/>
            <a:ext cx="69705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Tracker and Settings</a:t>
            </a:r>
            <a:endParaRPr/>
          </a:p>
        </p:txBody>
      </p:sp>
      <p:sp>
        <p:nvSpPr>
          <p:cNvPr id="507" name="Google Shape;50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08" name="Google Shape;508;p34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875263" y="874525"/>
            <a:ext cx="6819026" cy="397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14" name="Google Shape;514;p35"/>
          <p:cNvSpPr/>
          <p:nvPr/>
        </p:nvSpPr>
        <p:spPr>
          <a:xfrm>
            <a:off x="130029" y="4557821"/>
            <a:ext cx="8839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https://github.com/stevieclean/UNCG-CSE-Senior_Proj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5"/>
          <p:cNvSpPr txBox="1"/>
          <p:nvPr/>
        </p:nvSpPr>
        <p:spPr>
          <a:xfrm>
            <a:off x="981512" y="4346183"/>
            <a:ext cx="1434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Follow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 at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 txBox="1"/>
          <p:nvPr/>
        </p:nvSpPr>
        <p:spPr>
          <a:xfrm>
            <a:off x="2859541" y="729842"/>
            <a:ext cx="3476700" cy="3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excited </a:t>
            </a:r>
            <a:r>
              <a:rPr lang="en" sz="1800">
                <a:solidFill>
                  <a:schemeClr val="lt1"/>
                </a:solidFill>
              </a:rPr>
              <a:t>for future</a:t>
            </a: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project </a:t>
            </a:r>
            <a:r>
              <a:rPr lang="en" sz="1800">
                <a:solidFill>
                  <a:schemeClr val="lt1"/>
                </a:solidFill>
              </a:rPr>
              <a:t>updates!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1100"/>
          </a:p>
        </p:txBody>
      </p:sp>
      <p:sp>
        <p:nvSpPr>
          <p:cNvPr id="517" name="Google Shape;517;p35"/>
          <p:cNvSpPr txBox="1">
            <a:spLocks noGrp="1"/>
          </p:cNvSpPr>
          <p:nvPr>
            <p:ph type="title"/>
          </p:nvPr>
        </p:nvSpPr>
        <p:spPr>
          <a:xfrm>
            <a:off x="526774" y="2318557"/>
            <a:ext cx="80904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sz="1100"/>
          </a:p>
        </p:txBody>
      </p:sp>
      <p:pic>
        <p:nvPicPr>
          <p:cNvPr id="518" name="Google Shape;518;p35" descr="User" title="Icon - Presenter Nam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7247" y="4073452"/>
            <a:ext cx="418836" cy="418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"/>
          <p:cNvSpPr txBox="1"/>
          <p:nvPr/>
        </p:nvSpPr>
        <p:spPr>
          <a:xfrm>
            <a:off x="1732700" y="1618900"/>
            <a:ext cx="6319500" cy="3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Calendar</a:t>
            </a:r>
            <a:endParaRPr sz="11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Goal Tracker/Chronicles</a:t>
            </a:r>
            <a:endParaRPr sz="1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	Map/Location</a:t>
            </a:r>
            <a:endParaRPr sz="1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914400" lvl="0" indent="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Hot Dial</a:t>
            </a:r>
            <a:endParaRPr sz="1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371600" lvl="0" indent="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Settings</a:t>
            </a:r>
            <a:endParaRPr sz="11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4" name="Google Shape;354;p14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Subsystems</a:t>
            </a:r>
            <a:endParaRPr/>
          </a:p>
        </p:txBody>
      </p:sp>
      <p:sp>
        <p:nvSpPr>
          <p:cNvPr id="355" name="Google Shape;355;p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>
            <a:spLocks noGrp="1"/>
          </p:cNvSpPr>
          <p:nvPr>
            <p:ph type="title"/>
          </p:nvPr>
        </p:nvSpPr>
        <p:spPr>
          <a:xfrm>
            <a:off x="1732700" y="322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361" name="Google Shape;361;p15"/>
          <p:cNvSpPr txBox="1">
            <a:spLocks noGrp="1"/>
          </p:cNvSpPr>
          <p:nvPr>
            <p:ph type="body" idx="1"/>
          </p:nvPr>
        </p:nvSpPr>
        <p:spPr>
          <a:xfrm>
            <a:off x="1380900" y="1348575"/>
            <a:ext cx="6382200" cy="3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Inputs received by Map/Location service when user signs up for an event; displays in cell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Message passing to Goal Tracker/Chronicle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User modifies cells via tap-and-edit interaction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Displays future calendar months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2" name="Google Shape;362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 txBox="1">
            <a:spLocks noGrp="1"/>
          </p:cNvSpPr>
          <p:nvPr>
            <p:ph type="title"/>
          </p:nvPr>
        </p:nvSpPr>
        <p:spPr>
          <a:xfrm>
            <a:off x="1732700" y="627075"/>
            <a:ext cx="6755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Tracking (Chronicle)</a:t>
            </a:r>
            <a:endParaRPr/>
          </a:p>
        </p:txBody>
      </p:sp>
      <p:sp>
        <p:nvSpPr>
          <p:cNvPr id="368" name="Google Shape;368;p16"/>
          <p:cNvSpPr txBox="1">
            <a:spLocks noGrp="1"/>
          </p:cNvSpPr>
          <p:nvPr>
            <p:ph type="body" idx="1"/>
          </p:nvPr>
        </p:nvSpPr>
        <p:spPr>
          <a:xfrm>
            <a:off x="993250" y="1548650"/>
            <a:ext cx="6350400" cy="28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Displays Goals agenda with requirements to complete goals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Event Goals are uneditable, and are controlled through events through Location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Users have ability to create new goals, manually</a:t>
            </a:r>
            <a:endParaRPr sz="1800"/>
          </a:p>
        </p:txBody>
      </p:sp>
      <p:sp>
        <p:nvSpPr>
          <p:cNvPr id="369" name="Google Shape;369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>
            <a:spLocks noGrp="1"/>
          </p:cNvSpPr>
          <p:nvPr>
            <p:ph type="title"/>
          </p:nvPr>
        </p:nvSpPr>
        <p:spPr>
          <a:xfrm>
            <a:off x="1732700" y="627075"/>
            <a:ext cx="6755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and Location</a:t>
            </a:r>
            <a:endParaRPr/>
          </a:p>
        </p:txBody>
      </p:sp>
      <p:sp>
        <p:nvSpPr>
          <p:cNvPr id="375" name="Google Shape;375;p17"/>
          <p:cNvSpPr txBox="1">
            <a:spLocks noGrp="1"/>
          </p:cNvSpPr>
          <p:nvPr>
            <p:ph type="body" idx="1"/>
          </p:nvPr>
        </p:nvSpPr>
        <p:spPr>
          <a:xfrm>
            <a:off x="943275" y="1358400"/>
            <a:ext cx="6350400" cy="24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Receives events and map information from the database and maps them in a radius centered from user location</a:t>
            </a:r>
            <a:endParaRPr sz="16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Uses Google Maps API</a:t>
            </a:r>
            <a:endParaRPr sz="16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Touch menu shows event details and number of attendees under each event</a:t>
            </a:r>
            <a:endParaRPr sz="16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Import chosen events to update Goal Tracking and Calendar when an event is scheduled, rescheduled, or cancelled</a:t>
            </a:r>
            <a:endParaRPr sz="1600"/>
          </a:p>
        </p:txBody>
      </p:sp>
      <p:sp>
        <p:nvSpPr>
          <p:cNvPr id="376" name="Google Shape;376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title"/>
          </p:nvPr>
        </p:nvSpPr>
        <p:spPr>
          <a:xfrm>
            <a:off x="1732700" y="627075"/>
            <a:ext cx="6755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Dial</a:t>
            </a:r>
            <a:endParaRPr/>
          </a:p>
        </p:txBody>
      </p:sp>
      <p:sp>
        <p:nvSpPr>
          <p:cNvPr id="382" name="Google Shape;382;p18"/>
          <p:cNvSpPr txBox="1">
            <a:spLocks noGrp="1"/>
          </p:cNvSpPr>
          <p:nvPr>
            <p:ph type="body" idx="1"/>
          </p:nvPr>
        </p:nvSpPr>
        <p:spPr>
          <a:xfrm>
            <a:off x="1086375" y="1378500"/>
            <a:ext cx="6511200" cy="23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Self-contained module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Large, colorful buttons to contacts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Displays a pop up window with their number when clicked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Adding/Removing new numbers</a:t>
            </a:r>
            <a:endParaRPr sz="1800"/>
          </a:p>
        </p:txBody>
      </p:sp>
      <p:sp>
        <p:nvSpPr>
          <p:cNvPr id="383" name="Google Shape;383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"/>
          <p:cNvSpPr txBox="1">
            <a:spLocks noGrp="1"/>
          </p:cNvSpPr>
          <p:nvPr>
            <p:ph type="title"/>
          </p:nvPr>
        </p:nvSpPr>
        <p:spPr>
          <a:xfrm>
            <a:off x="2875700" y="474675"/>
            <a:ext cx="306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389" name="Google Shape;389;p19"/>
          <p:cNvSpPr txBox="1">
            <a:spLocks noGrp="1"/>
          </p:cNvSpPr>
          <p:nvPr>
            <p:ph type="body" idx="1"/>
          </p:nvPr>
        </p:nvSpPr>
        <p:spPr>
          <a:xfrm>
            <a:off x="1361700" y="1264825"/>
            <a:ext cx="7094700" cy="26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Interconnected via event system to other subsystems. </a:t>
            </a:r>
            <a:endParaRPr sz="16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Contains security preferences such as: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￭"/>
            </a:pPr>
            <a:r>
              <a:rPr lang="en" sz="1600"/>
              <a:t>Password Setup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￭"/>
            </a:pPr>
            <a:r>
              <a:rPr lang="en" sz="1600"/>
              <a:t>App Icon Anonymity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￭"/>
            </a:pPr>
            <a:r>
              <a:rPr lang="en" sz="1600"/>
              <a:t>Menu Customization</a:t>
            </a:r>
            <a:endParaRPr sz="16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◇"/>
            </a:pPr>
            <a:r>
              <a:rPr lang="en" sz="1600"/>
              <a:t>Choose theme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￭"/>
            </a:pPr>
            <a:r>
              <a:rPr lang="en" sz="1600"/>
              <a:t>Font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￭"/>
            </a:pPr>
            <a:r>
              <a:rPr lang="en" sz="1600"/>
              <a:t>Event scheduling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￭"/>
            </a:pPr>
            <a:r>
              <a:rPr lang="en" sz="1600"/>
              <a:t>Radius changes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￭"/>
            </a:pPr>
            <a:r>
              <a:rPr lang="en" sz="1600"/>
              <a:t>Automatic goal tracking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￭"/>
            </a:pPr>
            <a:r>
              <a:rPr lang="en" sz="1600"/>
              <a:t>Notifications</a:t>
            </a:r>
            <a:endParaRPr sz="1600"/>
          </a:p>
        </p:txBody>
      </p:sp>
      <p:sp>
        <p:nvSpPr>
          <p:cNvPr id="390" name="Google Shape;39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Operation/Algorithm Analysis</a:t>
            </a:r>
            <a:endParaRPr sz="1800"/>
          </a:p>
        </p:txBody>
      </p:sp>
      <p:sp>
        <p:nvSpPr>
          <p:cNvPr id="396" name="Google Shape;396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397" name="Google Shape;397;p20"/>
          <p:cNvGraphicFramePr/>
          <p:nvPr/>
        </p:nvGraphicFramePr>
        <p:xfrm>
          <a:off x="877850" y="17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{D8D0ED62-38BE-4000-95E9-E9D17FB9D50A}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Operation/Algorithm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Time Complexity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Application Operations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Event Attendance Query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O(1)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Event/Location Loading from Database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O(n)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On-screen Show (16:9)</PresentationFormat>
  <Paragraphs>205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Muli</vt:lpstr>
      <vt:lpstr>Nixie One</vt:lpstr>
      <vt:lpstr>Arial</vt:lpstr>
      <vt:lpstr>Helvetica Neue</vt:lpstr>
      <vt:lpstr>Calibri</vt:lpstr>
      <vt:lpstr>Imogen template</vt:lpstr>
      <vt:lpstr>CURE app System Design</vt:lpstr>
      <vt:lpstr>PowerPoint Presentation</vt:lpstr>
      <vt:lpstr>The Subsystems</vt:lpstr>
      <vt:lpstr>Calendar</vt:lpstr>
      <vt:lpstr>Goal Tracking (Chronicle)</vt:lpstr>
      <vt:lpstr>Map and Location</vt:lpstr>
      <vt:lpstr>Hot Dial</vt:lpstr>
      <vt:lpstr>Settings</vt:lpstr>
      <vt:lpstr>Operation/Algorithm Analysis</vt:lpstr>
      <vt:lpstr>PowerPoint Presentation</vt:lpstr>
      <vt:lpstr>Subsystem Communication</vt:lpstr>
      <vt:lpstr>UML</vt:lpstr>
      <vt:lpstr>Entity Relationship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CURE System</vt:lpstr>
      <vt:lpstr>Calendar &amp; Location Services</vt:lpstr>
      <vt:lpstr>Goal Tracker and Settings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CURE app System Design</dc:title>
  <cp:lastModifiedBy>Charles S Stamey</cp:lastModifiedBy>
  <cp:revision>2</cp:revision>
  <dcterms:modified xsi:type="dcterms:W3CDTF">2019-02-14T20:50:27Z</dcterms:modified>
</cp:coreProperties>
</file>