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sldIdLst>
    <p:sldId id="256" r:id="rId5"/>
    <p:sldId id="272" r:id="rId6"/>
    <p:sldId id="257" r:id="rId7"/>
    <p:sldId id="259" r:id="rId8"/>
    <p:sldId id="276" r:id="rId9"/>
    <p:sldId id="287" r:id="rId10"/>
    <p:sldId id="275" r:id="rId11"/>
    <p:sldId id="277" r:id="rId12"/>
    <p:sldId id="281" r:id="rId13"/>
    <p:sldId id="265" r:id="rId14"/>
    <p:sldId id="284" r:id="rId15"/>
    <p:sldId id="271" r:id="rId16"/>
    <p:sldId id="282" r:id="rId17"/>
    <p:sldId id="270" r:id="rId18"/>
    <p:sldId id="285" r:id="rId19"/>
    <p:sldId id="289" r:id="rId20"/>
    <p:sldId id="290" r:id="rId21"/>
    <p:sldId id="29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E8A3BA-2576-4E4C-869E-36FBA2BF8A02}">
          <p14:sldIdLst>
            <p14:sldId id="256"/>
            <p14:sldId id="272"/>
            <p14:sldId id="257"/>
            <p14:sldId id="259"/>
            <p14:sldId id="276"/>
            <p14:sldId id="287"/>
            <p14:sldId id="275"/>
            <p14:sldId id="277"/>
            <p14:sldId id="281"/>
            <p14:sldId id="265"/>
            <p14:sldId id="284"/>
            <p14:sldId id="271"/>
            <p14:sldId id="282"/>
            <p14:sldId id="270"/>
            <p14:sldId id="285"/>
            <p14:sldId id="289"/>
            <p14:sldId id="290"/>
            <p14:sldId id="29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850C2-4E14-A242-BBCB-E1D725238A05}" v="1076" dt="2021-05-16T17:19:43.311"/>
    <p1510:client id="{5BA9F1C1-DE38-03FF-A3EB-3EC4F7340676}" v="14" dt="2021-05-16T17:00:25.203"/>
    <p1510:client id="{7FBFC6DB-A8B4-560B-7885-5401A35F3423}" v="88" dt="2021-05-16T16:54:12.733"/>
    <p1510:client id="{DF4CBD9F-3AF4-44BE-B06D-917EE3D612BA}" v="6" dt="2021-05-15T20:56:43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27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E825-45EE-2841-A5AC-405E67591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>
                <a:ea typeface="+mj-lt"/>
                <a:cs typeface="+mj-lt"/>
              </a:rPr>
              <a:t>On the Robustness of Natural Language Explainers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73814-5767-3F4B-8FDA-5B4282B5DBCB}"/>
              </a:ext>
            </a:extLst>
          </p:cNvPr>
          <p:cNvSpPr txBox="1"/>
          <p:nvPr/>
        </p:nvSpPr>
        <p:spPr>
          <a:xfrm>
            <a:off x="810001" y="5430221"/>
            <a:ext cx="77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Steven George, Da Wei Wong, Olivier Kraft, Kirill Rodriguez-Blanter</a:t>
            </a:r>
          </a:p>
        </p:txBody>
      </p:sp>
    </p:spTree>
    <p:extLst>
      <p:ext uri="{BB962C8B-B14F-4D97-AF65-F5344CB8AC3E}">
        <p14:creationId xmlns:p14="http://schemas.microsoft.com/office/powerpoint/2010/main" val="242022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F1E-81A6-A043-A649-7CCCEE68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Sentence-level analysis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995FF8B-D16D-5247-9E61-50394076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88" y="1469580"/>
            <a:ext cx="6362023" cy="47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F1E-81A6-A043-A649-7CCCEE68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Sentence-level analysis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90422B1B-4162-9444-AD06-C2980A0D0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06"/>
          <a:stretch/>
        </p:blipFill>
        <p:spPr>
          <a:xfrm>
            <a:off x="3660588" y="1690688"/>
            <a:ext cx="4870824" cy="393858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813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Explainers most affected by removal of commas and all punctuation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4612EB1-3AC6-1143-9927-B9B43F3C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2" y="2146566"/>
            <a:ext cx="10954327" cy="354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FFB28-3DFC-9146-8380-2A97154BFEE6}"/>
              </a:ext>
            </a:extLst>
          </p:cNvPr>
          <p:cNvSpPr txBox="1"/>
          <p:nvPr/>
        </p:nvSpPr>
        <p:spPr>
          <a:xfrm>
            <a:off x="281221" y="6462716"/>
            <a:ext cx="47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 Fewer than 20 examples</a:t>
            </a:r>
          </a:p>
        </p:txBody>
      </p:sp>
    </p:spTree>
    <p:extLst>
      <p:ext uri="{BB962C8B-B14F-4D97-AF65-F5344CB8AC3E}">
        <p14:creationId xmlns:p14="http://schemas.microsoft.com/office/powerpoint/2010/main" val="273573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Explainers most affected by removal of commas and all punctuation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4612EB1-3AC6-1143-9927-B9B43F3C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2" y="2146566"/>
            <a:ext cx="10954327" cy="354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FFB28-3DFC-9146-8380-2A97154BFEE6}"/>
              </a:ext>
            </a:extLst>
          </p:cNvPr>
          <p:cNvSpPr txBox="1"/>
          <p:nvPr/>
        </p:nvSpPr>
        <p:spPr>
          <a:xfrm>
            <a:off x="281221" y="6462716"/>
            <a:ext cx="47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 Fewer than 20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2DDA9-6C63-9C4E-95C8-5FBAE52397B0}"/>
              </a:ext>
            </a:extLst>
          </p:cNvPr>
          <p:cNvSpPr txBox="1"/>
          <p:nvPr/>
        </p:nvSpPr>
        <p:spPr>
          <a:xfrm>
            <a:off x="2499359" y="3334434"/>
            <a:ext cx="880262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8083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we fooled the explainer?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SHAP and LIME produce inconsistent explanations both before and after perturbation</a:t>
            </a:r>
          </a:p>
        </p:txBody>
      </p:sp>
    </p:spTree>
    <p:extLst>
      <p:ext uri="{BB962C8B-B14F-4D97-AF65-F5344CB8AC3E}">
        <p14:creationId xmlns:p14="http://schemas.microsoft.com/office/powerpoint/2010/main" val="124991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we fooled the explainer?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SHAP and LIME produce inconsistent explanations both before and after perturbation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301EA-D9D0-024C-BDE4-CBB553B1B4F7}"/>
              </a:ext>
            </a:extLst>
          </p:cNvPr>
          <p:cNvSpPr txBox="1"/>
          <p:nvPr/>
        </p:nvSpPr>
        <p:spPr>
          <a:xfrm>
            <a:off x="2981762" y="1704971"/>
            <a:ext cx="6267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Top-5 intersection between explainers for AG News </a:t>
            </a:r>
            <a:r>
              <a:rPr lang="en-GB" b="1">
                <a:solidFill>
                  <a:schemeClr val="bg1"/>
                </a:solidFill>
              </a:rPr>
              <a:t>0.33</a:t>
            </a:r>
            <a:r>
              <a:rPr lang="en-GB">
                <a:solidFill>
                  <a:schemeClr val="bg1"/>
                </a:solidFill>
              </a:rPr>
              <a:t> (± 0.21)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5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we fooled the explainer?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SHAP and LIME produce inconsistent explanations both before and after perturbation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301EA-D9D0-024C-BDE4-CBB553B1B4F7}"/>
              </a:ext>
            </a:extLst>
          </p:cNvPr>
          <p:cNvSpPr txBox="1"/>
          <p:nvPr/>
        </p:nvSpPr>
        <p:spPr>
          <a:xfrm>
            <a:off x="2981762" y="1704971"/>
            <a:ext cx="6267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Top-5 intersection between explainers for AG News </a:t>
            </a:r>
            <a:r>
              <a:rPr lang="en-GB" b="1">
                <a:solidFill>
                  <a:schemeClr val="bg1"/>
                </a:solidFill>
              </a:rPr>
              <a:t>0.33</a:t>
            </a:r>
            <a:r>
              <a:rPr lang="en-GB">
                <a:solidFill>
                  <a:schemeClr val="bg1"/>
                </a:solidFill>
              </a:rPr>
              <a:t> (± 0.21)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A5A3B-02EC-2147-B684-39E4292D0131}"/>
              </a:ext>
            </a:extLst>
          </p:cNvPr>
          <p:cNvGrpSpPr>
            <a:grpSpLocks noChangeAspect="1"/>
          </p:cNvGrpSpPr>
          <p:nvPr/>
        </p:nvGrpSpPr>
        <p:grpSpPr>
          <a:xfrm>
            <a:off x="2804250" y="2179078"/>
            <a:ext cx="6622473" cy="4600695"/>
            <a:chOff x="233084" y="1295347"/>
            <a:chExt cx="5674659" cy="3942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77C44-6FE0-F449-83B5-AB2008EE5907}"/>
                </a:ext>
              </a:extLst>
            </p:cNvPr>
            <p:cNvSpPr/>
            <p:nvPr/>
          </p:nvSpPr>
          <p:spPr>
            <a:xfrm>
              <a:off x="233084" y="1295347"/>
              <a:ext cx="5674659" cy="39185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E175DEC4-7303-1348-9228-2F7514E97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699" y="1397659"/>
              <a:ext cx="5234041" cy="3839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08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we fooled the explainer?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SHAP and LIME produce inconsistent explanations both before and after perturbation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301EA-D9D0-024C-BDE4-CBB553B1B4F7}"/>
              </a:ext>
            </a:extLst>
          </p:cNvPr>
          <p:cNvSpPr txBox="1"/>
          <p:nvPr/>
        </p:nvSpPr>
        <p:spPr>
          <a:xfrm>
            <a:off x="2981762" y="1704971"/>
            <a:ext cx="6267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Top-5 intersection between explainers for AG News </a:t>
            </a:r>
            <a:r>
              <a:rPr lang="en-GB" b="1">
                <a:solidFill>
                  <a:schemeClr val="bg1"/>
                </a:solidFill>
              </a:rPr>
              <a:t>0.33</a:t>
            </a:r>
            <a:r>
              <a:rPr lang="en-GB">
                <a:solidFill>
                  <a:schemeClr val="bg1"/>
                </a:solidFill>
              </a:rPr>
              <a:t> (± 0.21)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A5A3B-02EC-2147-B684-39E4292D0131}"/>
              </a:ext>
            </a:extLst>
          </p:cNvPr>
          <p:cNvGrpSpPr>
            <a:grpSpLocks noChangeAspect="1"/>
          </p:cNvGrpSpPr>
          <p:nvPr/>
        </p:nvGrpSpPr>
        <p:grpSpPr>
          <a:xfrm>
            <a:off x="2804250" y="2179078"/>
            <a:ext cx="6622473" cy="4600695"/>
            <a:chOff x="233084" y="1295347"/>
            <a:chExt cx="5674659" cy="3942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77C44-6FE0-F449-83B5-AB2008EE5907}"/>
                </a:ext>
              </a:extLst>
            </p:cNvPr>
            <p:cNvSpPr/>
            <p:nvPr/>
          </p:nvSpPr>
          <p:spPr>
            <a:xfrm>
              <a:off x="233084" y="1295347"/>
              <a:ext cx="5674659" cy="39185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E175DEC4-7303-1348-9228-2F7514E97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699" y="1397659"/>
              <a:ext cx="5234041" cy="383992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150CBB-471E-534A-BC4D-D5EE91E0C24E}"/>
              </a:ext>
            </a:extLst>
          </p:cNvPr>
          <p:cNvSpPr txBox="1"/>
          <p:nvPr/>
        </p:nvSpPr>
        <p:spPr>
          <a:xfrm>
            <a:off x="8467725" y="2346544"/>
            <a:ext cx="252000" cy="40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we fooled the explainer?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SHAP and LIME produce inconsistent explanations both before and after perturbation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301EA-D9D0-024C-BDE4-CBB553B1B4F7}"/>
              </a:ext>
            </a:extLst>
          </p:cNvPr>
          <p:cNvSpPr txBox="1"/>
          <p:nvPr/>
        </p:nvSpPr>
        <p:spPr>
          <a:xfrm>
            <a:off x="2981762" y="1704971"/>
            <a:ext cx="6267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Top-5 intersection between explainers for AG News </a:t>
            </a:r>
            <a:r>
              <a:rPr lang="en-GB" b="1">
                <a:solidFill>
                  <a:schemeClr val="bg1"/>
                </a:solidFill>
              </a:rPr>
              <a:t>0.33</a:t>
            </a:r>
            <a:r>
              <a:rPr lang="en-GB">
                <a:solidFill>
                  <a:schemeClr val="bg1"/>
                </a:solidFill>
              </a:rPr>
              <a:t> (± 0.21)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A5A3B-02EC-2147-B684-39E4292D0131}"/>
              </a:ext>
            </a:extLst>
          </p:cNvPr>
          <p:cNvGrpSpPr>
            <a:grpSpLocks noChangeAspect="1"/>
          </p:cNvGrpSpPr>
          <p:nvPr/>
        </p:nvGrpSpPr>
        <p:grpSpPr>
          <a:xfrm>
            <a:off x="2804250" y="2179078"/>
            <a:ext cx="6622473" cy="4600695"/>
            <a:chOff x="233084" y="1295347"/>
            <a:chExt cx="5674659" cy="3942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77C44-6FE0-F449-83B5-AB2008EE5907}"/>
                </a:ext>
              </a:extLst>
            </p:cNvPr>
            <p:cNvSpPr/>
            <p:nvPr/>
          </p:nvSpPr>
          <p:spPr>
            <a:xfrm>
              <a:off x="233084" y="1295347"/>
              <a:ext cx="5674659" cy="39185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E175DEC4-7303-1348-9228-2F7514E97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699" y="1397659"/>
              <a:ext cx="5234041" cy="383992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12439D-AF48-DD49-B792-F46AE992BA75}"/>
              </a:ext>
            </a:extLst>
          </p:cNvPr>
          <p:cNvSpPr txBox="1"/>
          <p:nvPr/>
        </p:nvSpPr>
        <p:spPr>
          <a:xfrm>
            <a:off x="3781425" y="2346544"/>
            <a:ext cx="252000" cy="417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1A4-1B13-1C4C-B7F6-2B6FE4A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10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1A4-1B13-1C4C-B7F6-2B6FE4A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9341320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35054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842F-5AA6-1040-9571-CDD62D6C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Demonstrated that simple non-targeted perturbations can lead to significantly different explanations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SHAP and LIME shown to produce inconsistent explanations for the same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5C861E-805B-1741-9157-2E3F3D533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2289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E529-8D09-ED41-B0C2-E41D0FE5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5B4C-A438-A341-B9C5-645F1C01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81880" cy="4378929"/>
          </a:xfrm>
        </p:spPr>
        <p:txBody>
          <a:bodyPr/>
          <a:lstStyle/>
          <a:p>
            <a:r>
              <a:rPr lang="en-US"/>
              <a:t>Growing role of explainers in NLP context</a:t>
            </a:r>
          </a:p>
          <a:p>
            <a:r>
              <a:rPr lang="en-US"/>
              <a:t>Research on sensitivity of explainers in the context of machine vision (Ghorbani et al. 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192F8-2813-684B-A341-80974329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83" y="1433292"/>
            <a:ext cx="4535205" cy="3991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5AF4B-0D61-B748-A32C-4FE8F4846A44}"/>
              </a:ext>
            </a:extLst>
          </p:cNvPr>
          <p:cNvSpPr txBox="1"/>
          <p:nvPr/>
        </p:nvSpPr>
        <p:spPr>
          <a:xfrm>
            <a:off x="281221" y="6462716"/>
            <a:ext cx="47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Image: Interpretation of Neural Networks is Fragile (Ghorbani et al 2019)</a:t>
            </a:r>
          </a:p>
        </p:txBody>
      </p:sp>
    </p:spTree>
    <p:extLst>
      <p:ext uri="{BB962C8B-B14F-4D97-AF65-F5344CB8AC3E}">
        <p14:creationId xmlns:p14="http://schemas.microsoft.com/office/powerpoint/2010/main" val="90920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F1E-81A6-A043-A649-7CCCEE68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E85C-0CB6-4147-8470-20F536CE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787"/>
            <a:ext cx="10515600" cy="8604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Is it possible for two natural language inputs that look identical to humans to produce significantly different explanations?</a:t>
            </a:r>
          </a:p>
        </p:txBody>
      </p:sp>
    </p:spTree>
    <p:extLst>
      <p:ext uri="{BB962C8B-B14F-4D97-AF65-F5344CB8AC3E}">
        <p14:creationId xmlns:p14="http://schemas.microsoft.com/office/powerpoint/2010/main" val="68338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1A4-1B13-1C4C-B7F6-2B6FE4A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9341320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Set-up</a:t>
            </a:r>
          </a:p>
        </p:txBody>
      </p:sp>
    </p:spTree>
    <p:extLst>
      <p:ext uri="{BB962C8B-B14F-4D97-AF65-F5344CB8AC3E}">
        <p14:creationId xmlns:p14="http://schemas.microsoft.com/office/powerpoint/2010/main" val="30521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F1E-81A6-A043-A649-7CCCEE68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E85C-0CB6-4147-8470-20F536CE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493" y="2545210"/>
            <a:ext cx="5257800" cy="17287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Data sets: SST and AG News</a:t>
            </a:r>
          </a:p>
          <a:p>
            <a:r>
              <a:rPr lang="en-US"/>
              <a:t>10 perturbations</a:t>
            </a:r>
          </a:p>
          <a:p>
            <a:r>
              <a:rPr lang="en-US"/>
              <a:t>Two metrics:</a:t>
            </a:r>
          </a:p>
          <a:p>
            <a:pPr lvl="1"/>
            <a:r>
              <a:rPr lang="en-US"/>
              <a:t>Top-k intersection</a:t>
            </a:r>
          </a:p>
          <a:p>
            <a:pPr lvl="1"/>
            <a:r>
              <a:rPr lang="en-US"/>
              <a:t>Spearman’s rank correlation coefficient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A4C1E3-5D76-4603-A75C-E3C8700E8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93642"/>
              </p:ext>
            </p:extLst>
          </p:nvPr>
        </p:nvGraphicFramePr>
        <p:xfrm>
          <a:off x="1449704" y="2353009"/>
          <a:ext cx="3846196" cy="21732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3098">
                  <a:extLst>
                    <a:ext uri="{9D8B030D-6E8A-4147-A177-3AD203B41FA5}">
                      <a16:colId xmlns:a16="http://schemas.microsoft.com/office/drawing/2014/main" val="1422770665"/>
                    </a:ext>
                  </a:extLst>
                </a:gridCol>
                <a:gridCol w="1923098">
                  <a:extLst>
                    <a:ext uri="{9D8B030D-6E8A-4147-A177-3AD203B41FA5}">
                      <a16:colId xmlns:a16="http://schemas.microsoft.com/office/drawing/2014/main" val="3877269230"/>
                    </a:ext>
                  </a:extLst>
                </a:gridCol>
              </a:tblGrid>
              <a:tr h="43464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Explainer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16364"/>
                  </a:ext>
                </a:extLst>
              </a:tr>
              <a:tr h="43464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LIME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59029"/>
                  </a:ext>
                </a:extLst>
              </a:tr>
              <a:tr h="4346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u="none" strike="noStrike" noProof="0"/>
                        <a:t>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SHAP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74036"/>
                  </a:ext>
                </a:extLst>
              </a:tr>
              <a:tr h="43464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u="none" strike="noStrike" noProof="0"/>
                        <a:t>LIME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00990"/>
                  </a:ext>
                </a:extLst>
              </a:tr>
              <a:tr h="43464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Gradient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4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6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1A4-1B13-1C4C-B7F6-2B6FE4A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219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Explainers most affected by typos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FFB28-3DFC-9146-8380-2A97154BFEE6}"/>
              </a:ext>
            </a:extLst>
          </p:cNvPr>
          <p:cNvSpPr txBox="1"/>
          <p:nvPr/>
        </p:nvSpPr>
        <p:spPr>
          <a:xfrm>
            <a:off x="281221" y="6462716"/>
            <a:ext cx="47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 Fewer than 20 examples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3FCD402-0565-234C-8BD1-7B91272A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6" y="2008435"/>
            <a:ext cx="10898002" cy="37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5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0A2-BF7D-7042-8661-F036F08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F4FF-A812-7B42-A6A0-8B72ED40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924"/>
            <a:ext cx="10554574" cy="52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Explainers most affected by typos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FFB28-3DFC-9146-8380-2A97154BFEE6}"/>
              </a:ext>
            </a:extLst>
          </p:cNvPr>
          <p:cNvSpPr txBox="1"/>
          <p:nvPr/>
        </p:nvSpPr>
        <p:spPr>
          <a:xfrm>
            <a:off x="281221" y="6462716"/>
            <a:ext cx="4780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 Fewer than 20 examples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3FCD402-0565-234C-8BD1-7B91272A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6" y="2008435"/>
            <a:ext cx="10898002" cy="3788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CB91F-F2B0-A541-A744-84259A4E708E}"/>
              </a:ext>
            </a:extLst>
          </p:cNvPr>
          <p:cNvSpPr txBox="1"/>
          <p:nvPr/>
        </p:nvSpPr>
        <p:spPr>
          <a:xfrm>
            <a:off x="2499359" y="4753547"/>
            <a:ext cx="8766049" cy="385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6B9D86DB5F614987DE10F24716F461" ma:contentTypeVersion="4" ma:contentTypeDescription="Create a new document." ma:contentTypeScope="" ma:versionID="1d498193cba40b46d4938480ae96b4bd">
  <xsd:schema xmlns:xsd="http://www.w3.org/2001/XMLSchema" xmlns:xs="http://www.w3.org/2001/XMLSchema" xmlns:p="http://schemas.microsoft.com/office/2006/metadata/properties" xmlns:ns2="661ed35d-7ee0-4b59-bc2f-6d137705d665" targetNamespace="http://schemas.microsoft.com/office/2006/metadata/properties" ma:root="true" ma:fieldsID="a21568c42ed307e67ba367adfe9fc1e2" ns2:_="">
    <xsd:import namespace="661ed35d-7ee0-4b59-bc2f-6d137705d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ed35d-7ee0-4b59-bc2f-6d137705d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3D661D-4730-490B-B56C-31410C4377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0C8BE-9E66-4A8A-A658-5AE0097409B0}">
  <ds:schemaRefs>
    <ds:schemaRef ds:uri="661ed35d-7ee0-4b59-bc2f-6d137705d6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F49B1E-12B7-4BD7-81B4-DA0E15E85C91}">
  <ds:schemaRefs>
    <ds:schemaRef ds:uri="661ed35d-7ee0-4b59-bc2f-6d137705d6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On the Robustness of Natural Language Explainers</vt:lpstr>
      <vt:lpstr>Background</vt:lpstr>
      <vt:lpstr>Background</vt:lpstr>
      <vt:lpstr>Research objective</vt:lpstr>
      <vt:lpstr>Experimental Set-up</vt:lpstr>
      <vt:lpstr>Experimental set-up</vt:lpstr>
      <vt:lpstr>Results</vt:lpstr>
      <vt:lpstr>BCN results</vt:lpstr>
      <vt:lpstr>BCN results</vt:lpstr>
      <vt:lpstr>Sentence-level analysis</vt:lpstr>
      <vt:lpstr>Sentence-level analysis</vt:lpstr>
      <vt:lpstr>BERT results</vt:lpstr>
      <vt:lpstr>BERT results</vt:lpstr>
      <vt:lpstr>Have we fooled the explainer? </vt:lpstr>
      <vt:lpstr>Have we fooled the explainer? </vt:lpstr>
      <vt:lpstr>Have we fooled the explainer? </vt:lpstr>
      <vt:lpstr>Have we fooled the explainer? </vt:lpstr>
      <vt:lpstr>Have we fooled the explainer? 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review of the sensitivity of NLP explainability techniques</dc:title>
  <dc:creator>Olivier Kraft</dc:creator>
  <cp:revision>4</cp:revision>
  <dcterms:created xsi:type="dcterms:W3CDTF">2021-05-14T10:05:52Z</dcterms:created>
  <dcterms:modified xsi:type="dcterms:W3CDTF">2021-05-16T18:11:46Z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0x010100636B9D86DB5F614987DE10F24716F461</vt:lpwstr>
  </property>
</Properties>
</file>