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roxima Nova"/>
      <p:regular r:id="rId18"/>
      <p:bold r:id="rId19"/>
      <p:italic r:id="rId20"/>
      <p:boldItalic r:id="rId21"/>
    </p:embeddedFont>
    <p:embeddedFont>
      <p:font typeface="Alfa Slab One"/>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11" Type="http://schemas.openxmlformats.org/officeDocument/2006/relationships/slide" Target="slides/slide6.xml"/><Relationship Id="rId22" Type="http://schemas.openxmlformats.org/officeDocument/2006/relationships/font" Target="fonts/AlfaSlabOne-regular.fntdata"/><Relationship Id="rId10" Type="http://schemas.openxmlformats.org/officeDocument/2006/relationships/slide" Target="slides/slide5.xml"/><Relationship Id="rId21" Type="http://schemas.openxmlformats.org/officeDocument/2006/relationships/font" Target="fonts/ProximaNova-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bold.fntdata"/><Relationship Id="rId6" Type="http://schemas.openxmlformats.org/officeDocument/2006/relationships/slide" Target="slides/slide1.xml"/><Relationship Id="rId18"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20735ca8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20735ca8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20735ca8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20735ca8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20735ca8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020735ca8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cf8f4802b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f8f4802b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f8f4802b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f8f4802b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f8f4802b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f8f4802b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20735ca8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20735ca8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20735ca8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20735ca8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20735ca8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20735ca8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20735ca8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20735ca8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20735ca8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20735ca8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youtube.com/watch?v=bHK6g37_KyA" TargetMode="External"/><Relationship Id="rId4" Type="http://schemas.openxmlformats.org/officeDocument/2006/relationships/image" Target="../media/image5.jpg"/><Relationship Id="rId5" Type="http://schemas.openxmlformats.org/officeDocument/2006/relationships/hyperlink" Target="https://ieee-dataport.org/open-access/flame-dataset-aerial-imagery-pile-burn-detection-using-drones-uav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jpg"/><Relationship Id="rId4" Type="http://schemas.openxmlformats.org/officeDocument/2006/relationships/image" Target="../media/image1.jpg"/><Relationship Id="rId5" Type="http://schemas.openxmlformats.org/officeDocument/2006/relationships/image" Target="../media/image7.jpg"/><Relationship Id="rId6"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colab.research.google.com/drive/1IURan__-glEq4jqfuWz9o3evef9NxvDj?usp=sha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Fire Watch - Update</a:t>
            </a:r>
            <a:endParaRPr/>
          </a:p>
        </p:txBody>
      </p:sp>
      <p:sp>
        <p:nvSpPr>
          <p:cNvPr id="57" name="Google Shape;57;p13"/>
          <p:cNvSpPr txBox="1"/>
          <p:nvPr/>
        </p:nvSpPr>
        <p:spPr>
          <a:xfrm>
            <a:off x="311700" y="3176323"/>
            <a:ext cx="8520600" cy="7335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b="1" lang="en" sz="2400">
                <a:solidFill>
                  <a:srgbClr val="666666"/>
                </a:solidFill>
                <a:latin typeface="Proxima Nova"/>
                <a:ea typeface="Proxima Nova"/>
                <a:cs typeface="Proxima Nova"/>
                <a:sym typeface="Proxima Nova"/>
              </a:rPr>
              <a:t>Using Convolutional Neural Networks to Prevent Wildfires</a:t>
            </a:r>
            <a:endParaRPr b="1" sz="2400">
              <a:solidFill>
                <a:srgbClr val="666666"/>
              </a:solidFill>
              <a:latin typeface="Proxima Nova"/>
              <a:ea typeface="Proxima Nova"/>
              <a:cs typeface="Proxima Nova"/>
              <a:sym typeface="Proxima Nova"/>
            </a:endParaRPr>
          </a:p>
        </p:txBody>
      </p:sp>
      <p:sp>
        <p:nvSpPr>
          <p:cNvPr id="58" name="Google Shape;58;p13"/>
          <p:cNvSpPr txBox="1"/>
          <p:nvPr/>
        </p:nvSpPr>
        <p:spPr>
          <a:xfrm>
            <a:off x="311700" y="3665473"/>
            <a:ext cx="8520600" cy="7335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 sz="1800">
                <a:solidFill>
                  <a:srgbClr val="666666"/>
                </a:solidFill>
                <a:latin typeface="Proxima Nova"/>
                <a:ea typeface="Proxima Nova"/>
                <a:cs typeface="Proxima Nova"/>
                <a:sym typeface="Proxima Nova"/>
              </a:rPr>
              <a:t>Carter Elliott &amp; Steven Nguyen in Partnership with Perimeter Platform</a:t>
            </a:r>
            <a:endParaRPr sz="1800">
              <a:solidFill>
                <a:srgbClr val="666666"/>
              </a:solidFill>
              <a:latin typeface="Proxima Nova"/>
              <a:ea typeface="Proxima Nova"/>
              <a:cs typeface="Proxima Nova"/>
              <a:sym typeface="Proxima Nova"/>
            </a:endParaRPr>
          </a:p>
        </p:txBody>
      </p:sp>
      <p:pic>
        <p:nvPicPr>
          <p:cNvPr id="59" name="Google Shape;59;p13"/>
          <p:cNvPicPr preferRelativeResize="0"/>
          <p:nvPr/>
        </p:nvPicPr>
        <p:blipFill>
          <a:blip r:embed="rId3">
            <a:alphaModFix/>
          </a:blip>
          <a:stretch>
            <a:fillRect/>
          </a:stretch>
        </p:blipFill>
        <p:spPr>
          <a:xfrm>
            <a:off x="6389242" y="4464550"/>
            <a:ext cx="2581760" cy="540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Milestones Missed (11/9/21 - 11/16/21)</a:t>
            </a:r>
            <a:endParaRPr/>
          </a:p>
        </p:txBody>
      </p:sp>
      <p:sp>
        <p:nvSpPr>
          <p:cNvPr id="127" name="Google Shape;12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Define the parameters we want our CNN to work with (what is the threshold it needs to hit before a notification is sent out) - </a:t>
            </a:r>
            <a:r>
              <a:rPr b="1" lang="en" u="sng"/>
              <a:t>AT RISK</a:t>
            </a:r>
            <a:endParaRPr b="1" u="sng"/>
          </a:p>
          <a:p>
            <a:pPr indent="-342900" lvl="0" marL="457200" rtl="0" algn="l">
              <a:spcBef>
                <a:spcPts val="0"/>
              </a:spcBef>
              <a:spcAft>
                <a:spcPts val="0"/>
              </a:spcAft>
              <a:buSzPts val="1800"/>
              <a:buChar char="●"/>
            </a:pPr>
            <a:r>
              <a:rPr lang="en"/>
              <a:t>Start doing data preprocessing with the Thermal Image Dataset - </a:t>
            </a:r>
            <a:r>
              <a:rPr b="1" lang="en" u="sng"/>
              <a:t>AT RISK</a:t>
            </a:r>
            <a:endParaRPr b="1" u="sng"/>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Milestones Planned (11/16/21 - 11/30/21)</a:t>
            </a:r>
            <a:endParaRPr/>
          </a:p>
        </p:txBody>
      </p:sp>
      <p:sp>
        <p:nvSpPr>
          <p:cNvPr id="133" name="Google Shape;13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Figure out how to </a:t>
            </a:r>
            <a:r>
              <a:rPr lang="en"/>
              <a:t>grayscale</a:t>
            </a:r>
            <a:r>
              <a:rPr lang="en"/>
              <a:t> images (since this is a “batch dataset”</a:t>
            </a:r>
            <a:endParaRPr/>
          </a:p>
          <a:p>
            <a:pPr indent="-342900" lvl="0" marL="457200" rtl="0" algn="l">
              <a:spcBef>
                <a:spcPts val="0"/>
              </a:spcBef>
              <a:spcAft>
                <a:spcPts val="0"/>
              </a:spcAft>
              <a:buSzPts val="1800"/>
              <a:buChar char="●"/>
            </a:pPr>
            <a:r>
              <a:rPr lang="en"/>
              <a:t>Complete Exploratory Data Analysis and prepare data to be fed into the model (normalize, clean, etc.)</a:t>
            </a:r>
            <a:endParaRPr/>
          </a:p>
          <a:p>
            <a:pPr indent="-342900" lvl="0" marL="457200" rtl="0" algn="l">
              <a:spcBef>
                <a:spcPts val="0"/>
              </a:spcBef>
              <a:spcAft>
                <a:spcPts val="0"/>
              </a:spcAft>
              <a:buSzPts val="1800"/>
              <a:buChar char="●"/>
            </a:pPr>
            <a:r>
              <a:rPr lang="en"/>
              <a:t>Create different CNN with </a:t>
            </a:r>
            <a:r>
              <a:rPr lang="en"/>
              <a:t>different</a:t>
            </a:r>
            <a:r>
              <a:rPr lang="en"/>
              <a:t> parameters (different filter sizes, layer amounts, strides, zero padding, etc.) and document models that worked best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Areas/Questions for Discussion + Research</a:t>
            </a:r>
            <a:endParaRPr/>
          </a:p>
        </p:txBody>
      </p:sp>
      <p:sp>
        <p:nvSpPr>
          <p:cNvPr id="139" name="Google Shape;13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u="sng"/>
              <a:t>Technical Research Question (TRQ)</a:t>
            </a:r>
            <a:endParaRPr b="1" u="sng"/>
          </a:p>
          <a:p>
            <a:pPr indent="-317500" lvl="1" marL="914400" rtl="0" algn="l">
              <a:spcBef>
                <a:spcPts val="0"/>
              </a:spcBef>
              <a:spcAft>
                <a:spcPts val="0"/>
              </a:spcAft>
              <a:buSzPts val="1400"/>
              <a:buChar char="○"/>
            </a:pPr>
            <a:r>
              <a:rPr lang="en"/>
              <a:t>What is a “batch dataset”?</a:t>
            </a:r>
            <a:endParaRPr/>
          </a:p>
          <a:p>
            <a:pPr indent="-317500" lvl="1" marL="914400" rtl="0" algn="l">
              <a:spcBef>
                <a:spcPts val="0"/>
              </a:spcBef>
              <a:spcAft>
                <a:spcPts val="0"/>
              </a:spcAft>
              <a:buSzPts val="1400"/>
              <a:buChar char="○"/>
            </a:pPr>
            <a:r>
              <a:rPr lang="en"/>
              <a:t>How do we turn our images into grayscale images (since this is a batch dataset)?</a:t>
            </a:r>
            <a:endParaRPr/>
          </a:p>
          <a:p>
            <a:pPr indent="-317500" lvl="1" marL="914400" rtl="0" algn="l">
              <a:spcBef>
                <a:spcPts val="0"/>
              </a:spcBef>
              <a:spcAft>
                <a:spcPts val="0"/>
              </a:spcAft>
              <a:buSzPts val="1400"/>
              <a:buChar char="○"/>
            </a:pPr>
            <a:r>
              <a:rPr lang="en"/>
              <a:t>What is a “seed” and what purpose does it serve?</a:t>
            </a:r>
            <a:endParaRPr/>
          </a:p>
          <a:p>
            <a:pPr indent="-342900" lvl="0" marL="457200" rtl="0" algn="l">
              <a:spcBef>
                <a:spcPts val="0"/>
              </a:spcBef>
              <a:spcAft>
                <a:spcPts val="0"/>
              </a:spcAft>
              <a:buSzPts val="1800"/>
              <a:buChar char="●"/>
            </a:pPr>
            <a:r>
              <a:rPr b="1" lang="en" u="sng"/>
              <a:t>General Research Questions (GRQ)</a:t>
            </a:r>
            <a:endParaRPr b="1" u="sng"/>
          </a:p>
          <a:p>
            <a:pPr indent="-317500" lvl="1" marL="914400" rtl="0" algn="l">
              <a:spcBef>
                <a:spcPts val="0"/>
              </a:spcBef>
              <a:spcAft>
                <a:spcPts val="0"/>
              </a:spcAft>
              <a:buSzPts val="1400"/>
              <a:buChar char="○"/>
            </a:pPr>
            <a:r>
              <a:rPr lang="en"/>
              <a:t>How have Convolutional Neural Networks been used for firefighting in the past?</a:t>
            </a:r>
            <a:endParaRPr/>
          </a:p>
          <a:p>
            <a:pPr indent="-317500" lvl="1" marL="914400" rtl="0" algn="l">
              <a:spcBef>
                <a:spcPts val="0"/>
              </a:spcBef>
              <a:spcAft>
                <a:spcPts val="0"/>
              </a:spcAft>
              <a:buSzPts val="1400"/>
              <a:buChar char="○"/>
            </a:pPr>
            <a:r>
              <a:rPr lang="en"/>
              <a:t>Have any </a:t>
            </a:r>
            <a:r>
              <a:rPr lang="en"/>
              <a:t>Convolutional Neural Networks for firefighting been used in the real world?</a:t>
            </a:r>
            <a:endParaRPr/>
          </a:p>
          <a:p>
            <a:pPr indent="-317500" lvl="1" marL="914400" rtl="0" algn="l">
              <a:spcBef>
                <a:spcPts val="0"/>
              </a:spcBef>
              <a:spcAft>
                <a:spcPts val="0"/>
              </a:spcAft>
              <a:buSzPts val="1400"/>
              <a:buChar char="○"/>
            </a:pPr>
            <a:r>
              <a:rPr lang="en"/>
              <a:t>What impact would this kind of technology have on the firefighting landscape?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Quick Refresher...</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Wildfires have become more intense and lasted longer due to climate change</a:t>
            </a:r>
            <a:endParaRPr/>
          </a:p>
          <a:p>
            <a:pPr indent="-317500" lvl="1" marL="914400" rtl="0" algn="l">
              <a:spcBef>
                <a:spcPts val="0"/>
              </a:spcBef>
              <a:spcAft>
                <a:spcPts val="0"/>
              </a:spcAft>
              <a:buSzPts val="1400"/>
              <a:buChar char="○"/>
            </a:pPr>
            <a:r>
              <a:rPr lang="en"/>
              <a:t>Major environmental, financial, and social impacts </a:t>
            </a:r>
            <a:endParaRPr/>
          </a:p>
          <a:p>
            <a:pPr indent="-317500" lvl="1" marL="914400" rtl="0" algn="l">
              <a:spcBef>
                <a:spcPts val="0"/>
              </a:spcBef>
              <a:spcAft>
                <a:spcPts val="0"/>
              </a:spcAft>
              <a:buSzPts val="1400"/>
              <a:buChar char="○"/>
            </a:pPr>
            <a:r>
              <a:rPr lang="en"/>
              <a:t>California has been hit especially hard</a:t>
            </a:r>
            <a:endParaRPr/>
          </a:p>
          <a:p>
            <a:pPr indent="-342900" lvl="0" marL="457200" rtl="0" algn="l">
              <a:spcBef>
                <a:spcPts val="0"/>
              </a:spcBef>
              <a:spcAft>
                <a:spcPts val="0"/>
              </a:spcAft>
              <a:buSzPts val="1800"/>
              <a:buChar char="●"/>
            </a:pPr>
            <a:r>
              <a:rPr lang="en"/>
              <a:t>A prototype fire sensor has been created, but is extremely limited in its capabilities</a:t>
            </a:r>
            <a:endParaRPr/>
          </a:p>
          <a:p>
            <a:pPr indent="-317500" lvl="1" marL="914400" rtl="0" algn="l">
              <a:spcBef>
                <a:spcPts val="0"/>
              </a:spcBef>
              <a:spcAft>
                <a:spcPts val="0"/>
              </a:spcAft>
              <a:buSzPts val="1400"/>
              <a:buChar char="○"/>
            </a:pPr>
            <a:r>
              <a:rPr lang="en"/>
              <a:t>Can take and send images, but cannot tell what’s a fire and what is not</a:t>
            </a:r>
            <a:endParaRPr/>
          </a:p>
          <a:p>
            <a:pPr indent="-342900" lvl="0" marL="457200" rtl="0" algn="l">
              <a:spcBef>
                <a:spcPts val="0"/>
              </a:spcBef>
              <a:spcAft>
                <a:spcPts val="0"/>
              </a:spcAft>
              <a:buSzPts val="1800"/>
              <a:buChar char="●"/>
            </a:pPr>
            <a:r>
              <a:rPr lang="en"/>
              <a:t>Convolutional Neural Networks (CNN) can be used to classify fires, which can be used to detect and alert others about small fires                                                     before the become infernos</a:t>
            </a:r>
            <a:endParaRPr/>
          </a:p>
          <a:p>
            <a:pPr indent="-317500" lvl="1" marL="914400" rtl="0" algn="l">
              <a:spcBef>
                <a:spcPts val="0"/>
              </a:spcBef>
              <a:spcAft>
                <a:spcPts val="0"/>
              </a:spcAft>
              <a:buSzPts val="1400"/>
              <a:buChar char="○"/>
            </a:pPr>
            <a:r>
              <a:rPr lang="en"/>
              <a:t>Using the FLIR Thermal Image Dataset to train the model                                                                    (or ARE we…?) </a:t>
            </a:r>
            <a:endParaRPr/>
          </a:p>
        </p:txBody>
      </p:sp>
      <p:pic>
        <p:nvPicPr>
          <p:cNvPr id="66" name="Google Shape;66;p14"/>
          <p:cNvPicPr preferRelativeResize="0"/>
          <p:nvPr/>
        </p:nvPicPr>
        <p:blipFill>
          <a:blip r:embed="rId3">
            <a:alphaModFix/>
          </a:blip>
          <a:stretch>
            <a:fillRect/>
          </a:stretch>
        </p:blipFill>
        <p:spPr>
          <a:xfrm>
            <a:off x="6104275" y="3318150"/>
            <a:ext cx="2474650" cy="1724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Checklist</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Frame the problem and look at the big picture </a:t>
            </a:r>
            <a:endParaRPr/>
          </a:p>
          <a:p>
            <a:pPr indent="-342900" lvl="0" marL="457200" rtl="0" algn="l">
              <a:spcBef>
                <a:spcPts val="0"/>
              </a:spcBef>
              <a:spcAft>
                <a:spcPts val="0"/>
              </a:spcAft>
              <a:buSzPts val="1800"/>
              <a:buAutoNum type="arabicPeriod"/>
            </a:pPr>
            <a:r>
              <a:rPr lang="en"/>
              <a:t>Get the data</a:t>
            </a:r>
            <a:endParaRPr/>
          </a:p>
          <a:p>
            <a:pPr indent="-342900" lvl="0" marL="457200" rtl="0" algn="l">
              <a:spcBef>
                <a:spcPts val="0"/>
              </a:spcBef>
              <a:spcAft>
                <a:spcPts val="0"/>
              </a:spcAft>
              <a:buSzPts val="1800"/>
              <a:buAutoNum type="arabicPeriod"/>
            </a:pPr>
            <a:r>
              <a:rPr lang="en"/>
              <a:t>Explore the data to gain insights</a:t>
            </a:r>
            <a:endParaRPr/>
          </a:p>
          <a:p>
            <a:pPr indent="-342900" lvl="0" marL="457200" rtl="0" algn="l">
              <a:spcBef>
                <a:spcPts val="0"/>
              </a:spcBef>
              <a:spcAft>
                <a:spcPts val="0"/>
              </a:spcAft>
              <a:buSzPts val="1800"/>
              <a:buAutoNum type="arabicPeriod"/>
            </a:pPr>
            <a:r>
              <a:rPr lang="en"/>
              <a:t>Prepare the data to better expose underlying patterns to ML algorithms</a:t>
            </a:r>
            <a:endParaRPr/>
          </a:p>
          <a:p>
            <a:pPr indent="-342900" lvl="0" marL="457200" rtl="0" algn="l">
              <a:spcBef>
                <a:spcPts val="0"/>
              </a:spcBef>
              <a:spcAft>
                <a:spcPts val="0"/>
              </a:spcAft>
              <a:buSzPts val="1800"/>
              <a:buAutoNum type="arabicPeriod"/>
            </a:pPr>
            <a:r>
              <a:rPr lang="en"/>
              <a:t>Explore many different models and short list the best ones</a:t>
            </a:r>
            <a:endParaRPr/>
          </a:p>
          <a:p>
            <a:pPr indent="-342900" lvl="0" marL="457200" rtl="0" algn="l">
              <a:spcBef>
                <a:spcPts val="0"/>
              </a:spcBef>
              <a:spcAft>
                <a:spcPts val="0"/>
              </a:spcAft>
              <a:buSzPts val="1800"/>
              <a:buAutoNum type="arabicPeriod"/>
            </a:pPr>
            <a:r>
              <a:rPr lang="en"/>
              <a:t>Fine tune models and combine to make great solution</a:t>
            </a:r>
            <a:endParaRPr/>
          </a:p>
          <a:p>
            <a:pPr indent="-342900" lvl="0" marL="457200" rtl="0" algn="l">
              <a:spcBef>
                <a:spcPts val="0"/>
              </a:spcBef>
              <a:spcAft>
                <a:spcPts val="0"/>
              </a:spcAft>
              <a:buSzPts val="1800"/>
              <a:buAutoNum type="arabicPeriod"/>
            </a:pPr>
            <a:r>
              <a:rPr lang="en"/>
              <a:t>Present the solution</a:t>
            </a:r>
            <a:endParaRPr/>
          </a:p>
          <a:p>
            <a:pPr indent="-342900" lvl="0" marL="457200" rtl="0" algn="l">
              <a:spcBef>
                <a:spcPts val="0"/>
              </a:spcBef>
              <a:spcAft>
                <a:spcPts val="0"/>
              </a:spcAft>
              <a:buSzPts val="1800"/>
              <a:buAutoNum type="arabicPeriod"/>
            </a:pPr>
            <a:r>
              <a:rPr lang="en"/>
              <a:t>Launch, monitor, and maintain the system</a:t>
            </a:r>
            <a:endParaRPr/>
          </a:p>
        </p:txBody>
      </p:sp>
      <p:pic>
        <p:nvPicPr>
          <p:cNvPr id="73" name="Google Shape;73;p15"/>
          <p:cNvPicPr preferRelativeResize="0"/>
          <p:nvPr/>
        </p:nvPicPr>
        <p:blipFill>
          <a:blip r:embed="rId3">
            <a:alphaModFix/>
          </a:blip>
          <a:stretch>
            <a:fillRect/>
          </a:stretch>
        </p:blipFill>
        <p:spPr>
          <a:xfrm>
            <a:off x="5481275" y="1118675"/>
            <a:ext cx="379375" cy="379375"/>
          </a:xfrm>
          <a:prstGeom prst="rect">
            <a:avLst/>
          </a:prstGeom>
          <a:noFill/>
          <a:ln>
            <a:noFill/>
          </a:ln>
        </p:spPr>
      </p:pic>
      <p:sp>
        <p:nvSpPr>
          <p:cNvPr id="74" name="Google Shape;74;p15"/>
          <p:cNvSpPr/>
          <p:nvPr/>
        </p:nvSpPr>
        <p:spPr>
          <a:xfrm>
            <a:off x="373875" y="1550675"/>
            <a:ext cx="7663800" cy="303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000"/>
                                        <p:tgtEl>
                                          <p:spTgt spid="7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So...About the FLIR Dataset...</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could not use that dataset for multiple reasons:</a:t>
            </a:r>
            <a:endParaRPr/>
          </a:p>
          <a:p>
            <a:pPr indent="-317500" lvl="1" marL="914400" rtl="0" algn="l">
              <a:spcBef>
                <a:spcPts val="0"/>
              </a:spcBef>
              <a:spcAft>
                <a:spcPts val="0"/>
              </a:spcAft>
              <a:buSzPts val="1400"/>
              <a:buChar char="○"/>
            </a:pPr>
            <a:r>
              <a:rPr lang="en"/>
              <a:t>Formatting of the dataset was </a:t>
            </a:r>
            <a:r>
              <a:rPr lang="en"/>
              <a:t>incompatible (multiple .zip files)</a:t>
            </a:r>
            <a:endParaRPr/>
          </a:p>
          <a:p>
            <a:pPr indent="-317500" lvl="1" marL="914400" rtl="0" algn="l">
              <a:spcBef>
                <a:spcPts val="0"/>
              </a:spcBef>
              <a:spcAft>
                <a:spcPts val="0"/>
              </a:spcAft>
              <a:buSzPts val="1400"/>
              <a:buChar char="○"/>
            </a:pPr>
            <a:r>
              <a:rPr lang="en"/>
              <a:t>Size of dataset was too large for our needs</a:t>
            </a:r>
            <a:endParaRPr/>
          </a:p>
          <a:p>
            <a:pPr indent="-317500" lvl="1" marL="914400" rtl="0" algn="l">
              <a:spcBef>
                <a:spcPts val="0"/>
              </a:spcBef>
              <a:spcAft>
                <a:spcPts val="0"/>
              </a:spcAft>
              <a:buSzPts val="1400"/>
              <a:buChar char="○"/>
            </a:pPr>
            <a:r>
              <a:rPr lang="en"/>
              <a:t>Using the FLIR dataset would not help us achieve our main goal</a:t>
            </a:r>
            <a:endParaRPr/>
          </a:p>
          <a:p>
            <a:pPr indent="-317500" lvl="2" marL="1371600" rtl="0" algn="l">
              <a:spcBef>
                <a:spcPts val="0"/>
              </a:spcBef>
              <a:spcAft>
                <a:spcPts val="0"/>
              </a:spcAft>
              <a:buSzPts val="1400"/>
              <a:buChar char="■"/>
            </a:pPr>
            <a:r>
              <a:rPr lang="en"/>
              <a:t>Combining thermal images of fires with FLIR dataset would over complicate the project</a:t>
            </a:r>
            <a:endParaRPr/>
          </a:p>
          <a:p>
            <a:pPr indent="-317500" lvl="2" marL="1371600" rtl="0" algn="l">
              <a:spcBef>
                <a:spcPts val="0"/>
              </a:spcBef>
              <a:spcAft>
                <a:spcPts val="0"/>
              </a:spcAft>
              <a:buSzPts val="1400"/>
              <a:buChar char="■"/>
            </a:pPr>
            <a:r>
              <a:rPr lang="en"/>
              <a:t>Only a small fraction of the images would be of fires (EXTREME imbalance)</a:t>
            </a:r>
            <a:endParaRPr/>
          </a:p>
        </p:txBody>
      </p:sp>
      <p:pic>
        <p:nvPicPr>
          <p:cNvPr id="81" name="Google Shape;81;p16"/>
          <p:cNvPicPr preferRelativeResize="0"/>
          <p:nvPr/>
        </p:nvPicPr>
        <p:blipFill>
          <a:blip r:embed="rId3">
            <a:alphaModFix/>
          </a:blip>
          <a:stretch>
            <a:fillRect/>
          </a:stretch>
        </p:blipFill>
        <p:spPr>
          <a:xfrm>
            <a:off x="949600" y="2931323"/>
            <a:ext cx="7244799" cy="1842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FLAME Dataset</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b="1" lang="en" u="sng"/>
              <a:t>F</a:t>
            </a:r>
            <a:r>
              <a:rPr lang="en"/>
              <a:t>ire </a:t>
            </a:r>
            <a:r>
              <a:rPr b="1" lang="en" u="sng"/>
              <a:t>L</a:t>
            </a:r>
            <a:r>
              <a:rPr lang="en"/>
              <a:t>uminosity </a:t>
            </a:r>
            <a:r>
              <a:rPr b="1" lang="en" u="sng"/>
              <a:t>A</a:t>
            </a:r>
            <a:r>
              <a:rPr lang="en"/>
              <a:t>irborne-based </a:t>
            </a:r>
            <a:r>
              <a:rPr b="1" lang="en" u="sng"/>
              <a:t>M</a:t>
            </a:r>
            <a:r>
              <a:rPr lang="en"/>
              <a:t>achine learning </a:t>
            </a:r>
            <a:r>
              <a:rPr b="1" lang="en" u="sng"/>
              <a:t>E</a:t>
            </a:r>
            <a:r>
              <a:rPr lang="en"/>
              <a:t>valuation Dataset</a:t>
            </a:r>
            <a:endParaRPr/>
          </a:p>
          <a:p>
            <a:pPr indent="-317500" lvl="1" marL="914400" rtl="0" algn="l">
              <a:spcBef>
                <a:spcPts val="0"/>
              </a:spcBef>
              <a:spcAft>
                <a:spcPts val="0"/>
              </a:spcAft>
              <a:buSzPts val="1400"/>
              <a:buChar char="○"/>
            </a:pPr>
            <a:r>
              <a:rPr lang="en"/>
              <a:t>Created for research purposes</a:t>
            </a:r>
            <a:endParaRPr/>
          </a:p>
          <a:p>
            <a:pPr indent="-317500" lvl="1" marL="914400" rtl="0" algn="l">
              <a:spcBef>
                <a:spcPts val="0"/>
              </a:spcBef>
              <a:spcAft>
                <a:spcPts val="0"/>
              </a:spcAft>
              <a:buSzPts val="1400"/>
              <a:buChar char="○"/>
            </a:pPr>
            <a:r>
              <a:rPr lang="en"/>
              <a:t>Data comes from a controlled burn in   									Northern Arizona</a:t>
            </a:r>
            <a:endParaRPr/>
          </a:p>
          <a:p>
            <a:pPr indent="-317500" lvl="1" marL="914400" rtl="0" algn="l">
              <a:spcBef>
                <a:spcPts val="0"/>
              </a:spcBef>
              <a:spcAft>
                <a:spcPts val="0"/>
              </a:spcAft>
              <a:buSzPts val="1400"/>
              <a:buChar char="○"/>
            </a:pPr>
            <a:r>
              <a:rPr lang="en"/>
              <a:t>Consists of regular images + video, 									thermal videos</a:t>
            </a:r>
            <a:endParaRPr/>
          </a:p>
          <a:p>
            <a:pPr indent="-317500" lvl="1" marL="914400" rtl="0" algn="l">
              <a:spcBef>
                <a:spcPts val="0"/>
              </a:spcBef>
              <a:spcAft>
                <a:spcPts val="0"/>
              </a:spcAft>
              <a:buSzPts val="1400"/>
              <a:buChar char="○"/>
            </a:pPr>
            <a:r>
              <a:rPr lang="en"/>
              <a:t>Camera used: FLIR Vue Pro R 										Thermal Image Camera</a:t>
            </a:r>
            <a:endParaRPr/>
          </a:p>
          <a:p>
            <a:pPr indent="-342900" lvl="0" marL="457200" rtl="0" algn="l">
              <a:spcBef>
                <a:spcPts val="0"/>
              </a:spcBef>
              <a:spcAft>
                <a:spcPts val="0"/>
              </a:spcAft>
              <a:buSzPts val="1800"/>
              <a:buChar char="●"/>
            </a:pPr>
            <a:r>
              <a:rPr lang="en"/>
              <a:t>Uploaded on April 16, 2021</a:t>
            </a:r>
            <a:endParaRPr/>
          </a:p>
          <a:p>
            <a:pPr indent="-317500" lvl="1" marL="914400" rtl="0" algn="l">
              <a:spcBef>
                <a:spcPts val="0"/>
              </a:spcBef>
              <a:spcAft>
                <a:spcPts val="0"/>
              </a:spcAft>
              <a:buSzPts val="1400"/>
              <a:buChar char="○"/>
            </a:pPr>
            <a:r>
              <a:rPr lang="en"/>
              <a:t>Recent Data</a:t>
            </a:r>
            <a:endParaRPr/>
          </a:p>
          <a:p>
            <a:pPr indent="-342900" lvl="0" marL="457200" rtl="0" algn="l">
              <a:spcBef>
                <a:spcPts val="0"/>
              </a:spcBef>
              <a:spcAft>
                <a:spcPts val="0"/>
              </a:spcAft>
              <a:buSzPts val="1800"/>
              <a:buChar char="●"/>
            </a:pPr>
            <a:r>
              <a:rPr b="1" lang="en" u="sng"/>
              <a:t>Publicly available for use</a:t>
            </a:r>
            <a:endParaRPr/>
          </a:p>
          <a:p>
            <a:pPr indent="0" lvl="0" marL="0" rtl="0" algn="l">
              <a:spcBef>
                <a:spcPts val="1200"/>
              </a:spcBef>
              <a:spcAft>
                <a:spcPts val="1200"/>
              </a:spcAft>
              <a:buNone/>
            </a:pPr>
            <a:r>
              <a:t/>
            </a:r>
            <a:endParaRPr/>
          </a:p>
        </p:txBody>
      </p:sp>
      <p:pic>
        <p:nvPicPr>
          <p:cNvPr descr="&quot;FLAME (Fire Luminosity Airborne-based Machine learning Evaluation) dataset&quot;:&#10;This video shows a short sample of the dataset we released for public access.&#10;FLAME provides an aerial imagery dataset using drones during a prescribed pile burn in Northern Arizona, USA. This dataset consists of different repositories including raw aerial videos recorded by drones' cameras and also raw heatmap footage recorded by an infrared thermal camera. Two challenges of &quot;Fire_vs_NoFire&quot; image classification and Fire segmentation are defined on this dataset.&#10;&#10;To access dataset and related videos and images:&#10;https://ieee-dataport.org/open-access/flame-dataset-aerial-imagery-pile-burn-detection-using-drones-uavs&#10;&#10;Article:&#10;https://www.sciencedirect.com/science/article/pii/S1389128621001201&#10;&#10;To read the preprint of this study:&#10;https://arxiv.org/pdf/2012.14036.pdf&#10;&#10;To access GitHub code regarding the &quot;Fire_vs_NoFire&quot; image classification and segmentation:&#10;https://github.com/AlirezaShamsoshoara/Fire-Detection-UAV-Aerial-Image-Classification-Segmentation-UnmannedAerialVehicle&#10;&#10;To find other projects and articles in our group:&#10;https://www.cefns.nau.edu/~fa334/" id="88" name="Google Shape;88;p17" title="FLAME Dataset: Aerial Images for Pile Burn Detection Using Drones (UAVs)">
            <a:hlinkClick r:id="rId3"/>
          </p:cNvPr>
          <p:cNvPicPr preferRelativeResize="0"/>
          <p:nvPr/>
        </p:nvPicPr>
        <p:blipFill>
          <a:blip r:embed="rId4">
            <a:alphaModFix/>
          </a:blip>
          <a:stretch>
            <a:fillRect/>
          </a:stretch>
        </p:blipFill>
        <p:spPr>
          <a:xfrm>
            <a:off x="4444450" y="1597025"/>
            <a:ext cx="4555200" cy="3416400"/>
          </a:xfrm>
          <a:prstGeom prst="rect">
            <a:avLst/>
          </a:prstGeom>
          <a:noFill/>
          <a:ln>
            <a:noFill/>
          </a:ln>
        </p:spPr>
      </p:pic>
      <p:sp>
        <p:nvSpPr>
          <p:cNvPr id="89" name="Google Shape;89;p17"/>
          <p:cNvSpPr txBox="1"/>
          <p:nvPr/>
        </p:nvSpPr>
        <p:spPr>
          <a:xfrm>
            <a:off x="450300" y="4022825"/>
            <a:ext cx="35496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000" u="sng">
                <a:solidFill>
                  <a:schemeClr val="accent5"/>
                </a:solidFill>
                <a:latin typeface="Proxima Nova"/>
                <a:ea typeface="Proxima Nova"/>
                <a:cs typeface="Proxima Nova"/>
                <a:sym typeface="Proxima Nova"/>
                <a:hlinkClick r:id="rId5">
                  <a:extLst>
                    <a:ext uri="{A12FA001-AC4F-418D-AE19-62706E023703}">
                      <ahyp:hlinkClr val="tx"/>
                    </a:ext>
                  </a:extLst>
                </a:hlinkClick>
              </a:rPr>
              <a:t>https://ieee-dataport.org/open-access/flame-dataset-aerial-imagery-pile-burn-detection-using-drones-uavs</a:t>
            </a:r>
            <a:endParaRPr sz="6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Modifying The Dataset</a:t>
            </a:r>
            <a:endParaRPr/>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Our dataset consisted of thermal images extracted from a thermal video</a:t>
            </a:r>
            <a:endParaRPr/>
          </a:p>
          <a:p>
            <a:pPr indent="-317500" lvl="1" marL="914400" rtl="0" algn="l">
              <a:spcBef>
                <a:spcPts val="0"/>
              </a:spcBef>
              <a:spcAft>
                <a:spcPts val="0"/>
              </a:spcAft>
              <a:buSzPts val="1400"/>
              <a:buChar char="○"/>
            </a:pPr>
            <a:r>
              <a:rPr lang="en"/>
              <a:t>Used “VideoProc Converter” software to extract images</a:t>
            </a:r>
            <a:endParaRPr/>
          </a:p>
          <a:p>
            <a:pPr indent="-317500" lvl="1" marL="914400" rtl="0" algn="l">
              <a:spcBef>
                <a:spcPts val="0"/>
              </a:spcBef>
              <a:spcAft>
                <a:spcPts val="0"/>
              </a:spcAft>
              <a:buSzPts val="1400"/>
              <a:buChar char="○"/>
            </a:pPr>
            <a:r>
              <a:rPr lang="en"/>
              <a:t>Dataset consists of 3,396 images </a:t>
            </a:r>
            <a:r>
              <a:rPr lang="en"/>
              <a:t>with 4 classes:</a:t>
            </a:r>
            <a:endParaRPr/>
          </a:p>
          <a:p>
            <a:pPr indent="-317500" lvl="2" marL="1371600" rtl="0" algn="l">
              <a:spcBef>
                <a:spcPts val="0"/>
              </a:spcBef>
              <a:spcAft>
                <a:spcPts val="0"/>
              </a:spcAft>
              <a:buSzPts val="1400"/>
              <a:buChar char="■"/>
            </a:pPr>
            <a:r>
              <a:rPr lang="en"/>
              <a:t>‘no_fire’, ‘small_fire’, ‘large_fire’, ‘multiple_fires’ </a:t>
            </a:r>
            <a:endParaRPr/>
          </a:p>
          <a:p>
            <a:pPr indent="-317500" lvl="1" marL="914400" rtl="0" algn="l">
              <a:spcBef>
                <a:spcPts val="0"/>
              </a:spcBef>
              <a:spcAft>
                <a:spcPts val="0"/>
              </a:spcAft>
              <a:buSzPts val="1400"/>
              <a:buChar char="○"/>
            </a:pPr>
            <a:r>
              <a:rPr lang="en"/>
              <a:t>Images are still in color - need to be grayscale to work with sensor</a:t>
            </a:r>
            <a:endParaRPr/>
          </a:p>
        </p:txBody>
      </p:sp>
      <p:pic>
        <p:nvPicPr>
          <p:cNvPr id="96" name="Google Shape;96;p18"/>
          <p:cNvPicPr preferRelativeResize="0"/>
          <p:nvPr/>
        </p:nvPicPr>
        <p:blipFill>
          <a:blip r:embed="rId3">
            <a:alphaModFix/>
          </a:blip>
          <a:stretch>
            <a:fillRect/>
          </a:stretch>
        </p:blipFill>
        <p:spPr>
          <a:xfrm>
            <a:off x="445050" y="2657625"/>
            <a:ext cx="1854750" cy="1483804"/>
          </a:xfrm>
          <a:prstGeom prst="rect">
            <a:avLst/>
          </a:prstGeom>
          <a:noFill/>
          <a:ln>
            <a:noFill/>
          </a:ln>
        </p:spPr>
      </p:pic>
      <p:pic>
        <p:nvPicPr>
          <p:cNvPr id="97" name="Google Shape;97;p18"/>
          <p:cNvPicPr preferRelativeResize="0"/>
          <p:nvPr/>
        </p:nvPicPr>
        <p:blipFill>
          <a:blip r:embed="rId4">
            <a:alphaModFix/>
          </a:blip>
          <a:stretch>
            <a:fillRect/>
          </a:stretch>
        </p:blipFill>
        <p:spPr>
          <a:xfrm>
            <a:off x="2578100" y="2657625"/>
            <a:ext cx="1854750" cy="1483804"/>
          </a:xfrm>
          <a:prstGeom prst="rect">
            <a:avLst/>
          </a:prstGeom>
          <a:noFill/>
          <a:ln>
            <a:noFill/>
          </a:ln>
        </p:spPr>
      </p:pic>
      <p:pic>
        <p:nvPicPr>
          <p:cNvPr id="98" name="Google Shape;98;p18"/>
          <p:cNvPicPr preferRelativeResize="0"/>
          <p:nvPr/>
        </p:nvPicPr>
        <p:blipFill>
          <a:blip r:embed="rId5">
            <a:alphaModFix/>
          </a:blip>
          <a:stretch>
            <a:fillRect/>
          </a:stretch>
        </p:blipFill>
        <p:spPr>
          <a:xfrm>
            <a:off x="4711150" y="2657625"/>
            <a:ext cx="1854750" cy="1483804"/>
          </a:xfrm>
          <a:prstGeom prst="rect">
            <a:avLst/>
          </a:prstGeom>
          <a:noFill/>
          <a:ln>
            <a:noFill/>
          </a:ln>
        </p:spPr>
      </p:pic>
      <p:pic>
        <p:nvPicPr>
          <p:cNvPr id="99" name="Google Shape;99;p18"/>
          <p:cNvPicPr preferRelativeResize="0"/>
          <p:nvPr/>
        </p:nvPicPr>
        <p:blipFill>
          <a:blip r:embed="rId6">
            <a:alphaModFix/>
          </a:blip>
          <a:stretch>
            <a:fillRect/>
          </a:stretch>
        </p:blipFill>
        <p:spPr>
          <a:xfrm>
            <a:off x="6844200" y="2657627"/>
            <a:ext cx="1854750" cy="1483800"/>
          </a:xfrm>
          <a:prstGeom prst="rect">
            <a:avLst/>
          </a:prstGeom>
          <a:noFill/>
          <a:ln>
            <a:noFill/>
          </a:ln>
        </p:spPr>
      </p:pic>
      <p:sp>
        <p:nvSpPr>
          <p:cNvPr id="100" name="Google Shape;100;p18"/>
          <p:cNvSpPr txBox="1"/>
          <p:nvPr/>
        </p:nvSpPr>
        <p:spPr>
          <a:xfrm>
            <a:off x="629475" y="4105375"/>
            <a:ext cx="1485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no_fire</a:t>
            </a:r>
            <a:endParaRPr>
              <a:latin typeface="Proxima Nova"/>
              <a:ea typeface="Proxima Nova"/>
              <a:cs typeface="Proxima Nova"/>
              <a:sym typeface="Proxima Nova"/>
            </a:endParaRPr>
          </a:p>
        </p:txBody>
      </p:sp>
      <p:sp>
        <p:nvSpPr>
          <p:cNvPr id="101" name="Google Shape;101;p18"/>
          <p:cNvSpPr txBox="1"/>
          <p:nvPr/>
        </p:nvSpPr>
        <p:spPr>
          <a:xfrm>
            <a:off x="2762525" y="4105375"/>
            <a:ext cx="1485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small_fire</a:t>
            </a:r>
            <a:endParaRPr>
              <a:latin typeface="Proxima Nova"/>
              <a:ea typeface="Proxima Nova"/>
              <a:cs typeface="Proxima Nova"/>
              <a:sym typeface="Proxima Nova"/>
            </a:endParaRPr>
          </a:p>
        </p:txBody>
      </p:sp>
      <p:sp>
        <p:nvSpPr>
          <p:cNvPr id="102" name="Google Shape;102;p18"/>
          <p:cNvSpPr txBox="1"/>
          <p:nvPr/>
        </p:nvSpPr>
        <p:spPr>
          <a:xfrm>
            <a:off x="4895575" y="4105375"/>
            <a:ext cx="1485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large</a:t>
            </a:r>
            <a:r>
              <a:rPr lang="en">
                <a:latin typeface="Proxima Nova"/>
                <a:ea typeface="Proxima Nova"/>
                <a:cs typeface="Proxima Nova"/>
                <a:sym typeface="Proxima Nova"/>
              </a:rPr>
              <a:t>_fire</a:t>
            </a:r>
            <a:endParaRPr>
              <a:latin typeface="Proxima Nova"/>
              <a:ea typeface="Proxima Nova"/>
              <a:cs typeface="Proxima Nova"/>
              <a:sym typeface="Proxima Nova"/>
            </a:endParaRPr>
          </a:p>
        </p:txBody>
      </p:sp>
      <p:sp>
        <p:nvSpPr>
          <p:cNvPr id="103" name="Google Shape;103;p18"/>
          <p:cNvSpPr txBox="1"/>
          <p:nvPr/>
        </p:nvSpPr>
        <p:spPr>
          <a:xfrm>
            <a:off x="7028625" y="4105375"/>
            <a:ext cx="1485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multiple</a:t>
            </a:r>
            <a:r>
              <a:rPr lang="en">
                <a:latin typeface="Proxima Nova"/>
                <a:ea typeface="Proxima Nova"/>
                <a:cs typeface="Proxima Nova"/>
                <a:sym typeface="Proxima Nova"/>
              </a:rPr>
              <a:t>_fires</a:t>
            </a:r>
            <a:endParaRPr>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Colab Notebook Demonstration:</a:t>
            </a:r>
            <a:endParaRPr/>
          </a:p>
        </p:txBody>
      </p:sp>
      <p:sp>
        <p:nvSpPr>
          <p:cNvPr id="109" name="Google Shape;109;p19"/>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2700" u="sng">
                <a:solidFill>
                  <a:schemeClr val="hlink"/>
                </a:solidFill>
                <a:hlinkClick r:id="rId3"/>
              </a:rPr>
              <a:t>https://colab.research.google.com/drive/1IURan__-glEq4jqfuWz9o3evef9NxvDj?usp=sharing</a:t>
            </a:r>
            <a:endParaRPr b="1" sz="2700"/>
          </a:p>
          <a:p>
            <a:pPr indent="0" lvl="0" marL="0" rtl="0" algn="l">
              <a:spcBef>
                <a:spcPts val="1200"/>
              </a:spcBef>
              <a:spcAft>
                <a:spcPts val="1200"/>
              </a:spcAft>
              <a:buNone/>
            </a:pPr>
            <a:r>
              <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Issues (11/9/21 - 11/16/21)</a:t>
            </a:r>
            <a:endParaRPr/>
          </a:p>
        </p:txBody>
      </p:sp>
      <p:sp>
        <p:nvSpPr>
          <p:cNvPr id="115" name="Google Shape;11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could not use the FLIR Dataset because of multiple issues</a:t>
            </a:r>
            <a:endParaRPr/>
          </a:p>
          <a:p>
            <a:pPr indent="-342900" lvl="0" marL="457200" rtl="0" algn="l">
              <a:spcBef>
                <a:spcPts val="0"/>
              </a:spcBef>
              <a:spcAft>
                <a:spcPts val="0"/>
              </a:spcAft>
              <a:buSzPts val="1800"/>
              <a:buChar char="●"/>
            </a:pPr>
            <a:r>
              <a:rPr lang="en"/>
              <a:t>Communication between us and the client has been mainly one sides</a:t>
            </a:r>
            <a:endParaRPr/>
          </a:p>
          <a:p>
            <a:pPr indent="-342900" lvl="0" marL="457200" rtl="0" algn="l">
              <a:spcBef>
                <a:spcPts val="0"/>
              </a:spcBef>
              <a:spcAft>
                <a:spcPts val="0"/>
              </a:spcAft>
              <a:buSzPts val="1800"/>
              <a:buChar char="●"/>
            </a:pPr>
            <a:r>
              <a:rPr lang="en"/>
              <a:t>Some of the images we have are not the best (might throw off model accuracy)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Milestones Accomplished (11/9/21 - 11/16/21)</a:t>
            </a:r>
            <a:endParaRPr/>
          </a:p>
        </p:txBody>
      </p:sp>
      <p:sp>
        <p:nvSpPr>
          <p:cNvPr id="121" name="Google Shape;12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Opened regular channels of communication (email and text)</a:t>
            </a:r>
            <a:endParaRPr/>
          </a:p>
          <a:p>
            <a:pPr indent="-342900" lvl="0" marL="457200" rtl="0" algn="l">
              <a:spcBef>
                <a:spcPts val="0"/>
              </a:spcBef>
              <a:spcAft>
                <a:spcPts val="0"/>
              </a:spcAft>
              <a:buSzPts val="1800"/>
              <a:buChar char="●"/>
            </a:pPr>
            <a:r>
              <a:rPr lang="en"/>
              <a:t>We have found a source for a new dataset (FLAME Dataset)</a:t>
            </a:r>
            <a:endParaRPr/>
          </a:p>
          <a:p>
            <a:pPr indent="-342900" lvl="0" marL="457200" rtl="0" algn="l">
              <a:spcBef>
                <a:spcPts val="0"/>
              </a:spcBef>
              <a:spcAft>
                <a:spcPts val="0"/>
              </a:spcAft>
              <a:buSzPts val="1800"/>
              <a:buChar char="●"/>
            </a:pPr>
            <a:r>
              <a:rPr lang="en"/>
              <a:t>Created a small dataset from the FLAME Dataset Thermal Video</a:t>
            </a:r>
            <a:endParaRPr/>
          </a:p>
          <a:p>
            <a:pPr indent="-342900" lvl="0" marL="457200" rtl="0" algn="l">
              <a:spcBef>
                <a:spcPts val="0"/>
              </a:spcBef>
              <a:spcAft>
                <a:spcPts val="0"/>
              </a:spcAft>
              <a:buSzPts val="1800"/>
              <a:buChar char="●"/>
            </a:pPr>
            <a:r>
              <a:rPr lang="en"/>
              <a:t>Created a base Colab Notebook that we will use to create and run our model</a:t>
            </a:r>
            <a:endParaRPr/>
          </a:p>
          <a:p>
            <a:pPr indent="-342900" lvl="0" marL="457200" rtl="0" algn="l">
              <a:spcBef>
                <a:spcPts val="0"/>
              </a:spcBef>
              <a:spcAft>
                <a:spcPts val="0"/>
              </a:spcAft>
              <a:buSzPts val="1800"/>
              <a:buChar char="●"/>
            </a:pPr>
            <a:r>
              <a:rPr lang="en"/>
              <a:t>Successfully uploaded the dataset to our Colab Notebook</a:t>
            </a:r>
            <a:endParaRPr/>
          </a:p>
          <a:p>
            <a:pPr indent="-342900" lvl="0" marL="457200" rtl="0" algn="l">
              <a:spcBef>
                <a:spcPts val="0"/>
              </a:spcBef>
              <a:spcAft>
                <a:spcPts val="0"/>
              </a:spcAft>
              <a:buSzPts val="1800"/>
              <a:buChar char="●"/>
            </a:pPr>
            <a:r>
              <a:rPr lang="en"/>
              <a:t>Successfully created Training and Testing Sets within the Colab Notebook</a:t>
            </a:r>
            <a:endParaRPr/>
          </a:p>
          <a:p>
            <a:pPr indent="-342900" lvl="0" marL="457200" rtl="0" algn="l">
              <a:spcBef>
                <a:spcPts val="0"/>
              </a:spcBef>
              <a:spcAft>
                <a:spcPts val="0"/>
              </a:spcAft>
              <a:buSzPts val="1800"/>
              <a:buChar char="●"/>
            </a:pPr>
            <a:r>
              <a:rPr lang="en"/>
              <a:t>Successfully plotted the first 9 images of the dataset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