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94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5A5-59DA-7149-B9D4-4AB2DC7F5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DA5F-B637-9D48-98C5-9489CF57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3405-4CCD-DF4A-B749-62E58D05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9DD8-782F-4643-8C46-16EDB87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1621-5553-5248-A1AA-DA8E60E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F826-DDF4-A246-8C02-2B85EB4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5A39-6FA5-7A49-99B3-3AA80441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457A-F3B5-0E4E-BE25-29072E6A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0D86-1CF3-AC42-84A0-C9A251C5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BF32-09D1-234A-9463-12380480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FC5D6-29B2-8143-BF73-D82F47421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0E61-F3E6-3F4F-BC5F-FC723F693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93DC-4432-F64E-915D-BDC0FED1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FFD5-0882-0548-96AA-0D14F812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6ACD-3661-CF46-B3C0-27FC34C5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B3-03E7-1D4F-AF34-0B99085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9763-C68B-3B49-9225-28252905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1CA6-22E8-A04A-9E40-7BB473AA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3481-3835-2747-A640-244CA5DA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BD2F-7C4E-FA4A-B6BE-CE594938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4DD9-8DCE-A540-80A1-6770FA00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4A79-A4BF-824A-B20F-D2BD5AC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453B-DFC6-D24D-9364-011CE6D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CBDC-66BE-D545-BA85-90595AD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B8BE-C914-3C4E-A09A-C7DEACE1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5743-5080-434A-8CD6-94A09D9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CF35-EB61-614D-8DFE-A83DA6147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EAF2-969E-7B4D-B94B-E2533E4E9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4ED4C-0CFB-434D-B02C-05AA1DB5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BD99-11C0-534E-A038-5B960626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5A24-B44C-E645-B075-F6202838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DC1E-1CEB-0D4B-BB88-AB8741ED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FB69-48AF-8447-9B3D-BF79F1DA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40C6E-F80F-8147-924C-D526311B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BFCC-AFA7-EA46-8BFC-4083380B7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FBA59-E0BD-8D4D-BF8C-CE5B01C2C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CA0B4-1501-774C-BCD2-7F139B2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ACB5-07F5-7145-823F-9949F182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196CC-C8D7-2F4E-95E0-D2E0F720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C68F-CF4C-DF40-B13A-46936B5B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F5E81-136F-7C4D-89CE-F78DB407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99C3-F84E-824D-8A76-91687A8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29F8D-108D-164B-9BC7-22168452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340B9-8D66-3D43-8AFC-4BFF3B78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159E2-6172-CA42-B21E-F143B485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ADEF-BDFB-0544-B7D7-E1D78DD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18C5-F8B9-B245-8C31-01C1FD58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0C0-0E59-0149-AB50-C60CC5FF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0FE15-F2A8-1D41-B800-080CAA5A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78FC-2958-BE42-A075-9C5A2562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1C22-80CA-DD4E-BB42-5ADFC06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8CB7F-A7E7-A643-9151-34F50565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D2C-CA49-804D-A67C-F331C005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C3F6D-E673-DD43-BEB6-B6AE1A4E7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51A2B-D117-8A43-9A4F-C761E70F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34E46-8BF2-854A-992F-F058D8B5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6AD4-F696-3545-942D-03D2DEAC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C6B1B-308B-8246-BA5F-50824FFA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7B31B-6394-5A4D-8F3C-EF5FA166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DD1E-F73B-4142-BB3A-1F2D199F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29C4-4D0E-A24A-A3EF-CCFDAC37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9CAB-369F-CA42-91D0-4D3ECE9153A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9FF1-A0FF-3A40-BAB7-62E53524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35F0-B09D-9B47-879F-D882CDF4B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5270B3-9D86-FC4F-ABDA-9C9577AF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69" y="796920"/>
            <a:ext cx="7289800" cy="41275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D411E6E-518F-BC4A-90C7-76174715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733420"/>
            <a:ext cx="2933700" cy="419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70B32-A338-1843-BB0D-913F658E8645}"/>
              </a:ext>
            </a:extLst>
          </p:cNvPr>
          <p:cNvSpPr txBox="1"/>
          <p:nvPr/>
        </p:nvSpPr>
        <p:spPr>
          <a:xfrm>
            <a:off x="2001907" y="2537504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4167B-4487-DC46-9DE6-A182E77FAB01}"/>
              </a:ext>
            </a:extLst>
          </p:cNvPr>
          <p:cNvSpPr txBox="1"/>
          <p:nvPr/>
        </p:nvSpPr>
        <p:spPr>
          <a:xfrm>
            <a:off x="6413105" y="2620456"/>
            <a:ext cx="99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Positive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DE4C1-F155-0542-91DA-797C346C18F0}"/>
              </a:ext>
            </a:extLst>
          </p:cNvPr>
          <p:cNvCxnSpPr>
            <a:cxnSpLocks/>
          </p:cNvCxnSpPr>
          <p:nvPr/>
        </p:nvCxnSpPr>
        <p:spPr>
          <a:xfrm>
            <a:off x="1100137" y="4875208"/>
            <a:ext cx="9598032" cy="20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EF452C-457F-4446-A66F-11C31ECB7C10}"/>
              </a:ext>
            </a:extLst>
          </p:cNvPr>
          <p:cNvSpPr txBox="1"/>
          <p:nvPr/>
        </p:nvSpPr>
        <p:spPr>
          <a:xfrm>
            <a:off x="1065205" y="495220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5BD17-E31C-134A-843E-4EB5A3C70A4A}"/>
              </a:ext>
            </a:extLst>
          </p:cNvPr>
          <p:cNvSpPr txBox="1"/>
          <p:nvPr/>
        </p:nvSpPr>
        <p:spPr>
          <a:xfrm>
            <a:off x="5418130" y="498792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47196-98D8-7749-ACB1-D199674D58FD}"/>
              </a:ext>
            </a:extLst>
          </p:cNvPr>
          <p:cNvSpPr txBox="1"/>
          <p:nvPr/>
        </p:nvSpPr>
        <p:spPr>
          <a:xfrm>
            <a:off x="10327971" y="494743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CFD285-AE69-C44D-BF3D-9CAFCE716B15}"/>
              </a:ext>
            </a:extLst>
          </p:cNvPr>
          <p:cNvCxnSpPr/>
          <p:nvPr/>
        </p:nvCxnSpPr>
        <p:spPr>
          <a:xfrm>
            <a:off x="5688396" y="733420"/>
            <a:ext cx="0" cy="41417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25AA-65BA-9C42-8585-B7788D360B5B}"/>
              </a:ext>
            </a:extLst>
          </p:cNvPr>
          <p:cNvSpPr txBox="1"/>
          <p:nvPr/>
        </p:nvSpPr>
        <p:spPr>
          <a:xfrm>
            <a:off x="3683752" y="5247283"/>
            <a:ext cx="1202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False</a:t>
            </a:r>
          </a:p>
          <a:p>
            <a:pPr algn="ctr"/>
            <a:r>
              <a:rPr lang="en-US" sz="2000" dirty="0"/>
              <a:t>Negatives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DEC9DE-C710-4D4B-A13C-BAED1802BB4D}"/>
              </a:ext>
            </a:extLst>
          </p:cNvPr>
          <p:cNvCxnSpPr/>
          <p:nvPr/>
        </p:nvCxnSpPr>
        <p:spPr>
          <a:xfrm flipV="1">
            <a:off x="4629150" y="4556189"/>
            <a:ext cx="514350" cy="60669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8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5270B3-9D86-FC4F-ABDA-9C9577AF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8" y="796523"/>
            <a:ext cx="7289800" cy="41275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D411E6E-518F-BC4A-90C7-76174715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5" y="765170"/>
            <a:ext cx="2933700" cy="419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70B32-A338-1843-BB0D-913F658E8645}"/>
              </a:ext>
            </a:extLst>
          </p:cNvPr>
          <p:cNvSpPr txBox="1"/>
          <p:nvPr/>
        </p:nvSpPr>
        <p:spPr>
          <a:xfrm>
            <a:off x="4022469" y="2466246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4167B-4487-DC46-9DE6-A182E77FAB01}"/>
              </a:ext>
            </a:extLst>
          </p:cNvPr>
          <p:cNvSpPr txBox="1"/>
          <p:nvPr/>
        </p:nvSpPr>
        <p:spPr>
          <a:xfrm>
            <a:off x="8691171" y="2506330"/>
            <a:ext cx="99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Positive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DE4C1-F155-0542-91DA-797C346C18F0}"/>
              </a:ext>
            </a:extLst>
          </p:cNvPr>
          <p:cNvCxnSpPr>
            <a:cxnSpLocks/>
          </p:cNvCxnSpPr>
          <p:nvPr/>
        </p:nvCxnSpPr>
        <p:spPr>
          <a:xfrm>
            <a:off x="1100137" y="4875208"/>
            <a:ext cx="9598032" cy="20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EF452C-457F-4446-A66F-11C31ECB7C10}"/>
              </a:ext>
            </a:extLst>
          </p:cNvPr>
          <p:cNvSpPr txBox="1"/>
          <p:nvPr/>
        </p:nvSpPr>
        <p:spPr>
          <a:xfrm>
            <a:off x="1065205" y="495220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5BD17-E31C-134A-843E-4EB5A3C70A4A}"/>
              </a:ext>
            </a:extLst>
          </p:cNvPr>
          <p:cNvSpPr txBox="1"/>
          <p:nvPr/>
        </p:nvSpPr>
        <p:spPr>
          <a:xfrm>
            <a:off x="5418130" y="498792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47196-98D8-7749-ACB1-D199674D58FD}"/>
              </a:ext>
            </a:extLst>
          </p:cNvPr>
          <p:cNvSpPr txBox="1"/>
          <p:nvPr/>
        </p:nvSpPr>
        <p:spPr>
          <a:xfrm>
            <a:off x="10327971" y="494743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CFD285-AE69-C44D-BF3D-9CAFCE716B15}"/>
              </a:ext>
            </a:extLst>
          </p:cNvPr>
          <p:cNvCxnSpPr/>
          <p:nvPr/>
        </p:nvCxnSpPr>
        <p:spPr>
          <a:xfrm>
            <a:off x="5688396" y="733420"/>
            <a:ext cx="0" cy="41417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25AA-65BA-9C42-8585-B7788D360B5B}"/>
              </a:ext>
            </a:extLst>
          </p:cNvPr>
          <p:cNvSpPr txBox="1"/>
          <p:nvPr/>
        </p:nvSpPr>
        <p:spPr>
          <a:xfrm>
            <a:off x="6499981" y="5162880"/>
            <a:ext cx="109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False</a:t>
            </a:r>
          </a:p>
          <a:p>
            <a:pPr algn="ctr"/>
            <a:r>
              <a:rPr lang="en-US" sz="2000" dirty="0"/>
              <a:t>Positives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34BA53-4F3B-4A41-8583-937B2D1177E6}"/>
              </a:ext>
            </a:extLst>
          </p:cNvPr>
          <p:cNvCxnSpPr/>
          <p:nvPr/>
        </p:nvCxnSpPr>
        <p:spPr>
          <a:xfrm flipH="1" flipV="1">
            <a:off x="6286503" y="4557716"/>
            <a:ext cx="428625" cy="53022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8C41B9-8033-5249-B38A-358908A920E4}"/>
              </a:ext>
            </a:extLst>
          </p:cNvPr>
          <p:cNvCxnSpPr>
            <a:cxnSpLocks/>
          </p:cNvCxnSpPr>
          <p:nvPr/>
        </p:nvCxnSpPr>
        <p:spPr>
          <a:xfrm>
            <a:off x="2000884" y="3450897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523D3B-B672-9A43-A375-50C4635634FB}"/>
              </a:ext>
            </a:extLst>
          </p:cNvPr>
          <p:cNvCxnSpPr>
            <a:cxnSpLocks/>
          </p:cNvCxnSpPr>
          <p:nvPr/>
        </p:nvCxnSpPr>
        <p:spPr>
          <a:xfrm>
            <a:off x="5199187" y="3450897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05EA0A-3E62-1B46-B8FC-612CDE159F1A}"/>
              </a:ext>
            </a:extLst>
          </p:cNvPr>
          <p:cNvSpPr txBox="1"/>
          <p:nvPr/>
        </p:nvSpPr>
        <p:spPr>
          <a:xfrm>
            <a:off x="134938" y="3450897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B6D75-1B8D-F243-B74F-7AAE50F7F61E}"/>
              </a:ext>
            </a:extLst>
          </p:cNvPr>
          <p:cNvSpPr txBox="1"/>
          <p:nvPr/>
        </p:nvSpPr>
        <p:spPr>
          <a:xfrm>
            <a:off x="3314861" y="3407410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88AA9-4371-A742-B331-8F955049CBCE}"/>
              </a:ext>
            </a:extLst>
          </p:cNvPr>
          <p:cNvSpPr/>
          <p:nvPr/>
        </p:nvSpPr>
        <p:spPr>
          <a:xfrm>
            <a:off x="104267" y="3956050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06FB6-4073-254D-9C08-F26F7B8224A7}"/>
              </a:ext>
            </a:extLst>
          </p:cNvPr>
          <p:cNvSpPr txBox="1"/>
          <p:nvPr/>
        </p:nvSpPr>
        <p:spPr>
          <a:xfrm>
            <a:off x="323805" y="4824729"/>
            <a:ext cx="1399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60E75-54F5-734B-A6AC-45831F78ADD0}"/>
              </a:ext>
            </a:extLst>
          </p:cNvPr>
          <p:cNvSpPr/>
          <p:nvPr/>
        </p:nvSpPr>
        <p:spPr>
          <a:xfrm>
            <a:off x="3299526" y="3956050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79CB46-0AB6-604E-97A7-A7DF9E4D425F}"/>
              </a:ext>
            </a:extLst>
          </p:cNvPr>
          <p:cNvSpPr/>
          <p:nvPr/>
        </p:nvSpPr>
        <p:spPr>
          <a:xfrm>
            <a:off x="3313611" y="5511476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350A4-6A21-354D-A71C-97E26313DC72}"/>
              </a:ext>
            </a:extLst>
          </p:cNvPr>
          <p:cNvSpPr/>
          <p:nvPr/>
        </p:nvSpPr>
        <p:spPr>
          <a:xfrm>
            <a:off x="3314766" y="4757614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875A7-1E27-C443-8863-CB6B6BEA5C32}"/>
              </a:ext>
            </a:extLst>
          </p:cNvPr>
          <p:cNvSpPr/>
          <p:nvPr/>
        </p:nvSpPr>
        <p:spPr>
          <a:xfrm>
            <a:off x="3322481" y="3985712"/>
            <a:ext cx="2377249" cy="714797"/>
          </a:xfrm>
          <a:prstGeom prst="rect">
            <a:avLst/>
          </a:prstGeom>
          <a:solidFill>
            <a:srgbClr val="FF0000">
              <a:alpha val="26000"/>
            </a:srgb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1AF63-614A-C641-99C1-DDB0C01EADF7}"/>
              </a:ext>
            </a:extLst>
          </p:cNvPr>
          <p:cNvCxnSpPr>
            <a:cxnSpLocks/>
          </p:cNvCxnSpPr>
          <p:nvPr/>
        </p:nvCxnSpPr>
        <p:spPr>
          <a:xfrm>
            <a:off x="8356411" y="3450897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3EB49-9A0E-0645-81E2-AFA3857283D6}"/>
              </a:ext>
            </a:extLst>
          </p:cNvPr>
          <p:cNvSpPr/>
          <p:nvPr/>
        </p:nvSpPr>
        <p:spPr>
          <a:xfrm>
            <a:off x="6459794" y="3956050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655A4-B3F5-3D41-96AA-E625817997D6}"/>
              </a:ext>
            </a:extLst>
          </p:cNvPr>
          <p:cNvSpPr/>
          <p:nvPr/>
        </p:nvSpPr>
        <p:spPr>
          <a:xfrm>
            <a:off x="6479545" y="3990733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8578A-62D1-D74C-89F4-AD005DC057B3}"/>
              </a:ext>
            </a:extLst>
          </p:cNvPr>
          <p:cNvSpPr/>
          <p:nvPr/>
        </p:nvSpPr>
        <p:spPr>
          <a:xfrm>
            <a:off x="6479568" y="5506148"/>
            <a:ext cx="2377249" cy="649491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94D7BE-C83D-1640-AA5D-D3A79BF2F0FB}"/>
              </a:ext>
            </a:extLst>
          </p:cNvPr>
          <p:cNvSpPr/>
          <p:nvPr/>
        </p:nvSpPr>
        <p:spPr>
          <a:xfrm>
            <a:off x="6459794" y="4757614"/>
            <a:ext cx="2377249" cy="694106"/>
          </a:xfrm>
          <a:prstGeom prst="rect">
            <a:avLst/>
          </a:prstGeom>
          <a:solidFill>
            <a:srgbClr val="FF0000">
              <a:alpha val="26000"/>
            </a:srgb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44864-59A4-6F48-9471-AB2D36A6E155}"/>
              </a:ext>
            </a:extLst>
          </p:cNvPr>
          <p:cNvSpPr txBox="1"/>
          <p:nvPr/>
        </p:nvSpPr>
        <p:spPr>
          <a:xfrm>
            <a:off x="6475129" y="3424717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B0D06D-7BA1-2A46-A2FF-A1F564CD4D71}"/>
              </a:ext>
            </a:extLst>
          </p:cNvPr>
          <p:cNvCxnSpPr>
            <a:cxnSpLocks/>
          </p:cNvCxnSpPr>
          <p:nvPr/>
        </p:nvCxnSpPr>
        <p:spPr>
          <a:xfrm>
            <a:off x="11541571" y="3466137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7AD1B9-CA40-7749-BB71-979C531B8A00}"/>
              </a:ext>
            </a:extLst>
          </p:cNvPr>
          <p:cNvSpPr/>
          <p:nvPr/>
        </p:nvSpPr>
        <p:spPr>
          <a:xfrm>
            <a:off x="9644954" y="3971290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C7C43-C50F-F64C-99A8-77F50EE5B38E}"/>
              </a:ext>
            </a:extLst>
          </p:cNvPr>
          <p:cNvSpPr/>
          <p:nvPr/>
        </p:nvSpPr>
        <p:spPr>
          <a:xfrm>
            <a:off x="9664705" y="3956050"/>
            <a:ext cx="2377249" cy="740106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961E3B-A093-7044-9EAF-4EC24B50F423}"/>
              </a:ext>
            </a:extLst>
          </p:cNvPr>
          <p:cNvSpPr/>
          <p:nvPr/>
        </p:nvSpPr>
        <p:spPr>
          <a:xfrm>
            <a:off x="9675624" y="4757613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C4E0A8-8074-1B48-AE73-AAD276450EBA}"/>
              </a:ext>
            </a:extLst>
          </p:cNvPr>
          <p:cNvSpPr/>
          <p:nvPr/>
        </p:nvSpPr>
        <p:spPr>
          <a:xfrm>
            <a:off x="9675625" y="5506148"/>
            <a:ext cx="2377249" cy="680170"/>
          </a:xfrm>
          <a:prstGeom prst="rect">
            <a:avLst/>
          </a:prstGeom>
          <a:solidFill>
            <a:srgbClr val="FF0000">
              <a:alpha val="26000"/>
            </a:srgb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9A12B-BBE6-CC4C-8590-DD608FA21355}"/>
              </a:ext>
            </a:extLst>
          </p:cNvPr>
          <p:cNvSpPr txBox="1"/>
          <p:nvPr/>
        </p:nvSpPr>
        <p:spPr>
          <a:xfrm>
            <a:off x="9660289" y="3439957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025B6-12F0-0540-86C0-04F6C6A1004F}"/>
              </a:ext>
            </a:extLst>
          </p:cNvPr>
          <p:cNvSpPr txBox="1"/>
          <p:nvPr/>
        </p:nvSpPr>
        <p:spPr>
          <a:xfrm>
            <a:off x="3910645" y="492110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F9BA72-24F3-4640-9F20-7DA8FD05F1E6}"/>
              </a:ext>
            </a:extLst>
          </p:cNvPr>
          <p:cNvSpPr txBox="1"/>
          <p:nvPr/>
        </p:nvSpPr>
        <p:spPr>
          <a:xfrm>
            <a:off x="3910645" y="563564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1C4609-7AFE-794F-B7D1-43EE3B03BC70}"/>
              </a:ext>
            </a:extLst>
          </p:cNvPr>
          <p:cNvSpPr txBox="1"/>
          <p:nvPr/>
        </p:nvSpPr>
        <p:spPr>
          <a:xfrm>
            <a:off x="7143582" y="412501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563CF-1A71-9341-9643-DF06DCBB1696}"/>
              </a:ext>
            </a:extLst>
          </p:cNvPr>
          <p:cNvSpPr txBox="1"/>
          <p:nvPr/>
        </p:nvSpPr>
        <p:spPr>
          <a:xfrm>
            <a:off x="7160339" y="565088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DFC9D7-F068-1B4F-8B78-A0C4C27D0138}"/>
              </a:ext>
            </a:extLst>
          </p:cNvPr>
          <p:cNvSpPr txBox="1"/>
          <p:nvPr/>
        </p:nvSpPr>
        <p:spPr>
          <a:xfrm>
            <a:off x="10306171" y="411351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B460A8-F3EF-6646-B9F6-DD9793F65F5E}"/>
              </a:ext>
            </a:extLst>
          </p:cNvPr>
          <p:cNvSpPr txBox="1"/>
          <p:nvPr/>
        </p:nvSpPr>
        <p:spPr>
          <a:xfrm>
            <a:off x="4093929" y="4123730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80B71-AC7E-CF4C-B29A-8AA598ADD430}"/>
              </a:ext>
            </a:extLst>
          </p:cNvPr>
          <p:cNvSpPr txBox="1"/>
          <p:nvPr/>
        </p:nvSpPr>
        <p:spPr>
          <a:xfrm>
            <a:off x="7310783" y="489883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0311F-A370-754C-8E4D-0A1E802C7864}"/>
              </a:ext>
            </a:extLst>
          </p:cNvPr>
          <p:cNvSpPr txBox="1"/>
          <p:nvPr/>
        </p:nvSpPr>
        <p:spPr>
          <a:xfrm>
            <a:off x="10493978" y="567737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5420AF-649F-614E-86F6-BBA4BFED92A9}"/>
              </a:ext>
            </a:extLst>
          </p:cNvPr>
          <p:cNvSpPr txBox="1"/>
          <p:nvPr/>
        </p:nvSpPr>
        <p:spPr>
          <a:xfrm>
            <a:off x="10308413" y="48555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38B22-1AA3-3949-991D-7FAD985FCAF0}"/>
              </a:ext>
            </a:extLst>
          </p:cNvPr>
          <p:cNvSpPr txBox="1"/>
          <p:nvPr/>
        </p:nvSpPr>
        <p:spPr>
          <a:xfrm>
            <a:off x="4093929" y="2913172"/>
            <a:ext cx="431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K-Fold Cross Validation For  K = 3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B951B8-1B68-AB4F-BF76-05B1FEA0E7DA}"/>
              </a:ext>
            </a:extLst>
          </p:cNvPr>
          <p:cNvCxnSpPr/>
          <p:nvPr/>
        </p:nvCxnSpPr>
        <p:spPr>
          <a:xfrm>
            <a:off x="2697480" y="5076190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E3B05A-5AC9-E44B-A2CA-8A258442E7B3}"/>
              </a:ext>
            </a:extLst>
          </p:cNvPr>
          <p:cNvCxnSpPr>
            <a:cxnSpLocks/>
          </p:cNvCxnSpPr>
          <p:nvPr/>
        </p:nvCxnSpPr>
        <p:spPr>
          <a:xfrm>
            <a:off x="5182753" y="-54303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A6DE60-030E-194B-B681-4196BF2AF11E}"/>
              </a:ext>
            </a:extLst>
          </p:cNvPr>
          <p:cNvSpPr txBox="1"/>
          <p:nvPr/>
        </p:nvSpPr>
        <p:spPr>
          <a:xfrm>
            <a:off x="3316807" y="-54303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97121C-8351-C84F-B4D0-D0510DF845B7}"/>
              </a:ext>
            </a:extLst>
          </p:cNvPr>
          <p:cNvSpPr/>
          <p:nvPr/>
        </p:nvSpPr>
        <p:spPr>
          <a:xfrm>
            <a:off x="3286136" y="450850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EE688F-FA9F-444E-A7F9-59CAE139CF2C}"/>
              </a:ext>
            </a:extLst>
          </p:cNvPr>
          <p:cNvSpPr txBox="1"/>
          <p:nvPr/>
        </p:nvSpPr>
        <p:spPr>
          <a:xfrm>
            <a:off x="3505674" y="1319529"/>
            <a:ext cx="1413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Full Dataset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DCDF2F-CCB4-2C47-98F8-BEC07BCC75D4}"/>
              </a:ext>
            </a:extLst>
          </p:cNvPr>
          <p:cNvCxnSpPr>
            <a:cxnSpLocks/>
          </p:cNvCxnSpPr>
          <p:nvPr/>
        </p:nvCxnSpPr>
        <p:spPr>
          <a:xfrm>
            <a:off x="8276473" y="-69543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CADC8C-0F3B-7B4F-81FD-317CF0E1F6FD}"/>
              </a:ext>
            </a:extLst>
          </p:cNvPr>
          <p:cNvSpPr txBox="1"/>
          <p:nvPr/>
        </p:nvSpPr>
        <p:spPr>
          <a:xfrm>
            <a:off x="6410527" y="-69543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DEAB86-91F1-B343-9847-B6D1CE3E7841}"/>
              </a:ext>
            </a:extLst>
          </p:cNvPr>
          <p:cNvSpPr/>
          <p:nvPr/>
        </p:nvSpPr>
        <p:spPr>
          <a:xfrm>
            <a:off x="6379856" y="435610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EC1E01-4DDE-2E45-A275-C58B58F36317}"/>
              </a:ext>
            </a:extLst>
          </p:cNvPr>
          <p:cNvSpPr txBox="1"/>
          <p:nvPr/>
        </p:nvSpPr>
        <p:spPr>
          <a:xfrm>
            <a:off x="6586920" y="1044709"/>
            <a:ext cx="141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Training Set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34489A-8A7F-DE48-A767-4DF6A201F750}"/>
              </a:ext>
            </a:extLst>
          </p:cNvPr>
          <p:cNvCxnSpPr/>
          <p:nvPr/>
        </p:nvCxnSpPr>
        <p:spPr>
          <a:xfrm>
            <a:off x="6410527" y="1935480"/>
            <a:ext cx="237724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04ABD3-787E-FF4C-A842-DC1ED22D7520}"/>
              </a:ext>
            </a:extLst>
          </p:cNvPr>
          <p:cNvSpPr txBox="1"/>
          <p:nvPr/>
        </p:nvSpPr>
        <p:spPr>
          <a:xfrm>
            <a:off x="6801439" y="2095542"/>
            <a:ext cx="141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Test Set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AFCD9B-22A2-404A-8691-140874CA6017}"/>
              </a:ext>
            </a:extLst>
          </p:cNvPr>
          <p:cNvCxnSpPr/>
          <p:nvPr/>
        </p:nvCxnSpPr>
        <p:spPr>
          <a:xfrm>
            <a:off x="5818389" y="1526540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C8D922-BB97-1C44-B88E-1063B199E4FD}"/>
              </a:ext>
            </a:extLst>
          </p:cNvPr>
          <p:cNvCxnSpPr>
            <a:cxnSpLocks/>
          </p:cNvCxnSpPr>
          <p:nvPr/>
        </p:nvCxnSpPr>
        <p:spPr>
          <a:xfrm>
            <a:off x="5821680" y="5091430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834F0-4D04-2F4E-B7F8-64A7A17E355F}"/>
              </a:ext>
            </a:extLst>
          </p:cNvPr>
          <p:cNvCxnSpPr/>
          <p:nvPr/>
        </p:nvCxnSpPr>
        <p:spPr>
          <a:xfrm>
            <a:off x="9022080" y="5091430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8C41B9-8033-5249-B38A-358908A920E4}"/>
              </a:ext>
            </a:extLst>
          </p:cNvPr>
          <p:cNvCxnSpPr>
            <a:cxnSpLocks/>
          </p:cNvCxnSpPr>
          <p:nvPr/>
        </p:nvCxnSpPr>
        <p:spPr>
          <a:xfrm>
            <a:off x="2000884" y="585041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523D3B-B672-9A43-A375-50C4635634FB}"/>
              </a:ext>
            </a:extLst>
          </p:cNvPr>
          <p:cNvCxnSpPr>
            <a:cxnSpLocks/>
          </p:cNvCxnSpPr>
          <p:nvPr/>
        </p:nvCxnSpPr>
        <p:spPr>
          <a:xfrm>
            <a:off x="5199187" y="585041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05EA0A-3E62-1B46-B8FC-612CDE159F1A}"/>
              </a:ext>
            </a:extLst>
          </p:cNvPr>
          <p:cNvSpPr txBox="1"/>
          <p:nvPr/>
        </p:nvSpPr>
        <p:spPr>
          <a:xfrm>
            <a:off x="134938" y="585041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B6D75-1B8D-F243-B74F-7AAE50F7F61E}"/>
              </a:ext>
            </a:extLst>
          </p:cNvPr>
          <p:cNvSpPr txBox="1"/>
          <p:nvPr/>
        </p:nvSpPr>
        <p:spPr>
          <a:xfrm>
            <a:off x="3314861" y="541554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88AA9-4371-A742-B331-8F955049CBCE}"/>
              </a:ext>
            </a:extLst>
          </p:cNvPr>
          <p:cNvSpPr/>
          <p:nvPr/>
        </p:nvSpPr>
        <p:spPr>
          <a:xfrm>
            <a:off x="104267" y="1090194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06FB6-4073-254D-9C08-F26F7B8224A7}"/>
              </a:ext>
            </a:extLst>
          </p:cNvPr>
          <p:cNvSpPr txBox="1"/>
          <p:nvPr/>
        </p:nvSpPr>
        <p:spPr>
          <a:xfrm>
            <a:off x="323805" y="1958873"/>
            <a:ext cx="1399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60E75-54F5-734B-A6AC-45831F78ADD0}"/>
              </a:ext>
            </a:extLst>
          </p:cNvPr>
          <p:cNvSpPr/>
          <p:nvPr/>
        </p:nvSpPr>
        <p:spPr>
          <a:xfrm>
            <a:off x="3299526" y="1090194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79CB46-0AB6-604E-97A7-A7DF9E4D425F}"/>
              </a:ext>
            </a:extLst>
          </p:cNvPr>
          <p:cNvSpPr/>
          <p:nvPr/>
        </p:nvSpPr>
        <p:spPr>
          <a:xfrm>
            <a:off x="3313611" y="2645620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350A4-6A21-354D-A71C-97E26313DC72}"/>
              </a:ext>
            </a:extLst>
          </p:cNvPr>
          <p:cNvSpPr/>
          <p:nvPr/>
        </p:nvSpPr>
        <p:spPr>
          <a:xfrm>
            <a:off x="3314766" y="1891758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875A7-1E27-C443-8863-CB6B6BEA5C32}"/>
              </a:ext>
            </a:extLst>
          </p:cNvPr>
          <p:cNvSpPr/>
          <p:nvPr/>
        </p:nvSpPr>
        <p:spPr>
          <a:xfrm>
            <a:off x="3322481" y="1119856"/>
            <a:ext cx="2377249" cy="714797"/>
          </a:xfrm>
          <a:prstGeom prst="rect">
            <a:avLst/>
          </a:prstGeom>
          <a:solidFill>
            <a:srgbClr val="FF0000">
              <a:alpha val="26000"/>
            </a:srgb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1AF63-614A-C641-99C1-DDB0C01EADF7}"/>
              </a:ext>
            </a:extLst>
          </p:cNvPr>
          <p:cNvCxnSpPr>
            <a:cxnSpLocks/>
          </p:cNvCxnSpPr>
          <p:nvPr/>
        </p:nvCxnSpPr>
        <p:spPr>
          <a:xfrm>
            <a:off x="8356411" y="585041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3EB49-9A0E-0645-81E2-AFA3857283D6}"/>
              </a:ext>
            </a:extLst>
          </p:cNvPr>
          <p:cNvSpPr/>
          <p:nvPr/>
        </p:nvSpPr>
        <p:spPr>
          <a:xfrm>
            <a:off x="6459794" y="1090194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655A4-B3F5-3D41-96AA-E625817997D6}"/>
              </a:ext>
            </a:extLst>
          </p:cNvPr>
          <p:cNvSpPr/>
          <p:nvPr/>
        </p:nvSpPr>
        <p:spPr>
          <a:xfrm>
            <a:off x="6479545" y="1124877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8578A-62D1-D74C-89F4-AD005DC057B3}"/>
              </a:ext>
            </a:extLst>
          </p:cNvPr>
          <p:cNvSpPr/>
          <p:nvPr/>
        </p:nvSpPr>
        <p:spPr>
          <a:xfrm>
            <a:off x="6479568" y="2640292"/>
            <a:ext cx="2377249" cy="649491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94D7BE-C83D-1640-AA5D-D3A79BF2F0FB}"/>
              </a:ext>
            </a:extLst>
          </p:cNvPr>
          <p:cNvSpPr/>
          <p:nvPr/>
        </p:nvSpPr>
        <p:spPr>
          <a:xfrm>
            <a:off x="6459794" y="1891758"/>
            <a:ext cx="2377249" cy="694106"/>
          </a:xfrm>
          <a:prstGeom prst="rect">
            <a:avLst/>
          </a:prstGeom>
          <a:solidFill>
            <a:srgbClr val="FF0000">
              <a:alpha val="26000"/>
            </a:srgb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44864-59A4-6F48-9471-AB2D36A6E155}"/>
              </a:ext>
            </a:extLst>
          </p:cNvPr>
          <p:cNvSpPr txBox="1"/>
          <p:nvPr/>
        </p:nvSpPr>
        <p:spPr>
          <a:xfrm>
            <a:off x="6475129" y="558861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B0D06D-7BA1-2A46-A2FF-A1F564CD4D71}"/>
              </a:ext>
            </a:extLst>
          </p:cNvPr>
          <p:cNvCxnSpPr>
            <a:cxnSpLocks/>
          </p:cNvCxnSpPr>
          <p:nvPr/>
        </p:nvCxnSpPr>
        <p:spPr>
          <a:xfrm>
            <a:off x="11541571" y="600281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7AD1B9-CA40-7749-BB71-979C531B8A00}"/>
              </a:ext>
            </a:extLst>
          </p:cNvPr>
          <p:cNvSpPr/>
          <p:nvPr/>
        </p:nvSpPr>
        <p:spPr>
          <a:xfrm>
            <a:off x="9644954" y="1105434"/>
            <a:ext cx="2407920" cy="2240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C7C43-C50F-F64C-99A8-77F50EE5B38E}"/>
              </a:ext>
            </a:extLst>
          </p:cNvPr>
          <p:cNvSpPr/>
          <p:nvPr/>
        </p:nvSpPr>
        <p:spPr>
          <a:xfrm>
            <a:off x="9664705" y="1090194"/>
            <a:ext cx="2377249" cy="740106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961E3B-A093-7044-9EAF-4EC24B50F423}"/>
              </a:ext>
            </a:extLst>
          </p:cNvPr>
          <p:cNvSpPr/>
          <p:nvPr/>
        </p:nvSpPr>
        <p:spPr>
          <a:xfrm>
            <a:off x="9675624" y="1891757"/>
            <a:ext cx="2377249" cy="701137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C4E0A8-8074-1B48-AE73-AAD276450EBA}"/>
              </a:ext>
            </a:extLst>
          </p:cNvPr>
          <p:cNvSpPr/>
          <p:nvPr/>
        </p:nvSpPr>
        <p:spPr>
          <a:xfrm>
            <a:off x="9675625" y="2640292"/>
            <a:ext cx="2377249" cy="680170"/>
          </a:xfrm>
          <a:prstGeom prst="rect">
            <a:avLst/>
          </a:prstGeom>
          <a:solidFill>
            <a:srgbClr val="FF0000">
              <a:alpha val="26000"/>
            </a:srgbClr>
          </a:solidFill>
          <a:ln w="25400"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9A12B-BBE6-CC4C-8590-DD608FA21355}"/>
              </a:ext>
            </a:extLst>
          </p:cNvPr>
          <p:cNvSpPr txBox="1"/>
          <p:nvPr/>
        </p:nvSpPr>
        <p:spPr>
          <a:xfrm>
            <a:off x="9660289" y="574101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025B6-12F0-0540-86C0-04F6C6A1004F}"/>
              </a:ext>
            </a:extLst>
          </p:cNvPr>
          <p:cNvSpPr txBox="1"/>
          <p:nvPr/>
        </p:nvSpPr>
        <p:spPr>
          <a:xfrm>
            <a:off x="3910645" y="2055253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F9BA72-24F3-4640-9F20-7DA8FD05F1E6}"/>
              </a:ext>
            </a:extLst>
          </p:cNvPr>
          <p:cNvSpPr txBox="1"/>
          <p:nvPr/>
        </p:nvSpPr>
        <p:spPr>
          <a:xfrm>
            <a:off x="3910645" y="276978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1C4609-7AFE-794F-B7D1-43EE3B03BC70}"/>
              </a:ext>
            </a:extLst>
          </p:cNvPr>
          <p:cNvSpPr txBox="1"/>
          <p:nvPr/>
        </p:nvSpPr>
        <p:spPr>
          <a:xfrm>
            <a:off x="7143582" y="125916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563CF-1A71-9341-9643-DF06DCBB1696}"/>
              </a:ext>
            </a:extLst>
          </p:cNvPr>
          <p:cNvSpPr txBox="1"/>
          <p:nvPr/>
        </p:nvSpPr>
        <p:spPr>
          <a:xfrm>
            <a:off x="7160339" y="278502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DFC9D7-F068-1B4F-8B78-A0C4C27D0138}"/>
              </a:ext>
            </a:extLst>
          </p:cNvPr>
          <p:cNvSpPr txBox="1"/>
          <p:nvPr/>
        </p:nvSpPr>
        <p:spPr>
          <a:xfrm>
            <a:off x="10306171" y="124765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B460A8-F3EF-6646-B9F6-DD9793F65F5E}"/>
              </a:ext>
            </a:extLst>
          </p:cNvPr>
          <p:cNvSpPr txBox="1"/>
          <p:nvPr/>
        </p:nvSpPr>
        <p:spPr>
          <a:xfrm>
            <a:off x="4093929" y="1257874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80B71-AC7E-CF4C-B29A-8AA598ADD430}"/>
              </a:ext>
            </a:extLst>
          </p:cNvPr>
          <p:cNvSpPr txBox="1"/>
          <p:nvPr/>
        </p:nvSpPr>
        <p:spPr>
          <a:xfrm>
            <a:off x="7310783" y="203298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0311F-A370-754C-8E4D-0A1E802C7864}"/>
              </a:ext>
            </a:extLst>
          </p:cNvPr>
          <p:cNvSpPr txBox="1"/>
          <p:nvPr/>
        </p:nvSpPr>
        <p:spPr>
          <a:xfrm>
            <a:off x="10493978" y="281152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5420AF-649F-614E-86F6-BBA4BFED92A9}"/>
              </a:ext>
            </a:extLst>
          </p:cNvPr>
          <p:cNvSpPr txBox="1"/>
          <p:nvPr/>
        </p:nvSpPr>
        <p:spPr>
          <a:xfrm>
            <a:off x="10308413" y="1989651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38B22-1AA3-3949-991D-7FAD985FCAF0}"/>
              </a:ext>
            </a:extLst>
          </p:cNvPr>
          <p:cNvSpPr txBox="1"/>
          <p:nvPr/>
        </p:nvSpPr>
        <p:spPr>
          <a:xfrm>
            <a:off x="4093929" y="47316"/>
            <a:ext cx="431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K-Fold Cross Validation For  K = 3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B951B8-1B68-AB4F-BF76-05B1FEA0E7DA}"/>
              </a:ext>
            </a:extLst>
          </p:cNvPr>
          <p:cNvCxnSpPr/>
          <p:nvPr/>
        </p:nvCxnSpPr>
        <p:spPr>
          <a:xfrm>
            <a:off x="2697480" y="2210334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C8D922-BB97-1C44-B88E-1063B199E4FD}"/>
              </a:ext>
            </a:extLst>
          </p:cNvPr>
          <p:cNvCxnSpPr>
            <a:cxnSpLocks/>
          </p:cNvCxnSpPr>
          <p:nvPr/>
        </p:nvCxnSpPr>
        <p:spPr>
          <a:xfrm>
            <a:off x="5821680" y="2225574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834F0-4D04-2F4E-B7F8-64A7A17E355F}"/>
              </a:ext>
            </a:extLst>
          </p:cNvPr>
          <p:cNvCxnSpPr/>
          <p:nvPr/>
        </p:nvCxnSpPr>
        <p:spPr>
          <a:xfrm>
            <a:off x="9022080" y="2225574"/>
            <a:ext cx="48768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A218A8-ECE7-F24D-9B80-EDD1282F1E80}"/>
              </a:ext>
            </a:extLst>
          </p:cNvPr>
          <p:cNvSpPr txBox="1"/>
          <p:nvPr/>
        </p:nvSpPr>
        <p:spPr>
          <a:xfrm>
            <a:off x="3318397" y="3654991"/>
            <a:ext cx="9362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1 to K:</a:t>
            </a:r>
          </a:p>
          <a:p>
            <a:r>
              <a:rPr lang="en-US"/>
              <a:t>	Build A Model on Combined Training Folds</a:t>
            </a:r>
          </a:p>
          <a:p>
            <a:r>
              <a:rPr lang="en-US"/>
              <a:t>	Make Predictions on Test Fold</a:t>
            </a:r>
          </a:p>
          <a:p>
            <a:r>
              <a:rPr lang="en-US"/>
              <a:t>	Record Performance Metric (e.g AUC, Accuracy)</a:t>
            </a:r>
          </a:p>
          <a:p>
            <a:endParaRPr lang="en-US"/>
          </a:p>
          <a:p>
            <a:r>
              <a:rPr lang="en-US"/>
              <a:t>Present an average of the performance metric across all K iterations</a:t>
            </a:r>
          </a:p>
        </p:txBody>
      </p:sp>
    </p:spTree>
    <p:extLst>
      <p:ext uri="{BB962C8B-B14F-4D97-AF65-F5344CB8AC3E}">
        <p14:creationId xmlns:p14="http://schemas.microsoft.com/office/powerpoint/2010/main" val="18224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FC468-8317-F147-9EB0-87EEBCCC8229}"/>
              </a:ext>
            </a:extLst>
          </p:cNvPr>
          <p:cNvSpPr txBox="1"/>
          <p:nvPr/>
        </p:nvSpPr>
        <p:spPr>
          <a:xfrm>
            <a:off x="652849" y="715321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Math / CS student – currently 20 hours per week</a:t>
            </a:r>
          </a:p>
          <a:p>
            <a:endParaRPr lang="en-US"/>
          </a:p>
          <a:p>
            <a:r>
              <a:rPr lang="en-US"/>
              <a:t>Status of the Model (Github ) -  ETA end of year</a:t>
            </a:r>
          </a:p>
          <a:p>
            <a:endParaRPr lang="en-US"/>
          </a:p>
          <a:p>
            <a:r>
              <a:rPr lang="en-US"/>
              <a:t>Resume Review – in progress</a:t>
            </a:r>
          </a:p>
          <a:p>
            <a:endParaRPr lang="en-US"/>
          </a:p>
          <a:p>
            <a:r>
              <a:rPr lang="en-US"/>
              <a:t>iCIMS parsed resumes vs Rchili – look for job id numbers of existing resume batch – for now, focus on existing parsing strategy, if iCIMS comes through then great but still need to move ahead with what we have. </a:t>
            </a:r>
          </a:p>
          <a:p>
            <a:endParaRPr lang="en-US"/>
          </a:p>
          <a:p>
            <a:r>
              <a:rPr lang="en-US"/>
              <a:t>February GRA Report – can address accuracy claims via citation of various metrics and by pointing out that the method is still better and much quicker than human accomplished review.  Jinho is working on a paper with a due date of early February.</a:t>
            </a:r>
          </a:p>
          <a:p>
            <a:endParaRPr lang="en-US"/>
          </a:p>
          <a:p>
            <a:r>
              <a:rPr lang="en-US"/>
              <a:t>Project Name and Identity  - Resu-Match, CliniMatch, </a:t>
            </a:r>
          </a:p>
          <a:p>
            <a:endParaRPr lang="en-US"/>
          </a:p>
          <a:p>
            <a:r>
              <a:rPr lang="en-US"/>
              <a:t>Web Site</a:t>
            </a:r>
          </a:p>
          <a:p>
            <a:endParaRPr lang="en-US"/>
          </a:p>
          <a:p>
            <a:r>
              <a:rPr lang="en-US"/>
              <a:t>John Yates Meeting – Nurse Match, Create executive summary, refine clinical and nursing focus, Talk with OTT about “emory’s slice”.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235E8-AA09-FF42-8F37-3383CA806BB7}"/>
              </a:ext>
            </a:extLst>
          </p:cNvPr>
          <p:cNvSpPr txBox="1"/>
          <p:nvPr/>
        </p:nvSpPr>
        <p:spPr>
          <a:xfrm>
            <a:off x="3954162" y="345989"/>
            <a:ext cx="26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E-CARE Meeting 12/17/20</a:t>
            </a:r>
          </a:p>
        </p:txBody>
      </p:sp>
    </p:spTree>
    <p:extLst>
      <p:ext uri="{BB962C8B-B14F-4D97-AF65-F5344CB8AC3E}">
        <p14:creationId xmlns:p14="http://schemas.microsoft.com/office/powerpoint/2010/main" val="202302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325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Pittard, Steve</dc:creator>
  <cp:lastModifiedBy>Pittard, Steve</cp:lastModifiedBy>
  <cp:revision>19</cp:revision>
  <dcterms:created xsi:type="dcterms:W3CDTF">2020-12-14T18:04:42Z</dcterms:created>
  <dcterms:modified xsi:type="dcterms:W3CDTF">2020-12-18T16:08:05Z</dcterms:modified>
</cp:coreProperties>
</file>