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D20C-D5F7-8741-AA50-C13EAA810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BE43C-3677-D443-91FC-6EDD8C8E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BB45-08A6-B44E-A506-49E615EE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0547-1CAF-494C-8A41-3B4A3528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6E7F-6FEC-094D-8685-9695EDFF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53D7-5E91-9147-9A23-B5710F73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54781-974C-ED48-B403-FB6EA26D3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E4C8-C463-3343-9A55-B94F3B92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2290-934E-F446-96F5-BF0ADB06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6661-1CF4-3649-A179-152C92D3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5DB57-857D-C541-91DD-CB8B1FCEB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B085-B80B-D648-88E7-6577C3551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DC0D-BE94-5847-9786-E98037E8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4636-A5A7-4E4E-B82B-DAC33BDE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962-EDE4-E640-BD44-BAA047FC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C434-3C70-EE41-B002-3B9C6EEE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B01B-0C6F-AF49-8E01-ED8B741F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0669-0B04-1145-AB16-36DBF19B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D1CA-69CE-B541-94F3-822180F5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5588-D9E1-D24F-A141-8E208933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DACB-0133-5E4C-A5D3-A2B1C57C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8C41-77C6-2E40-B972-815427A9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CE92-EA6C-FF4D-9B2F-66BA2B2D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B063-00B0-E148-BD1A-A372DBF9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40DC-14E7-4A47-B6FC-3E59AF5F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5DED-AB7E-714D-92CC-3A11D4F7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3F0F-C587-DA4E-98AE-17C66A8DA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65DD-3372-BC4C-89A0-E808C55C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6AF7D-6490-1A45-867F-7B4F6B9D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A2F9F-8CB5-824F-BF02-EE2C3753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3CF97-249A-D44B-AFF3-16A44C56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0BE-BA06-E844-824C-74F2E0DC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AF33A-9717-DB40-AFE6-E9556AAA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C0FF-FDEF-9240-854D-6207DE01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0455D-32C5-3947-AAF0-B38032FB6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80DAD-FCE1-DC46-BC8D-8658CE86C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3CE22-2D25-5342-8892-D62D7BF5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C6F0-493C-1146-B2FB-AA925337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8293F-A7A3-B24D-895B-51BF9B6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E1AB-2F7C-C547-B6FE-565A1715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61CB-7C13-2C43-8114-00DC348B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EF18-C08D-F544-9519-38E61E88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A6700-7492-5D49-80D7-9A19022B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A1459-28C4-A14C-B4E6-15BB0F20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38CFF-9292-294E-A517-92348A1F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3FBBC-C1EF-394A-AC94-721B5229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9FF4-654C-7B46-8844-31FC6E6D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7868-7FE7-E24D-AA8C-B0168E8E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007FD-B9CF-4346-BDE0-97AF313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2DFF9-8AEB-0E46-8E73-32F60568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0EAD1-9A7E-424E-903B-DD346893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8B5EF-FB02-0346-93B7-D33FF808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A08A-722A-0743-9226-C770EC66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93344-BB23-B647-AAAA-DF3592A2B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7515-BCA2-1147-B2F3-EB26CA52C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A48D-B7E5-1943-9B5F-374067D7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A95D2-84FA-0945-8771-7469E907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1389-0BE2-344C-9A93-C69BCD6E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8A5D2-AFBD-024F-851B-300321E5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F640-661F-AD4C-9102-823A747D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9C31-E2EE-2144-9D02-A086541B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E4ED-5DEB-9542-B814-3DBD6255E7D0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DE1B-ED8C-CC4C-9501-A022DFFB8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3392-3D11-3143-A08E-0EDDF5B7A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9428-0B1A-1A41-8CCB-2B5AACD43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cdc.gov/shingles/images/shingles-rates-by-age.gi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A20746-EFD6-804A-8754-C6504BD2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54" y="892847"/>
            <a:ext cx="8882892" cy="5965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EAB91E-A24A-D44C-B127-DEDF7A25C2E7}"/>
              </a:ext>
            </a:extLst>
          </p:cNvPr>
          <p:cNvSpPr txBox="1"/>
          <p:nvPr/>
        </p:nvSpPr>
        <p:spPr>
          <a:xfrm>
            <a:off x="3516557" y="277690"/>
            <a:ext cx="419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https://www.cdc.gov/health-topics.html#a</a:t>
            </a:r>
          </a:p>
        </p:txBody>
      </p:sp>
    </p:spTree>
    <p:extLst>
      <p:ext uri="{BB962C8B-B14F-4D97-AF65-F5344CB8AC3E}">
        <p14:creationId xmlns:p14="http://schemas.microsoft.com/office/powerpoint/2010/main" val="29265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82E34C-6CFB-B743-83E1-3EC624FF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1614"/>
            <a:ext cx="5285065" cy="53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CB29CE4A-5849-0146-BD62-C79A7B19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71613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F52FD63-718E-9E4D-A3D6-77DABB1C4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192" y="1471614"/>
            <a:ext cx="3333808" cy="5386386"/>
          </a:xfrm>
          <a:prstGeom prst="rect">
            <a:avLst/>
          </a:prstGeom>
        </p:spPr>
      </p:pic>
      <p:pic>
        <p:nvPicPr>
          <p:cNvPr id="11" name="Picture 10" descr="A close-up of a person's skin&#10;&#10;Description automatically generated with medium confidence">
            <a:extLst>
              <a:ext uri="{FF2B5EF4-FFF2-40B4-BE49-F238E27FC236}">
                <a16:creationId xmlns:a16="http://schemas.microsoft.com/office/drawing/2014/main" id="{9AD5547D-3978-4848-8C05-F4358B3CB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064" y="2676890"/>
            <a:ext cx="3573127" cy="2571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04AD4-64FC-494E-A2D5-3381495CCD20}"/>
              </a:ext>
            </a:extLst>
          </p:cNvPr>
          <p:cNvSpPr txBox="1"/>
          <p:nvPr/>
        </p:nvSpPr>
        <p:spPr>
          <a:xfrm>
            <a:off x="5193646" y="1862007"/>
            <a:ext cx="375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from http://healtchcentral.com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665B8-3A91-6544-860A-FD7A16CECC36}"/>
              </a:ext>
            </a:extLst>
          </p:cNvPr>
          <p:cNvSpPr txBox="1"/>
          <p:nvPr/>
        </p:nvSpPr>
        <p:spPr>
          <a:xfrm>
            <a:off x="5450080" y="5679280"/>
            <a:ext cx="340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Info from www.cdc.gov/shingles/</a:t>
            </a:r>
          </a:p>
        </p:txBody>
      </p:sp>
    </p:spTree>
    <p:extLst>
      <p:ext uri="{BB962C8B-B14F-4D97-AF65-F5344CB8AC3E}">
        <p14:creationId xmlns:p14="http://schemas.microsoft.com/office/powerpoint/2010/main" val="304406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1: This figure shows Shingles and Postherpatic Neuralgia Rates by Age in the United States . Starting with Age 20 the rates of both shingles and PHN per 1,000 people increase as age increase with people older than 80 having the highest rates of both condition.">
            <a:hlinkClick r:id="rId2"/>
            <a:extLst>
              <a:ext uri="{FF2B5EF4-FFF2-40B4-BE49-F238E27FC236}">
                <a16:creationId xmlns:a16="http://schemas.microsoft.com/office/drawing/2014/main" id="{8CFCF470-5053-C440-B3F3-02AD100E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55" y="1060442"/>
            <a:ext cx="7341370" cy="51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1F84AF-932A-ED4F-A501-2401F7801800}"/>
              </a:ext>
            </a:extLst>
          </p:cNvPr>
          <p:cNvSpPr txBox="1"/>
          <p:nvPr/>
        </p:nvSpPr>
        <p:spPr>
          <a:xfrm>
            <a:off x="4334901" y="6255213"/>
            <a:ext cx="46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https://www.cdc.gov/shingles/surveillance.html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5192F-BDDA-CA4F-BD27-B7B923EC8932}"/>
              </a:ext>
            </a:extLst>
          </p:cNvPr>
          <p:cNvSpPr txBox="1"/>
          <p:nvPr/>
        </p:nvSpPr>
        <p:spPr>
          <a:xfrm>
            <a:off x="2282455" y="460277"/>
            <a:ext cx="8439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Shingles and Postherpatic Neuralgia Rates by Age,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95763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F84AF-932A-ED4F-A501-2401F7801800}"/>
              </a:ext>
            </a:extLst>
          </p:cNvPr>
          <p:cNvSpPr txBox="1"/>
          <p:nvPr/>
        </p:nvSpPr>
        <p:spPr>
          <a:xfrm>
            <a:off x="4334901" y="6255213"/>
            <a:ext cx="46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https://www.cdc.gov/shingles/surveillance.html</a:t>
            </a:r>
          </a:p>
        </p:txBody>
      </p:sp>
      <p:pic>
        <p:nvPicPr>
          <p:cNvPr id="3074" name="Picture 2" descr="Shingles Rates in Adults 30 an Older, 1998-2016.">
            <a:extLst>
              <a:ext uri="{FF2B5EF4-FFF2-40B4-BE49-F238E27FC236}">
                <a16:creationId xmlns:a16="http://schemas.microsoft.com/office/drawing/2014/main" id="{2A35B1AA-EB2F-504F-B18A-FF9F17C6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67" y="807777"/>
            <a:ext cx="7290865" cy="544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2CFFE-423D-A64C-9199-D09E9DEB3A14}"/>
              </a:ext>
            </a:extLst>
          </p:cNvPr>
          <p:cNvSpPr txBox="1"/>
          <p:nvPr/>
        </p:nvSpPr>
        <p:spPr>
          <a:xfrm>
            <a:off x="3100509" y="233455"/>
            <a:ext cx="627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Shingles Rates in Adults 30 and Older, 1998-2016</a:t>
            </a:r>
          </a:p>
        </p:txBody>
      </p:sp>
    </p:spTree>
    <p:extLst>
      <p:ext uri="{BB962C8B-B14F-4D97-AF65-F5344CB8AC3E}">
        <p14:creationId xmlns:p14="http://schemas.microsoft.com/office/powerpoint/2010/main" val="30486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4702D3-49C3-CC4A-B1F1-55AC8E9B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59415"/>
            <a:ext cx="9299575" cy="619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40C67-FCF1-CE42-BE4C-DB06D3734394}"/>
              </a:ext>
            </a:extLst>
          </p:cNvPr>
          <p:cNvSpPr txBox="1"/>
          <p:nvPr/>
        </p:nvSpPr>
        <p:spPr>
          <a:xfrm>
            <a:off x="2319502" y="6339491"/>
            <a:ext cx="794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https://www.verywellhealth.com/shingles-coping-support-and-living-well-4163772</a:t>
            </a:r>
          </a:p>
        </p:txBody>
      </p:sp>
    </p:spTree>
    <p:extLst>
      <p:ext uri="{BB962C8B-B14F-4D97-AF65-F5344CB8AC3E}">
        <p14:creationId xmlns:p14="http://schemas.microsoft.com/office/powerpoint/2010/main" val="23029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873525-976C-0649-8BFF-F8E6040A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342338"/>
            <a:ext cx="10566400" cy="49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4158B1-88F7-F24D-A4CB-166E94DBB5C3}"/>
              </a:ext>
            </a:extLst>
          </p:cNvPr>
          <p:cNvSpPr txBox="1"/>
          <p:nvPr/>
        </p:nvSpPr>
        <p:spPr>
          <a:xfrm>
            <a:off x="655695" y="5416993"/>
            <a:ext cx="11038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When people develop </a:t>
            </a:r>
            <a:r>
              <a:rPr lang="en-US" sz="2000" b="1"/>
              <a:t>chronic kidney disease (CKD)</a:t>
            </a:r>
            <a:r>
              <a:rPr lang="en-US" sz="2000"/>
              <a:t>, their kidneys become damaged and over time may </a:t>
            </a:r>
          </a:p>
          <a:p>
            <a:r>
              <a:rPr lang="en-US" sz="2000"/>
              <a:t>not clean the blood as well as healthy kidneys.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4D3F1-833B-644A-BB2D-2AA07294F25D}"/>
              </a:ext>
            </a:extLst>
          </p:cNvPr>
          <p:cNvSpPr txBox="1"/>
          <p:nvPr/>
        </p:nvSpPr>
        <p:spPr>
          <a:xfrm>
            <a:off x="1967696" y="6317348"/>
            <a:ext cx="800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https://www.cdc.gov/kidneydisease/publications-resources/ckd-national-facts.html</a:t>
            </a:r>
          </a:p>
        </p:txBody>
      </p:sp>
    </p:spTree>
    <p:extLst>
      <p:ext uri="{BB962C8B-B14F-4D97-AF65-F5344CB8AC3E}">
        <p14:creationId xmlns:p14="http://schemas.microsoft.com/office/powerpoint/2010/main" val="32557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158B1-88F7-F24D-A4CB-166E94DBB5C3}"/>
              </a:ext>
            </a:extLst>
          </p:cNvPr>
          <p:cNvSpPr txBox="1"/>
          <p:nvPr/>
        </p:nvSpPr>
        <p:spPr>
          <a:xfrm>
            <a:off x="655695" y="5416993"/>
            <a:ext cx="11038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When people develop </a:t>
            </a:r>
            <a:r>
              <a:rPr lang="en-US" sz="2000" b="1"/>
              <a:t>chronic kidney disease (CKD)</a:t>
            </a:r>
            <a:r>
              <a:rPr lang="en-US" sz="2000"/>
              <a:t>, their kidneys become damaged and over time may </a:t>
            </a:r>
          </a:p>
          <a:p>
            <a:r>
              <a:rPr lang="en-US" sz="2000"/>
              <a:t>not clean the blood as well as healthy kidneys.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1A0B4C-D2BF-2142-96AA-057F7FB7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28" y="212444"/>
            <a:ext cx="10210800" cy="506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03FE8-4FEA-EE47-A7CB-247E28D59BF0}"/>
              </a:ext>
            </a:extLst>
          </p:cNvPr>
          <p:cNvSpPr txBox="1"/>
          <p:nvPr/>
        </p:nvSpPr>
        <p:spPr>
          <a:xfrm>
            <a:off x="2500132" y="6276224"/>
            <a:ext cx="800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https://www.cdc.gov/kidneydisease/publications-resources/ckd-national-facts.html</a:t>
            </a:r>
          </a:p>
        </p:txBody>
      </p:sp>
    </p:spTree>
    <p:extLst>
      <p:ext uri="{BB962C8B-B14F-4D97-AF65-F5344CB8AC3E}">
        <p14:creationId xmlns:p14="http://schemas.microsoft.com/office/powerpoint/2010/main" val="317552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168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Pittard, Steve</dc:creator>
  <cp:lastModifiedBy>Pittard, Steve</cp:lastModifiedBy>
  <cp:revision>9</cp:revision>
  <dcterms:created xsi:type="dcterms:W3CDTF">2023-03-28T19:35:14Z</dcterms:created>
  <dcterms:modified xsi:type="dcterms:W3CDTF">2023-03-29T16:41:32Z</dcterms:modified>
</cp:coreProperties>
</file>