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o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or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27c6e6a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27c6e6a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5b127d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5b127d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579fae1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579fae1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79fae1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79fae1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579fae1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579fae1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579fae1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579fae1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5b127dd2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5b127dd2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5b127dd2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5b127dd2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5b127dd2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5b127dd2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579fae1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579fae1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4f10030b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4f10030b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4f10030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4f10030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5b127dd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5b127dd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4f10030b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4f10030b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4f10030b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4f10030b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4f10030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4f10030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4f10030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4f10030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4f10030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4f10030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27c6e6a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27c6e6a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5ad8336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5ad8336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4f10030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4f10030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4f10030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4f10030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stevilca/dmeyf2024/tree/main/Experimentocolaborativo"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torage.googleapis.com/open-courses/dmeyf2024-b725/WorkFlow._UBA.pdf" TargetMode="External"/><Relationship Id="rId4" Type="http://schemas.openxmlformats.org/officeDocument/2006/relationships/hyperlink" Target="https://lightgbm.readthedocs.io/en/latest/pythonapi/lightgbm.train.html" TargetMode="External"/><Relationship Id="rId5" Type="http://schemas.openxmlformats.org/officeDocument/2006/relationships/hyperlink" Target="https://github.com/dmecoyfin/dmeyf2024/tree/main/src/canaritos" TargetMode="External"/><Relationship Id="rId6" Type="http://schemas.openxmlformats.org/officeDocument/2006/relationships/hyperlink" Target="https://github.com/dmecoyfin/dmeyf2024/blob/main/src/wf-etapas/z1601_CN_canaritos_asesinos.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53" name="Shape 53"/>
        <p:cNvGrpSpPr/>
        <p:nvPr/>
      </p:nvGrpSpPr>
      <p:grpSpPr>
        <a:xfrm>
          <a:off x="0" y="0"/>
          <a:ext cx="0" cy="0"/>
          <a:chOff x="0" y="0"/>
          <a:chExt cx="0" cy="0"/>
        </a:xfrm>
      </p:grpSpPr>
      <p:sp>
        <p:nvSpPr>
          <p:cNvPr id="54" name="Google Shape;54;p13"/>
          <p:cNvSpPr txBox="1"/>
          <p:nvPr>
            <p:ph idx="1" type="body"/>
          </p:nvPr>
        </p:nvSpPr>
        <p:spPr>
          <a:xfrm>
            <a:off x="6109200" y="3751750"/>
            <a:ext cx="2611800" cy="113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latin typeface="Lora"/>
                <a:ea typeface="Lora"/>
                <a:cs typeface="Lora"/>
                <a:sym typeface="Lora"/>
              </a:rPr>
              <a:t>Stella Vilca</a:t>
            </a:r>
            <a:endParaRPr b="1" sz="2200">
              <a:latin typeface="Lora"/>
              <a:ea typeface="Lora"/>
              <a:cs typeface="Lora"/>
              <a:sym typeface="Lora"/>
            </a:endParaRPr>
          </a:p>
        </p:txBody>
      </p:sp>
      <p:sp>
        <p:nvSpPr>
          <p:cNvPr id="55" name="Google Shape;55;p13"/>
          <p:cNvSpPr txBox="1"/>
          <p:nvPr>
            <p:ph type="title"/>
          </p:nvPr>
        </p:nvSpPr>
        <p:spPr>
          <a:xfrm>
            <a:off x="340950" y="658951"/>
            <a:ext cx="8607900" cy="235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latin typeface="Lora"/>
                <a:ea typeface="Lora"/>
                <a:cs typeface="Lora"/>
                <a:sym typeface="Lora"/>
              </a:rPr>
              <a:t>FS</a:t>
            </a:r>
            <a:r>
              <a:rPr b="1" lang="en" sz="3100">
                <a:latin typeface="Lora"/>
                <a:ea typeface="Lora"/>
                <a:cs typeface="Lora"/>
                <a:sym typeface="Lora"/>
              </a:rPr>
              <a:t>  Feature Selection </a:t>
            </a:r>
            <a:endParaRPr b="1" sz="3100">
              <a:latin typeface="Lora"/>
              <a:ea typeface="Lora"/>
              <a:cs typeface="Lora"/>
              <a:sym typeface="Lora"/>
            </a:endParaRPr>
          </a:p>
          <a:p>
            <a:pPr indent="0" lvl="0" marL="0" rtl="0" algn="l">
              <a:spcBef>
                <a:spcPts val="0"/>
              </a:spcBef>
              <a:spcAft>
                <a:spcPts val="0"/>
              </a:spcAft>
              <a:buNone/>
            </a:pPr>
            <a:r>
              <a:t/>
            </a:r>
            <a:endParaRPr b="1" sz="3100">
              <a:latin typeface="Lora"/>
              <a:ea typeface="Lora"/>
              <a:cs typeface="Lora"/>
              <a:sym typeface="Lora"/>
            </a:endParaRPr>
          </a:p>
          <a:p>
            <a:pPr indent="0" lvl="0" marL="0" rtl="0" algn="l">
              <a:spcBef>
                <a:spcPts val="0"/>
              </a:spcBef>
              <a:spcAft>
                <a:spcPts val="0"/>
              </a:spcAft>
              <a:buNone/>
            </a:pPr>
            <a:r>
              <a:t/>
            </a:r>
            <a:endParaRPr b="1" sz="3100">
              <a:latin typeface="Lora"/>
              <a:ea typeface="Lora"/>
              <a:cs typeface="Lora"/>
              <a:sym typeface="Lora"/>
            </a:endParaRPr>
          </a:p>
          <a:p>
            <a:pPr indent="0" lvl="0" marL="0" rtl="0" algn="l">
              <a:spcBef>
                <a:spcPts val="0"/>
              </a:spcBef>
              <a:spcAft>
                <a:spcPts val="0"/>
              </a:spcAft>
              <a:buNone/>
            </a:pPr>
            <a:r>
              <a:rPr b="1" lang="en" sz="3100">
                <a:latin typeface="Lora"/>
                <a:ea typeface="Lora"/>
                <a:cs typeface="Lora"/>
                <a:sym typeface="Lora"/>
              </a:rPr>
              <a:t>Canarios asesinos</a:t>
            </a:r>
            <a:endParaRPr b="1" sz="3100">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12" name="Google Shape;112;p22"/>
          <p:cNvSpPr txBox="1"/>
          <p:nvPr/>
        </p:nvSpPr>
        <p:spPr>
          <a:xfrm>
            <a:off x="311700" y="644700"/>
            <a:ext cx="8723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Se presentan los casos en los cuales la ganancia fue mayor a  </a:t>
            </a:r>
            <a:r>
              <a:rPr b="1" lang="en" sz="1800">
                <a:latin typeface="Calibri"/>
                <a:ea typeface="Calibri"/>
                <a:cs typeface="Calibri"/>
                <a:sym typeface="Calibri"/>
              </a:rPr>
              <a:t>145530000. </a:t>
            </a:r>
            <a:r>
              <a:rPr lang="en" sz="1800">
                <a:latin typeface="Calibri"/>
                <a:ea typeface="Calibri"/>
                <a:cs typeface="Calibri"/>
                <a:sym typeface="Calibri"/>
              </a:rPr>
              <a:t>Este valor de referencia se obtuvo de un modelo LGBM, con train :2/2021,  test: 4/2021 y el dataset de 155 variables original con el cálculo de la clase ternaria</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Semilla 1 : 4 casos</a:t>
            </a:r>
            <a:endParaRPr b="1" sz="1800">
              <a:latin typeface="Calibri"/>
              <a:ea typeface="Calibri"/>
              <a:cs typeface="Calibri"/>
              <a:sym typeface="Calibri"/>
            </a:endParaRPr>
          </a:p>
        </p:txBody>
      </p:sp>
      <p:pic>
        <p:nvPicPr>
          <p:cNvPr id="113" name="Google Shape;113;p22"/>
          <p:cNvPicPr preferRelativeResize="0"/>
          <p:nvPr/>
        </p:nvPicPr>
        <p:blipFill>
          <a:blip r:embed="rId3">
            <a:alphaModFix/>
          </a:blip>
          <a:stretch>
            <a:fillRect/>
          </a:stretch>
        </p:blipFill>
        <p:spPr>
          <a:xfrm>
            <a:off x="1410813" y="2418700"/>
            <a:ext cx="6322375" cy="171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19" name="Google Shape;119;p23"/>
          <p:cNvSpPr txBox="1"/>
          <p:nvPr/>
        </p:nvSpPr>
        <p:spPr>
          <a:xfrm>
            <a:off x="311700" y="6447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Semilla 2: 2 casos</a:t>
            </a:r>
            <a:endParaRPr b="1" sz="1800">
              <a:latin typeface="Calibri"/>
              <a:ea typeface="Calibri"/>
              <a:cs typeface="Calibri"/>
              <a:sym typeface="Calibri"/>
            </a:endParaRPr>
          </a:p>
        </p:txBody>
      </p:sp>
      <p:pic>
        <p:nvPicPr>
          <p:cNvPr id="120" name="Google Shape;120;p23"/>
          <p:cNvPicPr preferRelativeResize="0"/>
          <p:nvPr/>
        </p:nvPicPr>
        <p:blipFill>
          <a:blip r:embed="rId3">
            <a:alphaModFix/>
          </a:blip>
          <a:stretch>
            <a:fillRect/>
          </a:stretch>
        </p:blipFill>
        <p:spPr>
          <a:xfrm>
            <a:off x="731050" y="1106400"/>
            <a:ext cx="6889900" cy="934225"/>
          </a:xfrm>
          <a:prstGeom prst="rect">
            <a:avLst/>
          </a:prstGeom>
          <a:noFill/>
          <a:ln>
            <a:noFill/>
          </a:ln>
        </p:spPr>
      </p:pic>
      <p:sp>
        <p:nvSpPr>
          <p:cNvPr id="121" name="Google Shape;121;p23"/>
          <p:cNvSpPr txBox="1"/>
          <p:nvPr/>
        </p:nvSpPr>
        <p:spPr>
          <a:xfrm>
            <a:off x="311700" y="2285400"/>
            <a:ext cx="679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Semilla 3: 2 casos</a:t>
            </a:r>
            <a:endParaRPr b="1" sz="1800">
              <a:solidFill>
                <a:schemeClr val="dk1"/>
              </a:solidFill>
              <a:latin typeface="Calibri"/>
              <a:ea typeface="Calibri"/>
              <a:cs typeface="Calibri"/>
              <a:sym typeface="Calibri"/>
            </a:endParaRPr>
          </a:p>
        </p:txBody>
      </p:sp>
      <p:pic>
        <p:nvPicPr>
          <p:cNvPr id="122" name="Google Shape;122;p23"/>
          <p:cNvPicPr preferRelativeResize="0"/>
          <p:nvPr/>
        </p:nvPicPr>
        <p:blipFill>
          <a:blip r:embed="rId4">
            <a:alphaModFix/>
          </a:blip>
          <a:stretch>
            <a:fillRect/>
          </a:stretch>
        </p:blipFill>
        <p:spPr>
          <a:xfrm>
            <a:off x="731050" y="2994425"/>
            <a:ext cx="6889900" cy="9606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28" name="Google Shape;128;p24"/>
          <p:cNvSpPr txBox="1"/>
          <p:nvPr/>
        </p:nvSpPr>
        <p:spPr>
          <a:xfrm>
            <a:off x="311700" y="6447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Semilla 4: 3 casos</a:t>
            </a:r>
            <a:endParaRPr b="1" sz="1800">
              <a:latin typeface="Calibri"/>
              <a:ea typeface="Calibri"/>
              <a:cs typeface="Calibri"/>
              <a:sym typeface="Calibri"/>
            </a:endParaRPr>
          </a:p>
        </p:txBody>
      </p:sp>
      <p:pic>
        <p:nvPicPr>
          <p:cNvPr id="129" name="Google Shape;129;p24"/>
          <p:cNvPicPr preferRelativeResize="0"/>
          <p:nvPr/>
        </p:nvPicPr>
        <p:blipFill>
          <a:blip r:embed="rId3">
            <a:alphaModFix/>
          </a:blip>
          <a:stretch>
            <a:fillRect/>
          </a:stretch>
        </p:blipFill>
        <p:spPr>
          <a:xfrm>
            <a:off x="904725" y="1229575"/>
            <a:ext cx="6551700" cy="1107113"/>
          </a:xfrm>
          <a:prstGeom prst="rect">
            <a:avLst/>
          </a:prstGeom>
          <a:noFill/>
          <a:ln>
            <a:noFill/>
          </a:ln>
        </p:spPr>
      </p:pic>
      <p:sp>
        <p:nvSpPr>
          <p:cNvPr id="130" name="Google Shape;130;p24"/>
          <p:cNvSpPr txBox="1"/>
          <p:nvPr/>
        </p:nvSpPr>
        <p:spPr>
          <a:xfrm>
            <a:off x="387275" y="2459875"/>
            <a:ext cx="6815100" cy="8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Semilla 5: 6 casos</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pic>
        <p:nvPicPr>
          <p:cNvPr id="131" name="Google Shape;131;p24"/>
          <p:cNvPicPr preferRelativeResize="0"/>
          <p:nvPr/>
        </p:nvPicPr>
        <p:blipFill>
          <a:blip r:embed="rId4">
            <a:alphaModFix/>
          </a:blip>
          <a:stretch>
            <a:fillRect/>
          </a:stretch>
        </p:blipFill>
        <p:spPr>
          <a:xfrm>
            <a:off x="904725" y="3051950"/>
            <a:ext cx="6551700" cy="196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37" name="Google Shape;137;p25"/>
          <p:cNvSpPr txBox="1"/>
          <p:nvPr/>
        </p:nvSpPr>
        <p:spPr>
          <a:xfrm>
            <a:off x="311700" y="6447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Salida </a:t>
            </a:r>
            <a:r>
              <a:rPr lang="en">
                <a:latin typeface="Calibri"/>
                <a:ea typeface="Calibri"/>
                <a:cs typeface="Calibri"/>
                <a:sym typeface="Calibri"/>
              </a:rPr>
              <a:t>dataset con mayor ganancia con las variables mas importantes</a:t>
            </a:r>
            <a:endParaRPr>
              <a:latin typeface="Calibri"/>
              <a:ea typeface="Calibri"/>
              <a:cs typeface="Calibri"/>
              <a:sym typeface="Calibri"/>
            </a:endParaRPr>
          </a:p>
        </p:txBody>
      </p:sp>
      <p:pic>
        <p:nvPicPr>
          <p:cNvPr id="138" name="Google Shape;138;p25"/>
          <p:cNvPicPr preferRelativeResize="0"/>
          <p:nvPr/>
        </p:nvPicPr>
        <p:blipFill>
          <a:blip r:embed="rId3">
            <a:alphaModFix/>
          </a:blip>
          <a:stretch>
            <a:fillRect/>
          </a:stretch>
        </p:blipFill>
        <p:spPr>
          <a:xfrm>
            <a:off x="1165000" y="1044900"/>
            <a:ext cx="6487475" cy="402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44" name="Google Shape;144;p26"/>
          <p:cNvSpPr txBox="1"/>
          <p:nvPr/>
        </p:nvSpPr>
        <p:spPr>
          <a:xfrm>
            <a:off x="311700" y="644700"/>
            <a:ext cx="78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5" name="Google Shape;145;p26"/>
          <p:cNvPicPr preferRelativeResize="0"/>
          <p:nvPr/>
        </p:nvPicPr>
        <p:blipFill>
          <a:blip r:embed="rId3">
            <a:alphaModFix/>
          </a:blip>
          <a:stretch>
            <a:fillRect/>
          </a:stretch>
        </p:blipFill>
        <p:spPr>
          <a:xfrm>
            <a:off x="0" y="738450"/>
            <a:ext cx="4572000" cy="3635864"/>
          </a:xfrm>
          <a:prstGeom prst="rect">
            <a:avLst/>
          </a:prstGeom>
          <a:noFill/>
          <a:ln>
            <a:noFill/>
          </a:ln>
        </p:spPr>
      </p:pic>
      <p:pic>
        <p:nvPicPr>
          <p:cNvPr id="146" name="Google Shape;146;p26"/>
          <p:cNvPicPr preferRelativeResize="0"/>
          <p:nvPr/>
        </p:nvPicPr>
        <p:blipFill>
          <a:blip r:embed="rId4">
            <a:alphaModFix/>
          </a:blip>
          <a:stretch>
            <a:fillRect/>
          </a:stretch>
        </p:blipFill>
        <p:spPr>
          <a:xfrm>
            <a:off x="4507700" y="738450"/>
            <a:ext cx="4572000" cy="363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52" name="Google Shape;152;p27"/>
          <p:cNvSpPr txBox="1"/>
          <p:nvPr/>
        </p:nvSpPr>
        <p:spPr>
          <a:xfrm>
            <a:off x="311700" y="644700"/>
            <a:ext cx="8520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Resultados con desvío igual a -2. Independientemente de la semilla tienen ganancias inferiores a </a:t>
            </a:r>
            <a:r>
              <a:rPr b="1" lang="en" sz="1300">
                <a:solidFill>
                  <a:schemeClr val="dk1"/>
                </a:solidFill>
                <a:latin typeface="Calibri"/>
                <a:ea typeface="Calibri"/>
                <a:cs typeface="Calibri"/>
                <a:sym typeface="Calibri"/>
              </a:rPr>
              <a:t>145530000. </a:t>
            </a:r>
            <a:r>
              <a:rPr lang="en" sz="1300">
                <a:solidFill>
                  <a:schemeClr val="dk1"/>
                </a:solidFill>
                <a:latin typeface="Calibri"/>
                <a:ea typeface="Calibri"/>
                <a:cs typeface="Calibri"/>
                <a:sym typeface="Calibri"/>
              </a:rPr>
              <a:t>Se observaron 60 casos</a:t>
            </a:r>
            <a:endParaRPr sz="1300">
              <a:latin typeface="Calibri"/>
              <a:ea typeface="Calibri"/>
              <a:cs typeface="Calibri"/>
              <a:sym typeface="Calibri"/>
            </a:endParaRPr>
          </a:p>
        </p:txBody>
      </p:sp>
      <p:pic>
        <p:nvPicPr>
          <p:cNvPr id="153" name="Google Shape;153;p27"/>
          <p:cNvPicPr preferRelativeResize="0"/>
          <p:nvPr/>
        </p:nvPicPr>
        <p:blipFill>
          <a:blip r:embed="rId3">
            <a:alphaModFix/>
          </a:blip>
          <a:stretch>
            <a:fillRect/>
          </a:stretch>
        </p:blipFill>
        <p:spPr>
          <a:xfrm>
            <a:off x="152400" y="1229700"/>
            <a:ext cx="3850794" cy="3609000"/>
          </a:xfrm>
          <a:prstGeom prst="rect">
            <a:avLst/>
          </a:prstGeom>
          <a:noFill/>
          <a:ln>
            <a:noFill/>
          </a:ln>
        </p:spPr>
      </p:pic>
      <p:pic>
        <p:nvPicPr>
          <p:cNvPr id="154" name="Google Shape;154;p27"/>
          <p:cNvPicPr preferRelativeResize="0"/>
          <p:nvPr/>
        </p:nvPicPr>
        <p:blipFill>
          <a:blip r:embed="rId4">
            <a:alphaModFix/>
          </a:blip>
          <a:stretch>
            <a:fillRect/>
          </a:stretch>
        </p:blipFill>
        <p:spPr>
          <a:xfrm>
            <a:off x="4436894" y="1229700"/>
            <a:ext cx="3744338" cy="360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60" name="Google Shape;160;p28"/>
          <p:cNvSpPr txBox="1"/>
          <p:nvPr/>
        </p:nvSpPr>
        <p:spPr>
          <a:xfrm>
            <a:off x="311700" y="644700"/>
            <a:ext cx="852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Resultados con desvío igual a -2. Independientemente de la semilla tienen ganancias inferiores a </a:t>
            </a:r>
            <a:r>
              <a:rPr b="1" lang="en" sz="1300">
                <a:solidFill>
                  <a:schemeClr val="dk1"/>
                </a:solidFill>
                <a:latin typeface="Calibri"/>
                <a:ea typeface="Calibri"/>
                <a:cs typeface="Calibri"/>
                <a:sym typeface="Calibri"/>
              </a:rPr>
              <a:t>145530000</a:t>
            </a:r>
            <a:r>
              <a:rPr b="1" lang="en" sz="1800">
                <a:solidFill>
                  <a:schemeClr val="dk1"/>
                </a:solidFill>
                <a:latin typeface="Calibri"/>
                <a:ea typeface="Calibri"/>
                <a:cs typeface="Calibri"/>
                <a:sym typeface="Calibri"/>
              </a:rPr>
              <a:t>.</a:t>
            </a:r>
            <a:r>
              <a:rPr b="1" lang="en" sz="13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Se observaron 60 casos</a:t>
            </a:r>
            <a:endParaRPr sz="1300">
              <a:latin typeface="Calibri"/>
              <a:ea typeface="Calibri"/>
              <a:cs typeface="Calibri"/>
              <a:sym typeface="Calibri"/>
            </a:endParaRPr>
          </a:p>
        </p:txBody>
      </p:sp>
      <p:pic>
        <p:nvPicPr>
          <p:cNvPr id="161" name="Google Shape;161;p28"/>
          <p:cNvPicPr preferRelativeResize="0"/>
          <p:nvPr/>
        </p:nvPicPr>
        <p:blipFill>
          <a:blip r:embed="rId3">
            <a:alphaModFix/>
          </a:blip>
          <a:stretch>
            <a:fillRect/>
          </a:stretch>
        </p:blipFill>
        <p:spPr>
          <a:xfrm>
            <a:off x="1920450" y="975200"/>
            <a:ext cx="3760125" cy="406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67" name="Google Shape;167;p29"/>
          <p:cNvSpPr txBox="1"/>
          <p:nvPr/>
        </p:nvSpPr>
        <p:spPr>
          <a:xfrm>
            <a:off x="311700" y="644700"/>
            <a:ext cx="78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8" name="Google Shape;168;p29"/>
          <p:cNvPicPr preferRelativeResize="0"/>
          <p:nvPr/>
        </p:nvPicPr>
        <p:blipFill>
          <a:blip r:embed="rId3">
            <a:alphaModFix/>
          </a:blip>
          <a:stretch>
            <a:fillRect/>
          </a:stretch>
        </p:blipFill>
        <p:spPr>
          <a:xfrm>
            <a:off x="0" y="738450"/>
            <a:ext cx="4770595" cy="3793800"/>
          </a:xfrm>
          <a:prstGeom prst="rect">
            <a:avLst/>
          </a:prstGeom>
          <a:noFill/>
          <a:ln>
            <a:noFill/>
          </a:ln>
        </p:spPr>
      </p:pic>
      <p:pic>
        <p:nvPicPr>
          <p:cNvPr id="169" name="Google Shape;169;p29"/>
          <p:cNvPicPr preferRelativeResize="0"/>
          <p:nvPr/>
        </p:nvPicPr>
        <p:blipFill>
          <a:blip r:embed="rId4">
            <a:alphaModFix/>
          </a:blip>
          <a:stretch>
            <a:fillRect/>
          </a:stretch>
        </p:blipFill>
        <p:spPr>
          <a:xfrm>
            <a:off x="4770600" y="738450"/>
            <a:ext cx="4373399" cy="379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75" name="Google Shape;175;p30"/>
          <p:cNvSpPr txBox="1"/>
          <p:nvPr/>
        </p:nvSpPr>
        <p:spPr>
          <a:xfrm>
            <a:off x="311700" y="6447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6" name="Google Shape;176;p30"/>
          <p:cNvPicPr preferRelativeResize="0"/>
          <p:nvPr/>
        </p:nvPicPr>
        <p:blipFill>
          <a:blip r:embed="rId3">
            <a:alphaModFix/>
          </a:blip>
          <a:stretch>
            <a:fillRect/>
          </a:stretch>
        </p:blipFill>
        <p:spPr>
          <a:xfrm>
            <a:off x="0" y="868100"/>
            <a:ext cx="4770595" cy="37938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770600" y="868100"/>
            <a:ext cx="4373399" cy="379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30700"/>
            <a:ext cx="85206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Calibri"/>
                <a:ea typeface="Calibri"/>
                <a:cs typeface="Calibri"/>
                <a:sym typeface="Calibri"/>
              </a:rPr>
              <a:t>Discusión de Resultados: </a:t>
            </a:r>
            <a:endParaRPr>
              <a:latin typeface="Calibri"/>
              <a:ea typeface="Calibri"/>
              <a:cs typeface="Calibri"/>
              <a:sym typeface="Calibri"/>
            </a:endParaRPr>
          </a:p>
        </p:txBody>
      </p:sp>
      <p:sp>
        <p:nvSpPr>
          <p:cNvPr id="183" name="Google Shape;183;p31"/>
          <p:cNvSpPr txBox="1"/>
          <p:nvPr>
            <p:ph idx="1" type="body"/>
          </p:nvPr>
        </p:nvSpPr>
        <p:spPr>
          <a:xfrm>
            <a:off x="254550" y="943100"/>
            <a:ext cx="8520600" cy="39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libri"/>
                <a:ea typeface="Calibri"/>
                <a:cs typeface="Calibri"/>
                <a:sym typeface="Calibri"/>
              </a:rPr>
              <a:t>En las distribuciones de las ganancias por semilla, se observan valores atípicos a izquierda y casos con ganancias nula. Aproximadamente, la media de ganancia es 130000000 , la mediana es 142000000, el mínimo  0  y el máximo 148323000.</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chemeClr val="dk1"/>
                </a:solidFill>
                <a:latin typeface="Calibri"/>
                <a:ea typeface="Calibri"/>
                <a:cs typeface="Calibri"/>
                <a:sym typeface="Calibri"/>
              </a:rPr>
              <a:t>En promedio el  6 % de las pruebas realizadas </a:t>
            </a:r>
            <a:r>
              <a:rPr lang="en">
                <a:solidFill>
                  <a:schemeClr val="dk1"/>
                </a:solidFill>
                <a:latin typeface="Calibri"/>
                <a:ea typeface="Calibri"/>
                <a:cs typeface="Calibri"/>
                <a:sym typeface="Calibri"/>
              </a:rPr>
              <a:t>obtuvieron</a:t>
            </a:r>
            <a:r>
              <a:rPr lang="en">
                <a:solidFill>
                  <a:schemeClr val="dk1"/>
                </a:solidFill>
                <a:latin typeface="Calibri"/>
                <a:ea typeface="Calibri"/>
                <a:cs typeface="Calibri"/>
                <a:sym typeface="Calibri"/>
              </a:rPr>
              <a:t> ganancias superiores al valor de referencia.</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chemeClr val="dk1"/>
                </a:solidFill>
                <a:latin typeface="Calibri"/>
                <a:ea typeface="Calibri"/>
                <a:cs typeface="Calibri"/>
                <a:sym typeface="Calibri"/>
              </a:rPr>
              <a:t>En las pruebas que obtuvieron ganancias superiores al valor de referencia, los incrementos de las ganancias fueron entre el 0.2 % y el  2 %.</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De las pruebas realizadas, se observa que se supera la ganancia de referencia a partir del ratio igual a 1.5. En general al incrementar el valor del ratio se aumenta la ganancia. Es decir al aumentar la cantidad de variables “canaritos” se obtuvieron mayores ganancias.</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a:solidFill>
                <a:schemeClr val="dk1"/>
              </a:solidFill>
              <a:latin typeface="Calibri"/>
              <a:ea typeface="Calibri"/>
              <a:cs typeface="Calibri"/>
              <a:sym typeface="Calibri"/>
            </a:endParaRPr>
          </a:p>
          <a:p>
            <a:pPr indent="0" lvl="0" marL="0" rtl="0" algn="l">
              <a:lnSpc>
                <a:spcPct val="100000"/>
              </a:lnSpc>
              <a:spcBef>
                <a:spcPts val="1200"/>
              </a:spcBef>
              <a:spcAft>
                <a:spcPts val="120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Hipótesis Experimental </a:t>
            </a:r>
            <a:endParaRPr>
              <a:latin typeface="Calibri"/>
              <a:ea typeface="Calibri"/>
              <a:cs typeface="Calibri"/>
              <a:sym typeface="Calibri"/>
            </a:endParaRPr>
          </a:p>
        </p:txBody>
      </p:sp>
      <p:sp>
        <p:nvSpPr>
          <p:cNvPr id="61" name="Google Shape;61;p14"/>
          <p:cNvSpPr txBox="1"/>
          <p:nvPr>
            <p:ph idx="1" type="body"/>
          </p:nvPr>
        </p:nvSpPr>
        <p:spPr>
          <a:xfrm>
            <a:off x="1463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En el experimento se agregan nuevas variables “canaritos” al dataset con el fin de seleccionar las variables importantes y eliminar las menos importantes.</a:t>
            </a:r>
            <a:endParaRPr>
              <a:solidFill>
                <a:schemeClr val="dk1"/>
              </a:solidFill>
              <a:latin typeface="Calibri"/>
              <a:ea typeface="Calibri"/>
              <a:cs typeface="Calibri"/>
              <a:sym typeface="Calibri"/>
            </a:endParaRPr>
          </a:p>
          <a:p>
            <a:pPr indent="0" lvl="0" marL="0" rtl="0" algn="l">
              <a:spcBef>
                <a:spcPts val="1200"/>
              </a:spcBef>
              <a:spcAft>
                <a:spcPts val="1200"/>
              </a:spcAft>
              <a:buNone/>
            </a:pPr>
            <a:r>
              <a:rPr lang="en">
                <a:solidFill>
                  <a:schemeClr val="dk1"/>
                </a:solidFill>
                <a:latin typeface="Calibri"/>
                <a:ea typeface="Calibri"/>
                <a:cs typeface="Calibri"/>
                <a:sym typeface="Calibri"/>
              </a:rPr>
              <a:t>Se busca identificar </a:t>
            </a:r>
            <a:r>
              <a:rPr b="1" lang="en">
                <a:solidFill>
                  <a:schemeClr val="dk1"/>
                </a:solidFill>
                <a:latin typeface="Calibri"/>
                <a:ea typeface="Calibri"/>
                <a:cs typeface="Calibri"/>
                <a:sym typeface="Calibri"/>
              </a:rPr>
              <a:t>cuántas</a:t>
            </a:r>
            <a:r>
              <a:rPr b="1" lang="en">
                <a:solidFill>
                  <a:schemeClr val="dk1"/>
                </a:solidFill>
                <a:latin typeface="Calibri"/>
                <a:ea typeface="Calibri"/>
                <a:cs typeface="Calibri"/>
                <a:sym typeface="Calibri"/>
              </a:rPr>
              <a:t> variables “canaritos” </a:t>
            </a:r>
            <a:r>
              <a:rPr lang="en">
                <a:solidFill>
                  <a:schemeClr val="dk1"/>
                </a:solidFill>
                <a:latin typeface="Calibri"/>
                <a:ea typeface="Calibri"/>
                <a:cs typeface="Calibri"/>
                <a:sym typeface="Calibri"/>
              </a:rPr>
              <a:t>se deben agregar y cuál es el </a:t>
            </a:r>
            <a:r>
              <a:rPr b="1" lang="en">
                <a:solidFill>
                  <a:schemeClr val="dk1"/>
                </a:solidFill>
                <a:latin typeface="Calibri"/>
                <a:ea typeface="Calibri"/>
                <a:cs typeface="Calibri"/>
                <a:sym typeface="Calibri"/>
              </a:rPr>
              <a:t>umbral</a:t>
            </a:r>
            <a:r>
              <a:rPr lang="en">
                <a:solidFill>
                  <a:schemeClr val="dk1"/>
                </a:solidFill>
                <a:latin typeface="Calibri"/>
                <a:ea typeface="Calibri"/>
                <a:cs typeface="Calibri"/>
                <a:sym typeface="Calibri"/>
              </a:rPr>
              <a:t> de selección de las variables importantes para obtener una ganancia </a:t>
            </a:r>
            <a:r>
              <a:rPr b="1" lang="en">
                <a:solidFill>
                  <a:schemeClr val="dk1"/>
                </a:solidFill>
                <a:latin typeface="Calibri"/>
                <a:ea typeface="Calibri"/>
                <a:cs typeface="Calibri"/>
                <a:sym typeface="Calibri"/>
              </a:rPr>
              <a:t>mayor</a:t>
            </a:r>
            <a:r>
              <a:rPr lang="en">
                <a:solidFill>
                  <a:schemeClr val="dk1"/>
                </a:solidFill>
                <a:latin typeface="Calibri"/>
                <a:ea typeface="Calibri"/>
                <a:cs typeface="Calibri"/>
                <a:sym typeface="Calibri"/>
              </a:rPr>
              <a:t> a la ganancia que se obtiene si uso todas las variables?</a:t>
            </a:r>
            <a:endParaRPr>
              <a:solidFill>
                <a:srgbClr val="FF0000"/>
              </a:solidFill>
              <a:latin typeface="Calibri"/>
              <a:ea typeface="Calibri"/>
              <a:cs typeface="Calibri"/>
              <a:sym typeface="Calibri"/>
            </a:endParaRPr>
          </a:p>
        </p:txBody>
      </p:sp>
      <p:pic>
        <p:nvPicPr>
          <p:cNvPr id="62" name="Google Shape;62;p14"/>
          <p:cNvPicPr preferRelativeResize="0"/>
          <p:nvPr/>
        </p:nvPicPr>
        <p:blipFill>
          <a:blip r:embed="rId3">
            <a:alphaModFix/>
          </a:blip>
          <a:stretch>
            <a:fillRect/>
          </a:stretch>
        </p:blipFill>
        <p:spPr>
          <a:xfrm>
            <a:off x="3377550" y="2983800"/>
            <a:ext cx="2058275" cy="2028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30700"/>
            <a:ext cx="85206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latin typeface="Calibri"/>
                <a:ea typeface="Calibri"/>
                <a:cs typeface="Calibri"/>
                <a:sym typeface="Calibri"/>
              </a:rPr>
              <a:t>Discusión de Resultados: </a:t>
            </a:r>
            <a:endParaRPr>
              <a:latin typeface="Calibri"/>
              <a:ea typeface="Calibri"/>
              <a:cs typeface="Calibri"/>
              <a:sym typeface="Calibri"/>
            </a:endParaRPr>
          </a:p>
        </p:txBody>
      </p:sp>
      <p:sp>
        <p:nvSpPr>
          <p:cNvPr id="189" name="Google Shape;189;p32"/>
          <p:cNvSpPr txBox="1"/>
          <p:nvPr>
            <p:ph idx="1" type="body"/>
          </p:nvPr>
        </p:nvSpPr>
        <p:spPr>
          <a:xfrm>
            <a:off x="205950" y="614125"/>
            <a:ext cx="8732100" cy="30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libri"/>
                <a:ea typeface="Calibri"/>
                <a:cs typeface="Calibri"/>
                <a:sym typeface="Calibri"/>
              </a:rPr>
              <a:t>Para cualquiera de las semillas y cualquier ratio,  cuando el desvío fue igual a -2 se observó que las  ganancias fueron inferiores al valor de referencia y más del 80 % de las variables fueron eliminadas. Estos casos representan un 20 % de las pruebas.</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chemeClr val="dk1"/>
                </a:solidFill>
                <a:latin typeface="Calibri"/>
                <a:ea typeface="Calibri"/>
                <a:cs typeface="Calibri"/>
                <a:sym typeface="Calibri"/>
              </a:rPr>
              <a:t>Las pruebas que obtuvieron ganancias superiores al valor de referencia, tuvieron los valores de desvíos -1, 0, 1 y 2. Se observó que para -1 y 2 las pruebas  obtuvieron mayores ganancias en comparación con los desvíos igual a 0 y 1.</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Las pruebas que obtuvieron ganancia mayor al valor de referencia, en su mayoría eliminaron entre el 35 % y 70 % de variables del dataset.</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700"/>
          </a:p>
          <a:p>
            <a:pPr indent="0" lvl="0" marL="457200" rtl="0" algn="l">
              <a:lnSpc>
                <a:spcPct val="100000"/>
              </a:lnSpc>
              <a:spcBef>
                <a:spcPts val="1200"/>
              </a:spcBef>
              <a:spcAft>
                <a:spcPts val="0"/>
              </a:spcAft>
              <a:buNone/>
            </a:pPr>
            <a:r>
              <a:t/>
            </a:r>
            <a:endParaRPr sz="1700"/>
          </a:p>
          <a:p>
            <a:pPr indent="0" lvl="0" marL="457200" rtl="0" algn="l">
              <a:lnSpc>
                <a:spcPct val="100000"/>
              </a:lnSpc>
              <a:spcBef>
                <a:spcPts val="1200"/>
              </a:spcBef>
              <a:spcAft>
                <a:spcPts val="1200"/>
              </a:spcAft>
              <a:buNone/>
            </a:pPr>
            <a:r>
              <a:rPr lang="en"/>
              <a:t>  </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130700"/>
            <a:ext cx="85206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Calibri"/>
                <a:ea typeface="Calibri"/>
                <a:cs typeface="Calibri"/>
                <a:sym typeface="Calibri"/>
              </a:rPr>
              <a:t>Conclusión: </a:t>
            </a:r>
            <a:endParaRPr>
              <a:latin typeface="Calibri"/>
              <a:ea typeface="Calibri"/>
              <a:cs typeface="Calibri"/>
              <a:sym typeface="Calibri"/>
            </a:endParaRPr>
          </a:p>
        </p:txBody>
      </p:sp>
      <p:sp>
        <p:nvSpPr>
          <p:cNvPr id="195" name="Google Shape;195;p33"/>
          <p:cNvSpPr txBox="1"/>
          <p:nvPr>
            <p:ph idx="1" type="body"/>
          </p:nvPr>
        </p:nvSpPr>
        <p:spPr>
          <a:xfrm>
            <a:off x="254550" y="943100"/>
            <a:ext cx="8520600" cy="39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alibri"/>
                <a:ea typeface="Calibri"/>
                <a:cs typeface="Calibri"/>
                <a:sym typeface="Calibri"/>
              </a:rPr>
              <a:t>Me resultó una técnica simple y eficaz para eliminar variables menos importantes del dataset.</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chemeClr val="dk1"/>
                </a:solidFill>
                <a:latin typeface="Calibri"/>
                <a:ea typeface="Calibri"/>
                <a:cs typeface="Calibri"/>
                <a:sym typeface="Calibri"/>
              </a:rPr>
              <a:t>Pude identificar cuantas variables “canaritos” se deben agregar al dataset y cual es el umbral de corte para seleccionar las variables </a:t>
            </a:r>
            <a:r>
              <a:rPr lang="en">
                <a:solidFill>
                  <a:schemeClr val="dk1"/>
                </a:solidFill>
                <a:latin typeface="Calibri"/>
                <a:ea typeface="Calibri"/>
                <a:cs typeface="Calibri"/>
                <a:sym typeface="Calibri"/>
              </a:rPr>
              <a:t>más</a:t>
            </a:r>
            <a:r>
              <a:rPr lang="en">
                <a:solidFill>
                  <a:schemeClr val="dk1"/>
                </a:solidFill>
                <a:latin typeface="Calibri"/>
                <a:ea typeface="Calibri"/>
                <a:cs typeface="Calibri"/>
                <a:sym typeface="Calibri"/>
              </a:rPr>
              <a:t> importantes.</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chemeClr val="dk1"/>
                </a:solidFill>
                <a:latin typeface="Calibri"/>
                <a:ea typeface="Calibri"/>
                <a:cs typeface="Calibri"/>
                <a:sym typeface="Calibri"/>
              </a:rPr>
              <a:t>Si bien hubo casos que superaron el valor de la ganancia tomado como referencia, el incremento de la ganancia es muy pequeño. Considero que el mayor aporte al usar esta técnica es “hacer lugar” en el dataset para luego agregar nuevas variables que mejoren el modelo predictivo.</a:t>
            </a:r>
            <a:endParaRPr>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sz="1700"/>
          </a:p>
          <a:p>
            <a:pPr indent="0" lvl="0" marL="457200" rtl="0" algn="l">
              <a:lnSpc>
                <a:spcPct val="100000"/>
              </a:lnSpc>
              <a:spcBef>
                <a:spcPts val="1200"/>
              </a:spcBef>
              <a:spcAft>
                <a:spcPts val="1200"/>
              </a:spcAft>
              <a:buNone/>
            </a:pPr>
            <a:r>
              <a:rPr lang="en"/>
              <a:t>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130700"/>
            <a:ext cx="85206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latin typeface="Lora"/>
                <a:ea typeface="Lora"/>
                <a:cs typeface="Lora"/>
                <a:sym typeface="Lora"/>
              </a:rPr>
              <a:t>Anexos</a:t>
            </a:r>
            <a:endParaRPr b="1" sz="2200">
              <a:latin typeface="Lora"/>
              <a:ea typeface="Lora"/>
              <a:cs typeface="Lora"/>
              <a:sym typeface="Lora"/>
            </a:endParaRPr>
          </a:p>
        </p:txBody>
      </p:sp>
      <p:sp>
        <p:nvSpPr>
          <p:cNvPr id="201" name="Google Shape;201;p34"/>
          <p:cNvSpPr txBox="1"/>
          <p:nvPr>
            <p:ph idx="1" type="body"/>
          </p:nvPr>
        </p:nvSpPr>
        <p:spPr>
          <a:xfrm>
            <a:off x="311713" y="806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Repositorio de Experimento:</a:t>
            </a:r>
            <a:br>
              <a:rPr b="1" lang="en">
                <a:solidFill>
                  <a:schemeClr val="dk1"/>
                </a:solidFill>
                <a:latin typeface="Calibri"/>
                <a:ea typeface="Calibri"/>
                <a:cs typeface="Calibri"/>
                <a:sym typeface="Calibri"/>
              </a:rPr>
            </a:br>
            <a:r>
              <a:rPr lang="en" u="sng">
                <a:solidFill>
                  <a:schemeClr val="hlink"/>
                </a:solidFill>
                <a:latin typeface="Calibri"/>
                <a:ea typeface="Calibri"/>
                <a:cs typeface="Calibri"/>
                <a:sym typeface="Calibri"/>
                <a:hlinkClick r:id="rId3"/>
              </a:rPr>
              <a:t>https://github.com/stevilca/dmeyf2024/tree/main/Experimentocolaborativo</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a:p>
            <a:pPr indent="0" lvl="0" marL="457200" rtl="0" algn="l">
              <a:spcBef>
                <a:spcPts val="1200"/>
              </a:spcBef>
              <a:spcAft>
                <a:spcPts val="1200"/>
              </a:spcAft>
              <a:buNone/>
            </a:pPr>
            <a:r>
              <a:t/>
            </a:r>
            <a:endParaRPr>
              <a:latin typeface="Calibri"/>
              <a:ea typeface="Calibri"/>
              <a:cs typeface="Calibri"/>
              <a:sym typeface="Calibri"/>
            </a:endParaRPr>
          </a:p>
        </p:txBody>
      </p:sp>
      <p:pic>
        <p:nvPicPr>
          <p:cNvPr id="202" name="Google Shape;202;p34"/>
          <p:cNvPicPr preferRelativeResize="0"/>
          <p:nvPr/>
        </p:nvPicPr>
        <p:blipFill>
          <a:blip r:embed="rId4">
            <a:alphaModFix/>
          </a:blip>
          <a:stretch>
            <a:fillRect/>
          </a:stretch>
        </p:blipFill>
        <p:spPr>
          <a:xfrm>
            <a:off x="2357425" y="1558525"/>
            <a:ext cx="4429125" cy="350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130700"/>
            <a:ext cx="85206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Calibri"/>
                <a:ea typeface="Calibri"/>
                <a:cs typeface="Calibri"/>
                <a:sym typeface="Calibri"/>
              </a:rPr>
              <a:t>Bibliografía: </a:t>
            </a:r>
            <a:endParaRPr>
              <a:latin typeface="Calibri"/>
              <a:ea typeface="Calibri"/>
              <a:cs typeface="Calibri"/>
              <a:sym typeface="Calibri"/>
            </a:endParaRPr>
          </a:p>
        </p:txBody>
      </p:sp>
      <p:sp>
        <p:nvSpPr>
          <p:cNvPr id="68" name="Google Shape;68;p15"/>
          <p:cNvSpPr txBox="1"/>
          <p:nvPr>
            <p:ph idx="1" type="body"/>
          </p:nvPr>
        </p:nvSpPr>
        <p:spPr>
          <a:xfrm>
            <a:off x="254550" y="9431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hlink"/>
                </a:solidFill>
                <a:latin typeface="Calibri"/>
                <a:ea typeface="Calibri"/>
                <a:cs typeface="Calibri"/>
                <a:sym typeface="Calibri"/>
                <a:hlinkClick r:id="rId3"/>
              </a:rPr>
              <a:t>https://storage.googleapis.com/open-courses/dmeyf2024-b725/WorkFlow._UBA.pdf</a:t>
            </a:r>
            <a:endParaRPr sz="1200">
              <a:latin typeface="Calibri"/>
              <a:ea typeface="Calibri"/>
              <a:cs typeface="Calibri"/>
              <a:sym typeface="Calibri"/>
            </a:endParaRPr>
          </a:p>
          <a:p>
            <a:pPr indent="0" lvl="0" marL="0" rtl="0" algn="l">
              <a:lnSpc>
                <a:spcPct val="100000"/>
              </a:lnSpc>
              <a:spcBef>
                <a:spcPts val="1200"/>
              </a:spcBef>
              <a:spcAft>
                <a:spcPts val="0"/>
              </a:spcAft>
              <a:buNone/>
            </a:pPr>
            <a:r>
              <a:rPr lang="en" sz="1200" u="sng">
                <a:solidFill>
                  <a:schemeClr val="hlink"/>
                </a:solidFill>
                <a:latin typeface="Calibri"/>
                <a:ea typeface="Calibri"/>
                <a:cs typeface="Calibri"/>
                <a:sym typeface="Calibri"/>
                <a:hlinkClick r:id="rId4"/>
              </a:rPr>
              <a:t>https://lightgbm.readthedocs.io/en/latest/pythonapi/lightgbm.train.html</a:t>
            </a:r>
            <a:endParaRPr sz="1200">
              <a:latin typeface="Calibri"/>
              <a:ea typeface="Calibri"/>
              <a:cs typeface="Calibri"/>
              <a:sym typeface="Calibri"/>
            </a:endParaRPr>
          </a:p>
          <a:p>
            <a:pPr indent="0" lvl="0" marL="0" rtl="0" algn="l">
              <a:lnSpc>
                <a:spcPct val="100000"/>
              </a:lnSpc>
              <a:spcBef>
                <a:spcPts val="1200"/>
              </a:spcBef>
              <a:spcAft>
                <a:spcPts val="0"/>
              </a:spcAft>
              <a:buNone/>
            </a:pPr>
            <a:r>
              <a:rPr lang="en" sz="1200" u="sng">
                <a:solidFill>
                  <a:schemeClr val="hlink"/>
                </a:solidFill>
                <a:latin typeface="Calibri"/>
                <a:ea typeface="Calibri"/>
                <a:cs typeface="Calibri"/>
                <a:sym typeface="Calibri"/>
                <a:hlinkClick r:id="rId5"/>
              </a:rPr>
              <a:t>https://github.com/dmecoyfin/dmeyf2024/tree/main/src/canaritos</a:t>
            </a:r>
            <a:endParaRPr sz="1200">
              <a:latin typeface="Calibri"/>
              <a:ea typeface="Calibri"/>
              <a:cs typeface="Calibri"/>
              <a:sym typeface="Calibri"/>
            </a:endParaRPr>
          </a:p>
          <a:p>
            <a:pPr indent="0" lvl="0" marL="0" rtl="0" algn="l">
              <a:lnSpc>
                <a:spcPct val="100000"/>
              </a:lnSpc>
              <a:spcBef>
                <a:spcPts val="1200"/>
              </a:spcBef>
              <a:spcAft>
                <a:spcPts val="0"/>
              </a:spcAft>
              <a:buNone/>
            </a:pPr>
            <a:r>
              <a:rPr lang="en" sz="1200" u="sng">
                <a:solidFill>
                  <a:schemeClr val="hlink"/>
                </a:solidFill>
                <a:latin typeface="Calibri"/>
                <a:ea typeface="Calibri"/>
                <a:cs typeface="Calibri"/>
                <a:sym typeface="Calibri"/>
                <a:hlinkClick r:id="rId6"/>
              </a:rPr>
              <a:t>https://github.com/dmecoyfin/dmeyf2024/blob/main/src/wf-etapas/z1601_CN_canaritos_asesinos.r</a:t>
            </a:r>
            <a:endParaRPr sz="1200">
              <a:latin typeface="Calibri"/>
              <a:ea typeface="Calibri"/>
              <a:cs typeface="Calibri"/>
              <a:sym typeface="Calibri"/>
            </a:endParaRPr>
          </a:p>
          <a:p>
            <a:pPr indent="0" lvl="0" marL="0" rtl="0" algn="l">
              <a:lnSpc>
                <a:spcPct val="100000"/>
              </a:lnSpc>
              <a:spcBef>
                <a:spcPts val="1200"/>
              </a:spcBef>
              <a:spcAft>
                <a:spcPts val="0"/>
              </a:spcAft>
              <a:buNone/>
            </a:pPr>
            <a:r>
              <a:t/>
            </a:r>
            <a:endParaRPr sz="1200">
              <a:latin typeface="Calibri"/>
              <a:ea typeface="Calibri"/>
              <a:cs typeface="Calibri"/>
              <a:sym typeface="Calibri"/>
            </a:endParaRPr>
          </a:p>
          <a:p>
            <a:pPr indent="0" lvl="0" marL="0" rtl="0" algn="l">
              <a:lnSpc>
                <a:spcPct val="100000"/>
              </a:lnSpc>
              <a:spcBef>
                <a:spcPts val="1200"/>
              </a:spcBef>
              <a:spcAft>
                <a:spcPts val="0"/>
              </a:spcAft>
              <a:buNone/>
            </a:pPr>
            <a:r>
              <a:t/>
            </a:r>
            <a:endParaRPr sz="1200">
              <a:latin typeface="Calibri"/>
              <a:ea typeface="Calibri"/>
              <a:cs typeface="Calibri"/>
              <a:sym typeface="Calibri"/>
            </a:endParaRPr>
          </a:p>
          <a:p>
            <a:pPr indent="0" lvl="0" marL="0" rtl="0" algn="l">
              <a:lnSpc>
                <a:spcPct val="100000"/>
              </a:lnSpc>
              <a:spcBef>
                <a:spcPts val="1200"/>
              </a:spcBef>
              <a:spcAft>
                <a:spcPts val="0"/>
              </a:spcAft>
              <a:buNone/>
            </a:pPr>
            <a:r>
              <a:t/>
            </a:r>
            <a:endParaRPr sz="1200">
              <a:latin typeface="Calibri"/>
              <a:ea typeface="Calibri"/>
              <a:cs typeface="Calibri"/>
              <a:sym typeface="Calibri"/>
            </a:endParaRPr>
          </a:p>
          <a:p>
            <a:pPr indent="0" lvl="0" marL="0" rtl="0" algn="l">
              <a:lnSpc>
                <a:spcPct val="100000"/>
              </a:lnSpc>
              <a:spcBef>
                <a:spcPts val="1200"/>
              </a:spcBef>
              <a:spcAft>
                <a:spcPts val="1200"/>
              </a:spcAft>
              <a:buNone/>
            </a:pPr>
            <a:r>
              <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Sesgos Cognitivos</a:t>
            </a:r>
            <a:endParaRPr>
              <a:latin typeface="Calibri"/>
              <a:ea typeface="Calibri"/>
              <a:cs typeface="Calibri"/>
              <a:sym typeface="Calibri"/>
            </a:endParaRPr>
          </a:p>
        </p:txBody>
      </p:sp>
      <p:sp>
        <p:nvSpPr>
          <p:cNvPr id="74" name="Google Shape;74;p16"/>
          <p:cNvSpPr txBox="1"/>
          <p:nvPr>
            <p:ph idx="1" type="body"/>
          </p:nvPr>
        </p:nvSpPr>
        <p:spPr>
          <a:xfrm>
            <a:off x="311700" y="936850"/>
            <a:ext cx="8520600" cy="36321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sz="7200">
                <a:solidFill>
                  <a:schemeClr val="dk1"/>
                </a:solidFill>
                <a:latin typeface="Calibri"/>
                <a:ea typeface="Calibri"/>
                <a:cs typeface="Calibri"/>
                <a:sym typeface="Calibri"/>
              </a:rPr>
              <a:t>Quisiera poder usar una técnica simple y rápida que me permita identificar las variables importantes y  eliminar las menos importantes  para posteriormente agregar variables que si mejoran el modelo predictivo, por ejemplo variables históricas. </a:t>
            </a:r>
            <a:endParaRPr sz="7200">
              <a:solidFill>
                <a:schemeClr val="dk1"/>
              </a:solidFill>
              <a:latin typeface="Calibri"/>
              <a:ea typeface="Calibri"/>
              <a:cs typeface="Calibri"/>
              <a:sym typeface="Calibri"/>
            </a:endParaRPr>
          </a:p>
          <a:p>
            <a:pPr indent="0" lvl="0" marL="0" rtl="0" algn="l">
              <a:spcBef>
                <a:spcPts val="1200"/>
              </a:spcBef>
              <a:spcAft>
                <a:spcPts val="0"/>
              </a:spcAft>
              <a:buNone/>
            </a:pPr>
            <a:r>
              <a:t/>
            </a:r>
            <a:endParaRPr sz="7200">
              <a:solidFill>
                <a:schemeClr val="dk1"/>
              </a:solidFill>
              <a:latin typeface="Calibri"/>
              <a:ea typeface="Calibri"/>
              <a:cs typeface="Calibri"/>
              <a:sym typeface="Calibri"/>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23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Diseño Experimental  </a:t>
            </a:r>
            <a:endParaRPr>
              <a:latin typeface="Calibri"/>
              <a:ea typeface="Calibri"/>
              <a:cs typeface="Calibri"/>
              <a:sym typeface="Calibri"/>
            </a:endParaRPr>
          </a:p>
        </p:txBody>
      </p:sp>
      <p:sp>
        <p:nvSpPr>
          <p:cNvPr id="80" name="Google Shape;80;p17"/>
          <p:cNvSpPr txBox="1"/>
          <p:nvPr>
            <p:ph idx="1" type="body"/>
          </p:nvPr>
        </p:nvSpPr>
        <p:spPr>
          <a:xfrm>
            <a:off x="311700" y="739475"/>
            <a:ext cx="8520600" cy="4098600"/>
          </a:xfrm>
          <a:prstGeom prst="rect">
            <a:avLst/>
          </a:prstGeom>
        </p:spPr>
        <p:txBody>
          <a:bodyPr anchorCtr="0" anchor="t" bIns="91425" lIns="91425" spcFirstLastPara="1" rIns="91425" wrap="square" tIns="91425">
            <a:normAutofit fontScale="25000" lnSpcReduction="20000"/>
          </a:bodyPr>
          <a:lstStyle/>
          <a:p>
            <a:pPr indent="-342900" lvl="0" marL="457200" rtl="0" algn="l">
              <a:lnSpc>
                <a:spcPct val="115000"/>
              </a:lnSpc>
              <a:spcBef>
                <a:spcPts val="1800"/>
              </a:spcBef>
              <a:spcAft>
                <a:spcPts val="0"/>
              </a:spcAft>
              <a:buClr>
                <a:schemeClr val="dk1"/>
              </a:buClr>
              <a:buSzPct val="100000"/>
              <a:buFont typeface="Calibri"/>
              <a:buAutoNum type="arabicPeriod"/>
            </a:pPr>
            <a:r>
              <a:rPr b="1" lang="en" sz="7200">
                <a:solidFill>
                  <a:schemeClr val="dk1"/>
                </a:solidFill>
                <a:latin typeface="Calibri"/>
                <a:ea typeface="Calibri"/>
                <a:cs typeface="Calibri"/>
                <a:sym typeface="Calibri"/>
              </a:rPr>
              <a:t>Entrada</a:t>
            </a:r>
            <a:r>
              <a:rPr lang="en" sz="7200">
                <a:solidFill>
                  <a:schemeClr val="dk1"/>
                </a:solidFill>
                <a:latin typeface="Calibri"/>
                <a:ea typeface="Calibri"/>
                <a:cs typeface="Calibri"/>
                <a:sym typeface="Calibri"/>
              </a:rPr>
              <a:t>: </a:t>
            </a:r>
            <a:r>
              <a:rPr lang="en" sz="7200">
                <a:solidFill>
                  <a:schemeClr val="dk1"/>
                </a:solidFill>
                <a:latin typeface="Calibri"/>
                <a:ea typeface="Calibri"/>
                <a:cs typeface="Calibri"/>
                <a:sym typeface="Calibri"/>
              </a:rPr>
              <a:t>dataset de la competencia 2 con la clase ternaria calculada</a:t>
            </a:r>
            <a:endParaRPr sz="72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ct val="100000"/>
              <a:buFont typeface="Calibri"/>
              <a:buAutoNum type="arabicPeriod"/>
            </a:pPr>
            <a:r>
              <a:rPr lang="en" sz="7200">
                <a:solidFill>
                  <a:schemeClr val="dk1"/>
                </a:solidFill>
                <a:latin typeface="Calibri"/>
                <a:ea typeface="Calibri"/>
                <a:cs typeface="Calibri"/>
                <a:sym typeface="Calibri"/>
              </a:rPr>
              <a:t>Por cada semilla</a:t>
            </a:r>
            <a:endParaRPr sz="72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agregan las </a:t>
            </a:r>
            <a:r>
              <a:rPr b="1" lang="en" sz="7200">
                <a:solidFill>
                  <a:schemeClr val="dk1"/>
                </a:solidFill>
                <a:latin typeface="Calibri"/>
                <a:ea typeface="Calibri"/>
                <a:cs typeface="Calibri"/>
                <a:sym typeface="Calibri"/>
              </a:rPr>
              <a:t>nuevas variables “canaritos”</a:t>
            </a:r>
            <a:r>
              <a:rPr lang="en" sz="7200">
                <a:solidFill>
                  <a:schemeClr val="dk1"/>
                </a:solidFill>
                <a:latin typeface="Calibri"/>
                <a:ea typeface="Calibri"/>
                <a:cs typeface="Calibri"/>
                <a:sym typeface="Calibri"/>
              </a:rPr>
              <a:t> que tienen valores aleatorios entre 0 y 1</a:t>
            </a:r>
            <a:endParaRPr sz="7200">
              <a:solidFill>
                <a:schemeClr val="dk1"/>
              </a:solidFill>
              <a:latin typeface="Calibri"/>
              <a:ea typeface="Calibri"/>
              <a:cs typeface="Calibri"/>
              <a:sym typeface="Calibri"/>
            </a:endParaRPr>
          </a:p>
          <a:p>
            <a:pPr indent="0" lvl="0" marL="1371600" rtl="0" algn="l">
              <a:lnSpc>
                <a:spcPct val="115000"/>
              </a:lnSpc>
              <a:spcBef>
                <a:spcPts val="1800"/>
              </a:spcBef>
              <a:spcAft>
                <a:spcPts val="0"/>
              </a:spcAft>
              <a:buNone/>
            </a:pPr>
            <a:r>
              <a:rPr lang="en" sz="7200">
                <a:solidFill>
                  <a:schemeClr val="dk1"/>
                </a:solidFill>
                <a:latin typeface="Calibri"/>
                <a:ea typeface="Calibri"/>
                <a:cs typeface="Calibri"/>
                <a:sym typeface="Calibri"/>
              </a:rPr>
              <a:t>Cantidad de variables canaritos = total de columnas del dataset * </a:t>
            </a:r>
            <a:r>
              <a:rPr b="1" lang="en" sz="7200">
                <a:solidFill>
                  <a:schemeClr val="dk1"/>
                </a:solidFill>
                <a:latin typeface="Calibri"/>
                <a:ea typeface="Calibri"/>
                <a:cs typeface="Calibri"/>
                <a:sym typeface="Calibri"/>
              </a:rPr>
              <a:t>ratio</a:t>
            </a:r>
            <a:endParaRPr b="1" sz="7200">
              <a:solidFill>
                <a:schemeClr val="dk1"/>
              </a:solidFill>
              <a:latin typeface="Calibri"/>
              <a:ea typeface="Calibri"/>
              <a:cs typeface="Calibri"/>
              <a:sym typeface="Calibri"/>
            </a:endParaRPr>
          </a:p>
          <a:p>
            <a:pPr indent="-342900" lvl="0" marL="457200" rtl="0" algn="l">
              <a:lnSpc>
                <a:spcPct val="115000"/>
              </a:lnSpc>
              <a:spcBef>
                <a:spcPts val="180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usa LGBM para identificar las variables importantes</a:t>
            </a:r>
            <a:endParaRPr sz="7200">
              <a:solidFill>
                <a:schemeClr val="dk1"/>
              </a:solidFill>
              <a:latin typeface="Calibri"/>
              <a:ea typeface="Calibri"/>
              <a:cs typeface="Calibri"/>
              <a:sym typeface="Calibri"/>
            </a:endParaRPr>
          </a:p>
          <a:p>
            <a:pPr indent="0" lvl="0" marL="1371600" rtl="0" algn="l">
              <a:lnSpc>
                <a:spcPct val="115000"/>
              </a:lnSpc>
              <a:spcBef>
                <a:spcPts val="1800"/>
              </a:spcBef>
              <a:spcAft>
                <a:spcPts val="0"/>
              </a:spcAft>
              <a:buNone/>
            </a:pPr>
            <a:r>
              <a:rPr lang="en" sz="7200">
                <a:solidFill>
                  <a:schemeClr val="dk1"/>
                </a:solidFill>
                <a:latin typeface="Calibri"/>
                <a:ea typeface="Calibri"/>
                <a:cs typeface="Calibri"/>
                <a:sym typeface="Calibri"/>
              </a:rPr>
              <a:t>Entrenamiento</a:t>
            </a:r>
            <a:r>
              <a:rPr lang="en" sz="7200">
                <a:solidFill>
                  <a:schemeClr val="dk1"/>
                </a:solidFill>
              </a:rPr>
              <a:t>: </a:t>
            </a:r>
            <a:r>
              <a:rPr lang="en" sz="7200">
                <a:solidFill>
                  <a:schemeClr val="dk1"/>
                </a:solidFill>
                <a:latin typeface="Calibri"/>
                <a:ea typeface="Calibri"/>
                <a:cs typeface="Calibri"/>
                <a:sym typeface="Calibri"/>
              </a:rPr>
              <a:t>enero, febrero y marzo de 2021. Undersampling</a:t>
            </a:r>
            <a:endParaRPr sz="7200">
              <a:solidFill>
                <a:schemeClr val="dk1"/>
              </a:solidFill>
              <a:latin typeface="Calibri"/>
              <a:ea typeface="Calibri"/>
              <a:cs typeface="Calibri"/>
              <a:sym typeface="Calibri"/>
            </a:endParaRPr>
          </a:p>
          <a:p>
            <a:pPr indent="0" lvl="0" marL="1371600" rtl="0" algn="l">
              <a:lnSpc>
                <a:spcPct val="115000"/>
              </a:lnSpc>
              <a:spcBef>
                <a:spcPts val="1800"/>
              </a:spcBef>
              <a:spcAft>
                <a:spcPts val="0"/>
              </a:spcAft>
              <a:buNone/>
            </a:pPr>
            <a:r>
              <a:rPr lang="en" sz="7200">
                <a:solidFill>
                  <a:schemeClr val="dk1"/>
                </a:solidFill>
                <a:latin typeface="Calibri"/>
                <a:ea typeface="Calibri"/>
                <a:cs typeface="Calibri"/>
                <a:sym typeface="Calibri"/>
              </a:rPr>
              <a:t>Test: abril de 2021</a:t>
            </a:r>
            <a:endParaRPr sz="7200">
              <a:solidFill>
                <a:schemeClr val="dk1"/>
              </a:solidFill>
              <a:latin typeface="Calibri"/>
              <a:ea typeface="Calibri"/>
              <a:cs typeface="Calibri"/>
              <a:sym typeface="Calibri"/>
            </a:endParaRPr>
          </a:p>
          <a:p>
            <a:pPr indent="0" lvl="0" marL="1371600" rtl="0" algn="l">
              <a:lnSpc>
                <a:spcPct val="115000"/>
              </a:lnSpc>
              <a:spcBef>
                <a:spcPts val="1800"/>
              </a:spcBef>
              <a:spcAft>
                <a:spcPts val="0"/>
              </a:spcAft>
              <a:buNone/>
            </a:pPr>
            <a:r>
              <a:rPr lang="en" sz="7200">
                <a:solidFill>
                  <a:schemeClr val="dk1"/>
                </a:solidFill>
                <a:latin typeface="Calibri"/>
                <a:ea typeface="Calibri"/>
                <a:cs typeface="Calibri"/>
                <a:sym typeface="Calibri"/>
              </a:rPr>
              <a:t>Función de evaluación de la ganancia</a:t>
            </a:r>
            <a:endParaRPr sz="7200">
              <a:solidFill>
                <a:schemeClr val="dk1"/>
              </a:solidFill>
              <a:latin typeface="Calibri"/>
              <a:ea typeface="Calibri"/>
              <a:cs typeface="Calibri"/>
              <a:sym typeface="Calibri"/>
            </a:endParaRPr>
          </a:p>
          <a:p>
            <a:pPr indent="0" lvl="0" marL="0" rtl="0" algn="l">
              <a:lnSpc>
                <a:spcPct val="115000"/>
              </a:lnSpc>
              <a:spcBef>
                <a:spcPts val="1800"/>
              </a:spcBef>
              <a:spcAft>
                <a:spcPts val="0"/>
              </a:spcAft>
              <a:buNone/>
            </a:pPr>
            <a:r>
              <a:t/>
            </a:r>
            <a:endParaRPr sz="7200">
              <a:solidFill>
                <a:schemeClr val="dk1"/>
              </a:solidFill>
              <a:latin typeface="Calibri"/>
              <a:ea typeface="Calibri"/>
              <a:cs typeface="Calibri"/>
              <a:sym typeface="Calibri"/>
            </a:endParaRPr>
          </a:p>
          <a:p>
            <a:pPr indent="0" lvl="0" marL="914400" rtl="0" algn="l">
              <a:lnSpc>
                <a:spcPct val="90000"/>
              </a:lnSpc>
              <a:spcBef>
                <a:spcPts val="1800"/>
              </a:spcBef>
              <a:spcAft>
                <a:spcPts val="0"/>
              </a:spcAft>
              <a:buNone/>
            </a:pPr>
            <a:r>
              <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t/>
            </a:r>
            <a:endParaRPr sz="7200">
              <a:solidFill>
                <a:schemeClr val="dk1"/>
              </a:solidFill>
            </a:endParaRPr>
          </a:p>
          <a:p>
            <a:pPr indent="0" lvl="0" marL="25400" rtl="0" algn="l">
              <a:lnSpc>
                <a:spcPct val="90000"/>
              </a:lnSpc>
              <a:spcBef>
                <a:spcPts val="1800"/>
              </a:spcBef>
              <a:spcAft>
                <a:spcPts val="0"/>
              </a:spcAft>
              <a:buNone/>
            </a:pPr>
            <a:r>
              <a:t/>
            </a:r>
            <a:endParaRPr sz="1900">
              <a:solidFill>
                <a:schemeClr val="dk1"/>
              </a:solidFill>
            </a:endParaRPr>
          </a:p>
          <a:p>
            <a:pPr indent="0" lvl="0" marL="0" rtl="0" algn="l">
              <a:lnSpc>
                <a:spcPct val="90000"/>
              </a:lnSpc>
              <a:spcBef>
                <a:spcPts val="1800"/>
              </a:spcBef>
              <a:spcAft>
                <a:spcPts val="0"/>
              </a:spcAft>
              <a:buNone/>
            </a:pPr>
            <a:r>
              <a:t/>
            </a:r>
            <a:endParaRPr sz="1900">
              <a:solidFill>
                <a:schemeClr val="dk1"/>
              </a:solidFill>
            </a:endParaRPr>
          </a:p>
          <a:p>
            <a:pPr indent="0" lvl="0" marL="0" rtl="0" algn="l">
              <a:spcBef>
                <a:spcPts val="0"/>
              </a:spcBef>
              <a:spcAft>
                <a:spcPts val="120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Diseño Experimental  </a:t>
            </a:r>
            <a:endParaRPr>
              <a:latin typeface="Calibri"/>
              <a:ea typeface="Calibri"/>
              <a:cs typeface="Calibri"/>
              <a:sym typeface="Calibri"/>
            </a:endParaRPr>
          </a:p>
        </p:txBody>
      </p:sp>
      <p:sp>
        <p:nvSpPr>
          <p:cNvPr id="86" name="Google Shape;86;p18"/>
          <p:cNvSpPr txBox="1"/>
          <p:nvPr>
            <p:ph idx="1" type="body"/>
          </p:nvPr>
        </p:nvSpPr>
        <p:spPr>
          <a:xfrm>
            <a:off x="311700" y="936850"/>
            <a:ext cx="8520600" cy="41022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180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agrega la posición o un índice a las variables importantes</a:t>
            </a:r>
            <a:endParaRPr sz="72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calcula la mediana y el desvío estándar de los índices de las variables “canaritos”</a:t>
            </a:r>
            <a:endParaRPr sz="72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calcula el umbral = mediana + </a:t>
            </a:r>
            <a:r>
              <a:rPr b="1" lang="en" sz="7200">
                <a:solidFill>
                  <a:schemeClr val="dk1"/>
                </a:solidFill>
                <a:latin typeface="Calibri"/>
                <a:ea typeface="Calibri"/>
                <a:cs typeface="Calibri"/>
                <a:sym typeface="Calibri"/>
              </a:rPr>
              <a:t>desvío </a:t>
            </a:r>
            <a:r>
              <a:rPr lang="en" sz="7200">
                <a:solidFill>
                  <a:schemeClr val="dk1"/>
                </a:solidFill>
                <a:latin typeface="Calibri"/>
                <a:ea typeface="Calibri"/>
                <a:cs typeface="Calibri"/>
                <a:sym typeface="Calibri"/>
              </a:rPr>
              <a:t>* desvío estándar</a:t>
            </a:r>
            <a:endParaRPr sz="7200">
              <a:solidFill>
                <a:schemeClr val="dk1"/>
              </a:solidFill>
              <a:latin typeface="Calibri"/>
              <a:ea typeface="Calibri"/>
              <a:cs typeface="Calibri"/>
              <a:sym typeface="Calibri"/>
            </a:endParaRPr>
          </a:p>
          <a:p>
            <a:pPr indent="0" lvl="0" marL="457200" rtl="0" algn="l">
              <a:lnSpc>
                <a:spcPct val="90000"/>
              </a:lnSpc>
              <a:spcBef>
                <a:spcPts val="1800"/>
              </a:spcBef>
              <a:spcAft>
                <a:spcPts val="0"/>
              </a:spcAft>
              <a:buNone/>
            </a:pPr>
            <a:r>
              <a:rPr lang="en" sz="7200">
                <a:solidFill>
                  <a:schemeClr val="dk1"/>
                </a:solidFill>
                <a:latin typeface="Calibri"/>
                <a:ea typeface="Calibri"/>
                <a:cs typeface="Calibri"/>
                <a:sym typeface="Calibri"/>
              </a:rPr>
              <a:t>El desvío indica el lugar donde se hace el corte de las variables más importantes. Por ejemplo, cortar en 1 desvío estándar significa quedarse con las variables del dataset que están por encima de canarito medio + 1 desvío estándar, es decir un índice mayor al índice del canarito medio. </a:t>
            </a:r>
            <a:endParaRPr sz="7200">
              <a:solidFill>
                <a:schemeClr val="dk1"/>
              </a:solidFill>
              <a:latin typeface="Calibri"/>
              <a:ea typeface="Calibri"/>
              <a:cs typeface="Calibri"/>
              <a:sym typeface="Calibri"/>
            </a:endParaRPr>
          </a:p>
          <a:p>
            <a:pPr indent="-342900" lvl="0" marL="457200" rtl="0" algn="l">
              <a:spcBef>
                <a:spcPts val="180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eligen las variables más importantes como aquellas cuyo índice es menor al umbral. No se incluye “canaritos”. Las variables que tienen un índice mayor al umbral se eliminan.</a:t>
            </a:r>
            <a:endParaRPr sz="72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Se calcula la ganancia del nuevo dataset de variables importantes usando un modelo LGBM, entrenando en febrero de 2021 y testeando en abril de 2021.</a:t>
            </a:r>
            <a:endParaRPr sz="7200">
              <a:solidFill>
                <a:schemeClr val="dk1"/>
              </a:solidFill>
              <a:latin typeface="Calibri"/>
              <a:ea typeface="Calibri"/>
              <a:cs typeface="Calibri"/>
              <a:sym typeface="Calibri"/>
            </a:endParaRPr>
          </a:p>
          <a:p>
            <a:pPr indent="0" lvl="0" marL="457200" rtl="0" algn="l">
              <a:spcBef>
                <a:spcPts val="1800"/>
              </a:spcBef>
              <a:spcAft>
                <a:spcPts val="0"/>
              </a:spcAft>
              <a:buNone/>
            </a:pPr>
            <a:r>
              <a:t/>
            </a:r>
            <a:endParaRPr sz="7200">
              <a:solidFill>
                <a:schemeClr val="dk1"/>
              </a:solidFill>
              <a:latin typeface="Calibri"/>
              <a:ea typeface="Calibri"/>
              <a:cs typeface="Calibri"/>
              <a:sym typeface="Calibri"/>
            </a:endParaRPr>
          </a:p>
          <a:p>
            <a:pPr indent="0" lvl="0" marL="457200" rtl="0" algn="l">
              <a:lnSpc>
                <a:spcPct val="90000"/>
              </a:lnSpc>
              <a:spcBef>
                <a:spcPts val="1800"/>
              </a:spcBef>
              <a:spcAft>
                <a:spcPts val="0"/>
              </a:spcAft>
              <a:buNone/>
            </a:pPr>
            <a:r>
              <a:t/>
            </a:r>
            <a:endParaRPr sz="7200">
              <a:solidFill>
                <a:schemeClr val="dk1"/>
              </a:solidFill>
              <a:latin typeface="Calibri"/>
              <a:ea typeface="Calibri"/>
              <a:cs typeface="Calibri"/>
              <a:sym typeface="Calibri"/>
            </a:endParaRPr>
          </a:p>
          <a:p>
            <a:pPr indent="0" lvl="0" marL="914400" rtl="0" algn="l">
              <a:lnSpc>
                <a:spcPct val="90000"/>
              </a:lnSpc>
              <a:spcBef>
                <a:spcPts val="1800"/>
              </a:spcBef>
              <a:spcAft>
                <a:spcPts val="0"/>
              </a:spcAft>
              <a:buNone/>
            </a:pPr>
            <a:r>
              <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t/>
            </a:r>
            <a:endParaRPr sz="19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Diseño Experimental  </a:t>
            </a:r>
            <a:endParaRPr>
              <a:latin typeface="Calibri"/>
              <a:ea typeface="Calibri"/>
              <a:cs typeface="Calibri"/>
              <a:sym typeface="Calibri"/>
            </a:endParaRPr>
          </a:p>
        </p:txBody>
      </p:sp>
      <p:sp>
        <p:nvSpPr>
          <p:cNvPr id="92" name="Google Shape;92;p19"/>
          <p:cNvSpPr txBox="1"/>
          <p:nvPr>
            <p:ph idx="1" type="body"/>
          </p:nvPr>
        </p:nvSpPr>
        <p:spPr>
          <a:xfrm>
            <a:off x="311700" y="936850"/>
            <a:ext cx="8520600" cy="4102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None/>
            </a:pPr>
            <a:r>
              <a:rPr lang="en" sz="7200">
                <a:solidFill>
                  <a:schemeClr val="dk1"/>
                </a:solidFill>
                <a:latin typeface="Calibri"/>
                <a:ea typeface="Calibri"/>
                <a:cs typeface="Calibri"/>
                <a:sym typeface="Calibri"/>
              </a:rPr>
              <a:t>3. Se calcula el resultado que obtuvo mayor ganancia de todas las pruebas </a:t>
            </a:r>
            <a:endParaRPr sz="7200">
              <a:solidFill>
                <a:schemeClr val="dk1"/>
              </a:solidFill>
              <a:latin typeface="Calibri"/>
              <a:ea typeface="Calibri"/>
              <a:cs typeface="Calibri"/>
              <a:sym typeface="Calibri"/>
            </a:endParaRPr>
          </a:p>
          <a:p>
            <a:pPr indent="0" lvl="0" marL="0" rtl="0" algn="l">
              <a:spcBef>
                <a:spcPts val="1800"/>
              </a:spcBef>
              <a:spcAft>
                <a:spcPts val="0"/>
              </a:spcAft>
              <a:buNone/>
            </a:pPr>
            <a:r>
              <a:rPr lang="en" sz="7200">
                <a:solidFill>
                  <a:schemeClr val="dk1"/>
                </a:solidFill>
                <a:latin typeface="Calibri"/>
                <a:ea typeface="Calibri"/>
                <a:cs typeface="Calibri"/>
                <a:sym typeface="Calibri"/>
              </a:rPr>
              <a:t>4. </a:t>
            </a:r>
            <a:r>
              <a:rPr b="1" lang="en" sz="7200">
                <a:solidFill>
                  <a:schemeClr val="dk1"/>
                </a:solidFill>
                <a:latin typeface="Calibri"/>
                <a:ea typeface="Calibri"/>
                <a:cs typeface="Calibri"/>
                <a:sym typeface="Calibri"/>
              </a:rPr>
              <a:t>Salida</a:t>
            </a:r>
            <a:r>
              <a:rPr lang="en" sz="7200">
                <a:solidFill>
                  <a:schemeClr val="dk1"/>
                </a:solidFill>
                <a:latin typeface="Calibri"/>
                <a:ea typeface="Calibri"/>
                <a:cs typeface="Calibri"/>
                <a:sym typeface="Calibri"/>
              </a:rPr>
              <a:t>: dataset con las  variables m</a:t>
            </a:r>
            <a:r>
              <a:rPr lang="en" sz="7200">
                <a:solidFill>
                  <a:schemeClr val="dk1"/>
                </a:solidFill>
                <a:latin typeface="Calibri"/>
                <a:ea typeface="Calibri"/>
                <a:cs typeface="Calibri"/>
                <a:sym typeface="Calibri"/>
              </a:rPr>
              <a:t>á</a:t>
            </a:r>
            <a:r>
              <a:rPr lang="en" sz="7200">
                <a:solidFill>
                  <a:schemeClr val="dk1"/>
                </a:solidFill>
                <a:latin typeface="Calibri"/>
                <a:ea typeface="Calibri"/>
                <a:cs typeface="Calibri"/>
                <a:sym typeface="Calibri"/>
              </a:rPr>
              <a:t>s importantes que obtuvo la mayor ganancia</a:t>
            </a:r>
            <a:endParaRPr sz="7200">
              <a:solidFill>
                <a:schemeClr val="dk1"/>
              </a:solidFill>
              <a:latin typeface="Calibri"/>
              <a:ea typeface="Calibri"/>
              <a:cs typeface="Calibri"/>
              <a:sym typeface="Calibri"/>
            </a:endParaRPr>
          </a:p>
          <a:p>
            <a:pPr indent="-342900" lvl="0" marL="457200" rtl="0" algn="l">
              <a:lnSpc>
                <a:spcPct val="90000"/>
              </a:lnSpc>
              <a:spcBef>
                <a:spcPts val="1800"/>
              </a:spcBef>
              <a:spcAft>
                <a:spcPts val="0"/>
              </a:spcAft>
              <a:buClr>
                <a:schemeClr val="dk1"/>
              </a:buClr>
              <a:buSzPct val="100000"/>
              <a:buFont typeface="Calibri"/>
              <a:buChar char="●"/>
            </a:pPr>
            <a:r>
              <a:rPr lang="en" sz="7200">
                <a:solidFill>
                  <a:schemeClr val="dk1"/>
                </a:solidFill>
                <a:latin typeface="Calibri"/>
                <a:ea typeface="Calibri"/>
                <a:cs typeface="Calibri"/>
                <a:sym typeface="Calibri"/>
              </a:rPr>
              <a:t>Pruebas realizadas</a:t>
            </a:r>
            <a:endParaRPr sz="7200">
              <a:solidFill>
                <a:schemeClr val="dk1"/>
              </a:solidFill>
              <a:latin typeface="Calibri"/>
              <a:ea typeface="Calibri"/>
              <a:cs typeface="Calibri"/>
              <a:sym typeface="Calibri"/>
            </a:endParaRPr>
          </a:p>
          <a:p>
            <a:pPr indent="0" lvl="0" marL="914400" rtl="0" algn="l">
              <a:lnSpc>
                <a:spcPct val="90000"/>
              </a:lnSpc>
              <a:spcBef>
                <a:spcPts val="1800"/>
              </a:spcBef>
              <a:spcAft>
                <a:spcPts val="0"/>
              </a:spcAft>
              <a:buNone/>
            </a:pPr>
            <a:r>
              <a:rPr b="1" lang="en" sz="7200">
                <a:solidFill>
                  <a:schemeClr val="dk1"/>
                </a:solidFill>
                <a:latin typeface="Calibri"/>
                <a:ea typeface="Calibri"/>
                <a:cs typeface="Calibri"/>
                <a:sym typeface="Calibri"/>
              </a:rPr>
              <a:t>5 </a:t>
            </a:r>
            <a:r>
              <a:rPr lang="en" sz="7200">
                <a:solidFill>
                  <a:schemeClr val="dk1"/>
                </a:solidFill>
                <a:latin typeface="Calibri"/>
                <a:ea typeface="Calibri"/>
                <a:cs typeface="Calibri"/>
                <a:sym typeface="Calibri"/>
              </a:rPr>
              <a:t>semillas</a:t>
            </a:r>
            <a:endParaRPr sz="7200">
              <a:solidFill>
                <a:schemeClr val="dk1"/>
              </a:solidFill>
              <a:latin typeface="Calibri"/>
              <a:ea typeface="Calibri"/>
              <a:cs typeface="Calibri"/>
              <a:sym typeface="Calibri"/>
            </a:endParaRPr>
          </a:p>
          <a:p>
            <a:pPr indent="457200" lvl="0" marL="457200" rtl="0" algn="l">
              <a:lnSpc>
                <a:spcPct val="90000"/>
              </a:lnSpc>
              <a:spcBef>
                <a:spcPts val="1800"/>
              </a:spcBef>
              <a:spcAft>
                <a:spcPts val="0"/>
              </a:spcAft>
              <a:buClr>
                <a:schemeClr val="dk1"/>
              </a:buClr>
              <a:buSzPts val="275"/>
              <a:buFont typeface="Arial"/>
              <a:buNone/>
            </a:pPr>
            <a:r>
              <a:rPr b="1" lang="en" sz="7200">
                <a:solidFill>
                  <a:schemeClr val="dk1"/>
                </a:solidFill>
                <a:latin typeface="Calibri"/>
                <a:ea typeface="Calibri"/>
                <a:cs typeface="Calibri"/>
                <a:sym typeface="Calibri"/>
              </a:rPr>
              <a:t>Ratio </a:t>
            </a:r>
            <a:r>
              <a:rPr lang="en" sz="7200">
                <a:solidFill>
                  <a:schemeClr val="dk1"/>
                </a:solidFill>
                <a:latin typeface="Calibri"/>
                <a:ea typeface="Calibri"/>
                <a:cs typeface="Calibri"/>
                <a:sym typeface="Calibri"/>
              </a:rPr>
              <a:t>toma los valores entre 1.25 a 4 con incrementos de 0.25</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rPr lang="en" sz="7200">
                <a:solidFill>
                  <a:schemeClr val="dk1"/>
                </a:solidFill>
              </a:rPr>
              <a:t>		</a:t>
            </a:r>
            <a:r>
              <a:rPr b="1" lang="en" sz="7200">
                <a:solidFill>
                  <a:schemeClr val="dk1"/>
                </a:solidFill>
                <a:latin typeface="Calibri"/>
                <a:ea typeface="Calibri"/>
                <a:cs typeface="Calibri"/>
                <a:sym typeface="Calibri"/>
              </a:rPr>
              <a:t>Desvío </a:t>
            </a:r>
            <a:r>
              <a:rPr lang="en" sz="7200">
                <a:solidFill>
                  <a:schemeClr val="dk1"/>
                </a:solidFill>
                <a:latin typeface="Calibri"/>
                <a:ea typeface="Calibri"/>
                <a:cs typeface="Calibri"/>
                <a:sym typeface="Calibri"/>
              </a:rPr>
              <a:t>toma los valores -2, -1, 0, 1 , 2</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rPr lang="en" sz="7200">
                <a:solidFill>
                  <a:schemeClr val="dk1"/>
                </a:solidFill>
                <a:latin typeface="Calibri"/>
                <a:ea typeface="Calibri"/>
                <a:cs typeface="Calibri"/>
                <a:sym typeface="Calibri"/>
              </a:rPr>
              <a:t>	Para cada semilla son 60 pruebas. Total: 300 pruebas</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rPr lang="en" sz="7200">
                <a:solidFill>
                  <a:schemeClr val="dk1"/>
                </a:solidFill>
                <a:latin typeface="Calibri"/>
                <a:ea typeface="Calibri"/>
                <a:cs typeface="Calibri"/>
                <a:sym typeface="Calibri"/>
              </a:rPr>
              <a:t>5. Se calcula la ganancia de un modelo LGBM para el dataset con todas las variables</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rPr lang="en" sz="7200">
                <a:solidFill>
                  <a:schemeClr val="dk1"/>
                </a:solidFill>
                <a:latin typeface="Calibri"/>
                <a:ea typeface="Calibri"/>
                <a:cs typeface="Calibri"/>
                <a:sym typeface="Calibri"/>
              </a:rPr>
              <a:t>6. Se comparan los resultados de las pruebas con el resultado de usar todas las variables</a:t>
            </a:r>
            <a:endParaRPr sz="7200">
              <a:solidFill>
                <a:schemeClr val="dk1"/>
              </a:solidFill>
              <a:latin typeface="Calibri"/>
              <a:ea typeface="Calibri"/>
              <a:cs typeface="Calibri"/>
              <a:sym typeface="Calibri"/>
            </a:endParaRPr>
          </a:p>
          <a:p>
            <a:pPr indent="0" lvl="0" marL="0" rtl="0" algn="l">
              <a:lnSpc>
                <a:spcPct val="90000"/>
              </a:lnSpc>
              <a:spcBef>
                <a:spcPts val="1800"/>
              </a:spcBef>
              <a:spcAft>
                <a:spcPts val="0"/>
              </a:spcAft>
              <a:buNone/>
            </a:pPr>
            <a:r>
              <a:t/>
            </a:r>
            <a:endParaRPr sz="19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Limitaciones</a:t>
            </a:r>
            <a:endParaRPr>
              <a:latin typeface="Calibri"/>
              <a:ea typeface="Calibri"/>
              <a:cs typeface="Calibri"/>
              <a:sym typeface="Calibri"/>
            </a:endParaRPr>
          </a:p>
        </p:txBody>
      </p:sp>
      <p:sp>
        <p:nvSpPr>
          <p:cNvPr id="98" name="Google Shape;98;p20"/>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325803" lvl="0" marL="457200" rtl="0" algn="l">
              <a:spcBef>
                <a:spcPts val="0"/>
              </a:spcBef>
              <a:spcAft>
                <a:spcPts val="0"/>
              </a:spcAft>
              <a:buClr>
                <a:schemeClr val="dk1"/>
              </a:buClr>
              <a:buSzPct val="100000"/>
              <a:buFont typeface="Calibri"/>
              <a:buChar char="-"/>
            </a:pPr>
            <a:r>
              <a:rPr lang="en" sz="6123">
                <a:solidFill>
                  <a:schemeClr val="dk1"/>
                </a:solidFill>
                <a:latin typeface="Calibri"/>
                <a:ea typeface="Calibri"/>
                <a:cs typeface="Calibri"/>
                <a:sym typeface="Calibri"/>
              </a:rPr>
              <a:t>Se utilizó solo cinco semillas en las pruebas</a:t>
            </a:r>
            <a:r>
              <a:rPr lang="en" sz="6123">
                <a:solidFill>
                  <a:schemeClr val="dk1"/>
                </a:solidFill>
                <a:latin typeface="Calibri"/>
                <a:ea typeface="Calibri"/>
                <a:cs typeface="Calibri"/>
                <a:sym typeface="Calibri"/>
              </a:rPr>
              <a:t>. </a:t>
            </a:r>
            <a:endParaRPr sz="6123">
              <a:solidFill>
                <a:schemeClr val="dk1"/>
              </a:solidFill>
              <a:latin typeface="Calibri"/>
              <a:ea typeface="Calibri"/>
              <a:cs typeface="Calibri"/>
              <a:sym typeface="Calibri"/>
            </a:endParaRPr>
          </a:p>
          <a:p>
            <a:pPr indent="-325803" lvl="0" marL="457200" rtl="0" algn="l">
              <a:spcBef>
                <a:spcPts val="0"/>
              </a:spcBef>
              <a:spcAft>
                <a:spcPts val="0"/>
              </a:spcAft>
              <a:buClr>
                <a:schemeClr val="dk1"/>
              </a:buClr>
              <a:buSzPct val="100000"/>
              <a:buFont typeface="Calibri"/>
              <a:buChar char="-"/>
            </a:pPr>
            <a:r>
              <a:rPr lang="en" sz="6123">
                <a:solidFill>
                  <a:schemeClr val="dk1"/>
                </a:solidFill>
                <a:latin typeface="Calibri"/>
                <a:ea typeface="Calibri"/>
                <a:cs typeface="Calibri"/>
                <a:sym typeface="Calibri"/>
              </a:rPr>
              <a:t>Para identificar las variables importantes el modelo se entren</a:t>
            </a:r>
            <a:r>
              <a:rPr lang="en" sz="6123">
                <a:solidFill>
                  <a:schemeClr val="dk1"/>
                </a:solidFill>
                <a:latin typeface="Calibri"/>
                <a:ea typeface="Calibri"/>
                <a:cs typeface="Calibri"/>
                <a:sym typeface="Calibri"/>
              </a:rPr>
              <a:t>ó solo con tres meses</a:t>
            </a:r>
            <a:r>
              <a:rPr lang="en" sz="6123">
                <a:solidFill>
                  <a:schemeClr val="dk1"/>
                </a:solidFill>
                <a:latin typeface="Calibri"/>
                <a:ea typeface="Calibri"/>
                <a:cs typeface="Calibri"/>
                <a:sym typeface="Calibri"/>
              </a:rPr>
              <a:t>.</a:t>
            </a:r>
            <a:endParaRPr sz="6123">
              <a:solidFill>
                <a:schemeClr val="dk1"/>
              </a:solidFill>
              <a:latin typeface="Calibri"/>
              <a:ea typeface="Calibri"/>
              <a:cs typeface="Calibri"/>
              <a:sym typeface="Calibri"/>
            </a:endParaRPr>
          </a:p>
          <a:p>
            <a:pPr indent="-325803" lvl="0" marL="457200" rtl="0" algn="l">
              <a:spcBef>
                <a:spcPts val="0"/>
              </a:spcBef>
              <a:spcAft>
                <a:spcPts val="0"/>
              </a:spcAft>
              <a:buClr>
                <a:schemeClr val="dk1"/>
              </a:buClr>
              <a:buSzPct val="100000"/>
              <a:buFont typeface="Calibri"/>
              <a:buChar char="-"/>
            </a:pPr>
            <a:r>
              <a:rPr lang="en" sz="6123">
                <a:solidFill>
                  <a:schemeClr val="dk1"/>
                </a:solidFill>
                <a:latin typeface="Calibri"/>
                <a:ea typeface="Calibri"/>
                <a:cs typeface="Calibri"/>
                <a:sym typeface="Calibri"/>
              </a:rPr>
              <a:t>El modelo aplicado en el dataset que contiene solo las variables importantes y al que se le eliminaron las variables menos importantes fue entrenado con un solo mes completo. Este modelo se usa para obtener la ganancia.</a:t>
            </a:r>
            <a:endParaRPr sz="6123">
              <a:solidFill>
                <a:schemeClr val="dk1"/>
              </a:solidFill>
              <a:latin typeface="Calibri"/>
              <a:ea typeface="Calibri"/>
              <a:cs typeface="Calibri"/>
              <a:sym typeface="Calibri"/>
            </a:endParaRPr>
          </a:p>
          <a:p>
            <a:pPr indent="-325803" lvl="0" marL="457200" rtl="0" algn="l">
              <a:spcBef>
                <a:spcPts val="0"/>
              </a:spcBef>
              <a:spcAft>
                <a:spcPts val="0"/>
              </a:spcAft>
              <a:buClr>
                <a:schemeClr val="dk1"/>
              </a:buClr>
              <a:buSzPct val="100000"/>
              <a:buFont typeface="Calibri"/>
              <a:buChar char="-"/>
            </a:pPr>
            <a:r>
              <a:rPr lang="en" sz="6123">
                <a:solidFill>
                  <a:schemeClr val="dk1"/>
                </a:solidFill>
                <a:latin typeface="Calibri"/>
                <a:ea typeface="Calibri"/>
                <a:cs typeface="Calibri"/>
                <a:sym typeface="Calibri"/>
              </a:rPr>
              <a:t>No se  optimizaron los hiperparámetros de los modelos LGBM, se utilizaron los provistos por la materia en </a:t>
            </a:r>
            <a:endParaRPr sz="6123">
              <a:solidFill>
                <a:schemeClr val="dk1"/>
              </a:solidFill>
              <a:latin typeface="Calibri"/>
              <a:ea typeface="Calibri"/>
              <a:cs typeface="Calibri"/>
              <a:sym typeface="Calibri"/>
            </a:endParaRPr>
          </a:p>
          <a:p>
            <a:pPr indent="0" lvl="0" marL="457200" rtl="0" algn="l">
              <a:spcBef>
                <a:spcPts val="1200"/>
              </a:spcBef>
              <a:spcAft>
                <a:spcPts val="0"/>
              </a:spcAft>
              <a:buNone/>
            </a:pPr>
            <a:r>
              <a:rPr lang="en" sz="6123">
                <a:solidFill>
                  <a:schemeClr val="dk1"/>
                </a:solidFill>
                <a:latin typeface="Calibri"/>
                <a:ea typeface="Calibri"/>
                <a:cs typeface="Calibri"/>
                <a:sym typeface="Calibri"/>
              </a:rPr>
              <a:t>https://github.com/dmecoyfin/dmeyf2024/blob/main/src/wf-etapas/z1601_CN_canaritos_asesinos.r</a:t>
            </a:r>
            <a:endParaRPr sz="6123">
              <a:solidFill>
                <a:schemeClr val="dk1"/>
              </a:solidFill>
              <a:latin typeface="Calibri"/>
              <a:ea typeface="Calibri"/>
              <a:cs typeface="Calibri"/>
              <a:sym typeface="Calibri"/>
            </a:endParaRPr>
          </a:p>
          <a:p>
            <a:pPr indent="0" lvl="0" marL="457200" rtl="0" algn="l">
              <a:spcBef>
                <a:spcPts val="1200"/>
              </a:spcBef>
              <a:spcAft>
                <a:spcPts val="0"/>
              </a:spcAft>
              <a:buNone/>
            </a:pPr>
            <a:r>
              <a:t/>
            </a:r>
            <a:endParaRPr>
              <a:solidFill>
                <a:schemeClr val="dk1"/>
              </a:solidFill>
              <a:latin typeface="Calibri"/>
              <a:ea typeface="Calibri"/>
              <a:cs typeface="Calibri"/>
              <a:sym typeface="Calibri"/>
            </a:endParaRPr>
          </a:p>
          <a:p>
            <a:pPr indent="0" lvl="0" marL="457200" rtl="0" algn="l">
              <a:spcBef>
                <a:spcPts val="1200"/>
              </a:spcBef>
              <a:spcAft>
                <a:spcPts val="0"/>
              </a:spcAft>
              <a:buNone/>
            </a:pPr>
            <a:r>
              <a:t/>
            </a:r>
            <a:endParaRPr>
              <a:solidFill>
                <a:schemeClr val="dk1"/>
              </a:solidFill>
              <a:latin typeface="Calibri"/>
              <a:ea typeface="Calibri"/>
              <a:cs typeface="Calibri"/>
              <a:sym typeface="Calibri"/>
            </a:endParaRPr>
          </a:p>
          <a:p>
            <a:pPr indent="0" lvl="0" marL="457200" rtl="0" algn="l">
              <a:spcBef>
                <a:spcPts val="1200"/>
              </a:spcBef>
              <a:spcAft>
                <a:spcPts val="0"/>
              </a:spcAft>
              <a:buNone/>
            </a:pPr>
            <a:r>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a:p>
            <a:pPr indent="0" lvl="0" marL="45720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DAE0">
            <a:alpha val="49800"/>
          </a:srgbClr>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6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Resultados </a:t>
            </a:r>
            <a:endParaRPr>
              <a:latin typeface="Calibri"/>
              <a:ea typeface="Calibri"/>
              <a:cs typeface="Calibri"/>
              <a:sym typeface="Calibri"/>
            </a:endParaRPr>
          </a:p>
        </p:txBody>
      </p:sp>
      <p:sp>
        <p:nvSpPr>
          <p:cNvPr id="104" name="Google Shape;104;p21"/>
          <p:cNvSpPr txBox="1"/>
          <p:nvPr/>
        </p:nvSpPr>
        <p:spPr>
          <a:xfrm>
            <a:off x="311700" y="6447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Ganancias por semilla</a:t>
            </a:r>
            <a:endParaRPr b="1" sz="1800"/>
          </a:p>
        </p:txBody>
      </p:sp>
      <p:pic>
        <p:nvPicPr>
          <p:cNvPr id="105" name="Google Shape;105;p21"/>
          <p:cNvPicPr preferRelativeResize="0"/>
          <p:nvPr/>
        </p:nvPicPr>
        <p:blipFill>
          <a:blip r:embed="rId3">
            <a:alphaModFix/>
          </a:blip>
          <a:stretch>
            <a:fillRect/>
          </a:stretch>
        </p:blipFill>
        <p:spPr>
          <a:xfrm>
            <a:off x="0" y="1029600"/>
            <a:ext cx="4651894" cy="3809100"/>
          </a:xfrm>
          <a:prstGeom prst="rect">
            <a:avLst/>
          </a:prstGeom>
          <a:noFill/>
          <a:ln>
            <a:noFill/>
          </a:ln>
        </p:spPr>
      </p:pic>
      <p:pic>
        <p:nvPicPr>
          <p:cNvPr id="106" name="Google Shape;106;p21"/>
          <p:cNvPicPr preferRelativeResize="0"/>
          <p:nvPr/>
        </p:nvPicPr>
        <p:blipFill>
          <a:blip r:embed="rId4">
            <a:alphaModFix/>
          </a:blip>
          <a:stretch>
            <a:fillRect/>
          </a:stretch>
        </p:blipFill>
        <p:spPr>
          <a:xfrm>
            <a:off x="4740001" y="2231938"/>
            <a:ext cx="4291475" cy="12261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