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0E1"/>
    <a:srgbClr val="FDA248"/>
    <a:srgbClr val="E7F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4" d="100"/>
          <a:sy n="84" d="100"/>
        </p:scale>
        <p:origin x="6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39144623226444525"/>
          <c:y val="7.004741989705234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Share of MTD Domains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0FD-42DB-8195-F36C5C792A9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FAC-4F35-809C-8ED5F18C60D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FAC-4F35-809C-8ED5F18C60D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10FD-42DB-8195-F36C5C792A9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FAC-4F35-809C-8ED5F18C60DF}"/>
              </c:ext>
            </c:extLst>
          </c:dPt>
          <c:dLbls>
            <c:dLbl>
              <c:idx val="3"/>
              <c:tx>
                <c:rich>
                  <a:bodyPr/>
                  <a:lstStyle/>
                  <a:p>
                    <a:fld id="{B1F06D51-2D6E-46C3-A9EE-EA27F7DA20DE}" type="PERCENTAGE">
                      <a:rPr lang="en-US" smtClean="0"/>
                      <a:pPr/>
                      <a:t>[PERCENTAGE]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10FD-42DB-8195-F36C5C792A9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Dynamic Network</c:v>
                </c:pt>
                <c:pt idx="1">
                  <c:v>Dynamic Runtime Environment</c:v>
                </c:pt>
                <c:pt idx="2">
                  <c:v>Dynamic Software</c:v>
                </c:pt>
                <c:pt idx="3">
                  <c:v>Dynamic Data</c:v>
                </c:pt>
                <c:pt idx="4">
                  <c:v>Dynamic Platform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54</c:v>
                </c:pt>
                <c:pt idx="1">
                  <c:v>20</c:v>
                </c:pt>
                <c:pt idx="2">
                  <c:v>13</c:v>
                </c:pt>
                <c:pt idx="3">
                  <c:v>10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0FD-42DB-8195-F36C5C792A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1954439119023164"/>
          <c:y val="0.34195137219862026"/>
          <c:w val="0.29351981817490203"/>
          <c:h val="0.3486725232560651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Overview of oS in constrained Devices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ofPieChart>
        <c:ofPieType val="pie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82B1-424D-93C2-188216CAAC4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82B1-424D-93C2-188216CAAC4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6-82B1-424D-93C2-188216CAAC4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82B1-424D-93C2-188216CAAC4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82B1-424D-93C2-188216CAAC4A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82B1-424D-93C2-188216CAAC4A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82B1-424D-93C2-188216CAAC4A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8-82B1-424D-93C2-188216CAAC4A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82B1-424D-93C2-188216CAAC4A}"/>
              </c:ext>
            </c:extLst>
          </c:dPt>
          <c:dLbls>
            <c:dLbl>
              <c:idx val="0"/>
              <c:layout>
                <c:manualLayout>
                  <c:x val="8.3427042322834641E-2"/>
                  <c:y val="-0.12791430069424822"/>
                </c:manualLayout>
              </c:layout>
              <c:tx>
                <c:rich>
                  <a:bodyPr/>
                  <a:lstStyle/>
                  <a:p>
                    <a:fld id="{6E3EE31C-2CB3-449B-B962-816836C399A4}" type="CATEGORYNAME">
                      <a:rPr lang="en-US"/>
                      <a:pPr/>
                      <a:t>[CATEGORY NAME]</a:t>
                    </a:fld>
                    <a:r>
                      <a:rPr lang="en-US" baseline="0"/>
                      <a:t>, </a:t>
                    </a:r>
                    <a:fld id="{B9702968-D77A-42BE-96F8-00CF3CA2ADE4}" type="VALUE">
                      <a:rPr lang="en-US" baseline="0" smtClean="0"/>
                      <a:pPr/>
                      <a:t>[VALUE]</a:t>
                    </a:fld>
                    <a:r>
                      <a:rPr lang="en-US" baseline="0"/>
                      <a:t>%</a:t>
                    </a: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82B1-424D-93C2-188216CAAC4A}"/>
                </c:ext>
              </c:extLst>
            </c:dLbl>
            <c:dLbl>
              <c:idx val="1"/>
              <c:layout>
                <c:manualLayout>
                  <c:x val="2.9896653543307082E-2"/>
                  <c:y val="5.0774295597053667E-2"/>
                </c:manualLayout>
              </c:layout>
              <c:tx>
                <c:rich>
                  <a:bodyPr/>
                  <a:lstStyle/>
                  <a:p>
                    <a:fld id="{EA4D4E67-C191-4985-96A5-445C642EAA51}" type="CATEGORYNAME">
                      <a:rPr lang="en-US"/>
                      <a:pPr/>
                      <a:t>[CATEGORY NAME]</a:t>
                    </a:fld>
                    <a:r>
                      <a:rPr lang="en-US" baseline="0"/>
                      <a:t>, </a:t>
                    </a:r>
                    <a:fld id="{2AD6CEFD-EFB1-4424-A457-706F3F68DDBE}" type="VALUE">
                      <a:rPr lang="en-US" baseline="0" smtClean="0"/>
                      <a:pPr/>
                      <a:t>[VALUE]</a:t>
                    </a:fld>
                    <a:r>
                      <a:rPr lang="en-US" baseline="0"/>
                      <a:t>%</a:t>
                    </a: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82B1-424D-93C2-188216CAAC4A}"/>
                </c:ext>
              </c:extLst>
            </c:dLbl>
            <c:dLbl>
              <c:idx val="2"/>
              <c:layout>
                <c:manualLayout>
                  <c:x val="5.0213336614173203E-2"/>
                  <c:y val="7.829582441585721E-2"/>
                </c:manualLayout>
              </c:layout>
              <c:tx>
                <c:rich>
                  <a:bodyPr/>
                  <a:lstStyle/>
                  <a:p>
                    <a:r>
                      <a:rPr lang="en-US" baseline="0"/>
                      <a:t>Rest, </a:t>
                    </a:r>
                    <a:fld id="{CFA6D08D-E954-433A-8863-D235BCB3D062}" type="PERCENTAGE">
                      <a:rPr lang="en-US" baseline="0"/>
                      <a:pPr/>
                      <a:t>[PERCENTAGE]</a:t>
                    </a:fld>
                    <a:endParaRPr lang="en-US" baseline="0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82B1-424D-93C2-188216CAAC4A}"/>
                </c:ext>
              </c:extLst>
            </c:dLbl>
            <c:dLbl>
              <c:idx val="3"/>
              <c:layout>
                <c:manualLayout>
                  <c:x val="0.10563459645669292"/>
                  <c:y val="-7.082664426509333E-2"/>
                </c:manualLayout>
              </c:layout>
              <c:tx>
                <c:rich>
                  <a:bodyPr/>
                  <a:lstStyle/>
                  <a:p>
                    <a:fld id="{28060CBC-6C16-4F43-AF9B-1A953670466B}" type="CATEGORYNAME">
                      <a:rPr lang="en-US"/>
                      <a:pPr/>
                      <a:t>[CATEGORY NAME]</a:t>
                    </a:fld>
                    <a:r>
                      <a:rPr lang="en-US" baseline="0"/>
                      <a:t>, 10%</a:t>
                    </a: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82B1-424D-93C2-188216CAAC4A}"/>
                </c:ext>
              </c:extLst>
            </c:dLbl>
            <c:dLbl>
              <c:idx val="4"/>
              <c:layout>
                <c:manualLayout>
                  <c:x val="0.12300627460629922"/>
                  <c:y val="4.3051916642967723E-2"/>
                </c:manualLayout>
              </c:layout>
              <c:tx>
                <c:rich>
                  <a:bodyPr/>
                  <a:lstStyle/>
                  <a:p>
                    <a:fld id="{5A55855B-71E6-4018-978B-3FAA4AC1C8AC}" type="CATEGORYNAME">
                      <a:rPr lang="en-US"/>
                      <a:pPr/>
                      <a:t>[CATEGORY NAME]</a:t>
                    </a:fld>
                    <a:r>
                      <a:rPr lang="en-US" baseline="0"/>
                      <a:t>, 9%</a:t>
                    </a: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82B1-424D-93C2-188216CAAC4A}"/>
                </c:ext>
              </c:extLst>
            </c:dLbl>
            <c:dLbl>
              <c:idx val="5"/>
              <c:layout>
                <c:manualLayout>
                  <c:x val="-1.3583415354330709E-2"/>
                  <c:y val="8.2801176008785921E-2"/>
                </c:manualLayout>
              </c:layout>
              <c:tx>
                <c:rich>
                  <a:bodyPr/>
                  <a:lstStyle/>
                  <a:p>
                    <a:fld id="{2A06C503-89D1-4176-9DC7-BB8C5DA4441F}" type="CATEGORYNAME">
                      <a:rPr lang="en-US"/>
                      <a:pPr/>
                      <a:t>[CATEGORY NAME]</a:t>
                    </a:fld>
                    <a:r>
                      <a:rPr lang="en-US" baseline="0"/>
                      <a:t>, 8%</a:t>
                    </a: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82B1-424D-93C2-188216CAAC4A}"/>
                </c:ext>
              </c:extLst>
            </c:dLbl>
            <c:dLbl>
              <c:idx val="6"/>
              <c:layout>
                <c:manualLayout>
                  <c:x val="-3.5260703740157481E-2"/>
                  <c:y val="4.891166037698931E-2"/>
                </c:manualLayout>
              </c:layout>
              <c:tx>
                <c:rich>
                  <a:bodyPr/>
                  <a:lstStyle/>
                  <a:p>
                    <a:fld id="{F27650C6-F5FA-44A9-A25D-5818821ED857}" type="CATEGORYNAME">
                      <a:rPr lang="en-US"/>
                      <a:pPr/>
                      <a:t>[CATEGORY NAME]</a:t>
                    </a:fld>
                    <a:r>
                      <a:rPr lang="en-US" baseline="0"/>
                      <a:t>, 7%</a:t>
                    </a: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82B1-424D-93C2-188216CAAC4A}"/>
                </c:ext>
              </c:extLst>
            </c:dLbl>
            <c:dLbl>
              <c:idx val="7"/>
              <c:layout>
                <c:manualLayout>
                  <c:x val="-5.6423105314960746E-2"/>
                  <c:y val="-8.7399723954249345E-2"/>
                </c:manualLayout>
              </c:layout>
              <c:tx>
                <c:rich>
                  <a:bodyPr/>
                  <a:lstStyle/>
                  <a:p>
                    <a:fld id="{105089D3-2680-4C11-87C5-B49CBF5FD0D5}" type="CATEGORYNAME">
                      <a:rPr lang="en-US"/>
                      <a:pPr/>
                      <a:t>[CATEGORY NAME]</a:t>
                    </a:fld>
                    <a:r>
                      <a:rPr lang="en-US" baseline="0"/>
                      <a:t>, </a:t>
                    </a:r>
                    <a:fld id="{267557AF-29E9-414A-8299-34CC2691AEA5}" type="VALUE">
                      <a:rPr lang="en-US" baseline="0" smtClean="0"/>
                      <a:pPr/>
                      <a:t>[VALUE]</a:t>
                    </a:fld>
                    <a:r>
                      <a:rPr lang="en-US" baseline="0"/>
                      <a:t>%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82B1-424D-93C2-188216CAAC4A}"/>
                </c:ext>
              </c:extLst>
            </c:dLbl>
            <c:dLbl>
              <c:idx val="8"/>
              <c:layout>
                <c:manualLayout>
                  <c:x val="-0.11803051181102363"/>
                  <c:y val="-9.3749994232898981E-3"/>
                </c:manualLayout>
              </c:layout>
              <c:tx>
                <c:rich>
                  <a:bodyPr/>
                  <a:lstStyle/>
                  <a:p>
                    <a:r>
                      <a:rPr lang="en-US" baseline="0"/>
                      <a:t>Linux, </a:t>
                    </a:r>
                    <a:fld id="{7EC45D93-A834-45DE-9CA9-D5B0454BB151}" type="PERCENTAGE">
                      <a:rPr lang="en-US" baseline="0"/>
                      <a:pPr/>
                      <a:t>[PERCENTAGE]</a:t>
                    </a:fld>
                    <a:endParaRPr lang="en-US" baseline="0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82B1-424D-93C2-188216CAAC4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Sheet1!$A$2:$A$9</c:f>
              <c:strCache>
                <c:ptCount val="8"/>
                <c:pt idx="0">
                  <c:v>FreeRTOS</c:v>
                </c:pt>
                <c:pt idx="1">
                  <c:v>No OS/bare-metal</c:v>
                </c:pt>
                <c:pt idx="2">
                  <c:v>Rest</c:v>
                </c:pt>
                <c:pt idx="3">
                  <c:v>Ubuntu</c:v>
                </c:pt>
                <c:pt idx="4">
                  <c:v>Raspbian</c:v>
                </c:pt>
                <c:pt idx="5">
                  <c:v>Alpine</c:v>
                </c:pt>
                <c:pt idx="6">
                  <c:v>Debian</c:v>
                </c:pt>
                <c:pt idx="7">
                  <c:v>Rest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22</c:v>
                </c:pt>
                <c:pt idx="1">
                  <c:v>19</c:v>
                </c:pt>
                <c:pt idx="2">
                  <c:v>16</c:v>
                </c:pt>
                <c:pt idx="3">
                  <c:v>10</c:v>
                </c:pt>
                <c:pt idx="4">
                  <c:v>9</c:v>
                </c:pt>
                <c:pt idx="5">
                  <c:v>8</c:v>
                </c:pt>
                <c:pt idx="6">
                  <c:v>7</c:v>
                </c:pt>
                <c:pt idx="7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B1-424D-93C2-188216CAAC4A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gapWidth val="39"/>
        <c:splitType val="pos"/>
        <c:splitPos val="5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C8F96-BC02-E9B3-1FC5-7627C8BCE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E1E40D-1268-855B-02F5-3F495698A2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2490E-CAFC-2BF2-BDA0-32F32C892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AA21-834B-4D0F-AEBB-56BF46D37CCD}" type="datetimeFigureOut">
              <a:rPr lang="en-GB" smtClean="0"/>
              <a:t>26/11/2022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D553B-85B9-6657-D071-AA6B44DDE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19BD2-5AC5-1CF1-891A-E6B2C954D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3D043-7F56-4ECB-9E31-F82186DFC0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099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8119A-2452-2461-BEAD-A34F465A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519F53-BC39-9426-9C2B-E593A83BD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508AD-4A9A-D879-4E01-043C283B9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AA21-834B-4D0F-AEBB-56BF46D37CCD}" type="datetimeFigureOut">
              <a:rPr lang="en-GB" smtClean="0"/>
              <a:t>26/11/2022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753FA-B826-6C90-4806-CC41021F9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E6090-7247-1FE2-75DC-19301A765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3D043-7F56-4ECB-9E31-F82186DFC0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917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749D07-A40B-9A84-C170-5057D3BDF3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699FFB-9027-770C-C2C3-9A141A277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23609-7B45-6387-054B-F7E06D254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AA21-834B-4D0F-AEBB-56BF46D37CCD}" type="datetimeFigureOut">
              <a:rPr lang="en-GB" smtClean="0"/>
              <a:t>26/11/2022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226BA-49B1-B23E-69E5-3D77DE007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4769C-BDF9-EAF1-2489-CA751B848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3D043-7F56-4ECB-9E31-F82186DFC0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813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62322-6BAA-60DF-FE92-4A999EFC3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41FDA-BCC1-F52E-C5E5-555AE199A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6B452-73AB-DCD5-C348-580D927C2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AA21-834B-4D0F-AEBB-56BF46D37CCD}" type="datetimeFigureOut">
              <a:rPr lang="en-GB" smtClean="0"/>
              <a:t>26/11/2022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EC8A6-63CD-50F8-7D4F-96F1EE753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2FB07-FCC2-195D-F27D-400264599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3D043-7F56-4ECB-9E31-F82186DFC0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292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D11B6-81AC-1D0A-E83B-9511F020C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CDECB-AF86-81AE-92E7-09C447701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C2DEF-9298-437C-161F-9EA79CCD2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AA21-834B-4D0F-AEBB-56BF46D37CCD}" type="datetimeFigureOut">
              <a:rPr lang="en-GB" smtClean="0"/>
              <a:t>26/11/2022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E96AD-79D2-A229-569D-4F3555760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8A824-44A1-DA4B-6B56-97121C047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3D043-7F56-4ECB-9E31-F82186DFC0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399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8E0BA-AB29-280D-077E-FD62D708A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78844-AEBF-4A28-B06B-D6770C3319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A3B47C-ECBF-21CB-950D-585DC680B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630AB7-4692-215C-D8F7-15E15786B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AA21-834B-4D0F-AEBB-56BF46D37CCD}" type="datetimeFigureOut">
              <a:rPr lang="en-GB" smtClean="0"/>
              <a:t>26/11/2022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B29484-79CB-C33B-C44F-EFAA283BA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9A408-3FAB-169E-123C-AE62DA2AD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3D043-7F56-4ECB-9E31-F82186DFC0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797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95ECB-8ED7-B43A-79F5-8439A0E7B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8E427-BE30-8BBB-8092-2BD8DF6BA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CC88E9-13EF-501F-9970-0F6056BC7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A6B084-E949-C1CF-5128-6B556DE32D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DECCAA-3EF3-165A-CAED-909E85AE34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A9D129-D396-7FB5-2D0B-54A6B7042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AA21-834B-4D0F-AEBB-56BF46D37CCD}" type="datetimeFigureOut">
              <a:rPr lang="en-GB" smtClean="0"/>
              <a:t>26/11/2022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4CF67D-DEC6-C3BB-833D-092BE2950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1253AC-9F4C-4F82-8B01-5DFAB2A33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3D043-7F56-4ECB-9E31-F82186DFC0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183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0B285-78D2-C825-BCAC-0B5E24C55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A1D453-5B1E-DAE9-13CF-ED86148BF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AA21-834B-4D0F-AEBB-56BF46D37CCD}" type="datetimeFigureOut">
              <a:rPr lang="en-GB" smtClean="0"/>
              <a:t>26/11/2022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A26739-1CEA-78E3-B8BD-C8F413CC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6A4A0F-9D66-4188-CAB1-BFC64564B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3D043-7F56-4ECB-9E31-F82186DFC0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92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640FE5-835F-C23D-4065-EBD8E799A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AA21-834B-4D0F-AEBB-56BF46D37CCD}" type="datetimeFigureOut">
              <a:rPr lang="en-GB" smtClean="0"/>
              <a:t>26/11/2022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7F80F1-AA9F-F104-24F2-381BE3AB3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3E55D4-37A3-1EBC-248A-CE074B61E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3D043-7F56-4ECB-9E31-F82186DFC0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0939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8B929-8FC0-FAAD-6B9E-D2A0AD0E3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F93A6-2A62-0E82-4997-E795AA96B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F5E887-A798-EA4E-5A44-0E0BE8C749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DFF0B-220D-6A67-1D56-BF40642DE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AA21-834B-4D0F-AEBB-56BF46D37CCD}" type="datetimeFigureOut">
              <a:rPr lang="en-GB" smtClean="0"/>
              <a:t>26/11/2022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4608C7-248E-E27E-0C28-43557FCBA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E8D2D7-633B-CAEB-CA65-96F87C61D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3D043-7F56-4ECB-9E31-F82186DFC0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581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E8612-923D-A191-7B27-4235A1764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FBFF00-A2E8-0FA0-08CF-C4FF4EE19E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772310-F5EC-BB53-B811-0FEDBE715A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5F7A13-C308-3981-6665-CDDD750AC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AA21-834B-4D0F-AEBB-56BF46D37CCD}" type="datetimeFigureOut">
              <a:rPr lang="en-GB" smtClean="0"/>
              <a:t>26/11/2022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7248C-7271-7577-D424-DDA18D12D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000F4-4A48-24F5-35AA-8A2FEAD07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3D043-7F56-4ECB-9E31-F82186DFC0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496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71986B-33B7-73AE-737E-1AE27E4CB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8FA07-6A78-2E0B-7F9E-626100B24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B12B6-28B9-4822-C9A9-78C3243E97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7AA21-834B-4D0F-AEBB-56BF46D37CCD}" type="datetimeFigureOut">
              <a:rPr lang="en-GB" smtClean="0"/>
              <a:t>26/11/2022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175C7-966D-6863-EC3A-38CCACE6E5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30C9C-160A-42FC-8312-AE679354CA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3D043-7F56-4ECB-9E31-F82186DFC0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844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22C58E80-B57B-919B-20D4-6CFBD616BBF1}"/>
              </a:ext>
            </a:extLst>
          </p:cNvPr>
          <p:cNvGrpSpPr/>
          <p:nvPr/>
        </p:nvGrpSpPr>
        <p:grpSpPr>
          <a:xfrm>
            <a:off x="2680137" y="1647496"/>
            <a:ext cx="5715001" cy="2388475"/>
            <a:chOff x="2703785" y="1749973"/>
            <a:chExt cx="5715001" cy="230611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9C21B27-0E8A-79DC-5393-10E240548585}"/>
                </a:ext>
              </a:extLst>
            </p:cNvPr>
            <p:cNvSpPr>
              <a:spLocks/>
            </p:cNvSpPr>
            <p:nvPr/>
          </p:nvSpPr>
          <p:spPr>
            <a:xfrm>
              <a:off x="2703785" y="1749973"/>
              <a:ext cx="5715001" cy="167902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FAC59D8-0C04-7412-6781-EE0E5EA6307B}"/>
                </a:ext>
              </a:extLst>
            </p:cNvPr>
            <p:cNvCxnSpPr>
              <a:cxnSpLocks/>
            </p:cNvCxnSpPr>
            <p:nvPr/>
          </p:nvCxnSpPr>
          <p:spPr>
            <a:xfrm>
              <a:off x="5561285" y="1915510"/>
              <a:ext cx="0" cy="12927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92928E1-F488-18C4-9864-F9691C767CFE}"/>
                </a:ext>
              </a:extLst>
            </p:cNvPr>
            <p:cNvCxnSpPr>
              <a:cxnSpLocks/>
            </p:cNvCxnSpPr>
            <p:nvPr/>
          </p:nvCxnSpPr>
          <p:spPr>
            <a:xfrm>
              <a:off x="2932386" y="2238703"/>
              <a:ext cx="52499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A2B884E-B84B-FBF0-4A07-54A0B6BC83DA}"/>
                </a:ext>
              </a:extLst>
            </p:cNvPr>
            <p:cNvSpPr txBox="1">
              <a:spLocks/>
            </p:cNvSpPr>
            <p:nvPr/>
          </p:nvSpPr>
          <p:spPr>
            <a:xfrm>
              <a:off x="2940268" y="1869371"/>
              <a:ext cx="2514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/>
                <a:t>Format 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127E54E-D2A3-C33E-B5D2-B11CD8CB2A30}"/>
                </a:ext>
              </a:extLst>
            </p:cNvPr>
            <p:cNvSpPr txBox="1">
              <a:spLocks/>
            </p:cNvSpPr>
            <p:nvPr/>
          </p:nvSpPr>
          <p:spPr>
            <a:xfrm>
              <a:off x="5691351" y="1869371"/>
              <a:ext cx="2514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/>
                <a:t>Format 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124B616-8EBA-5A9C-8F72-8D2F9DFD5961}"/>
                </a:ext>
              </a:extLst>
            </p:cNvPr>
            <p:cNvSpPr txBox="1">
              <a:spLocks/>
            </p:cNvSpPr>
            <p:nvPr/>
          </p:nvSpPr>
          <p:spPr>
            <a:xfrm>
              <a:off x="2909064" y="2301765"/>
              <a:ext cx="2514599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/>
                <a:t>Age 55</a:t>
              </a:r>
            </a:p>
            <a:p>
              <a:pPr algn="ctr"/>
              <a:r>
                <a:rPr lang="en-GB"/>
                <a:t>Gender = Female</a:t>
              </a:r>
            </a:p>
            <a:p>
              <a:pPr algn="ctr"/>
              <a:r>
                <a:rPr lang="en-GB"/>
                <a:t>ID = 152354</a:t>
              </a:r>
            </a:p>
            <a:p>
              <a:pPr marL="285750" indent="-285750" algn="ctr">
                <a:buFontTx/>
                <a:buChar char="-"/>
              </a:pPr>
              <a:endParaRPr lang="en-GB"/>
            </a:p>
            <a:p>
              <a:pPr algn="ctr"/>
              <a:endParaRPr lang="en-GB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0BFD989-9A21-1CB1-85FE-56C693EF8ED1}"/>
                </a:ext>
              </a:extLst>
            </p:cNvPr>
            <p:cNvSpPr txBox="1">
              <a:spLocks/>
            </p:cNvSpPr>
            <p:nvPr/>
          </p:nvSpPr>
          <p:spPr>
            <a:xfrm>
              <a:off x="5707117" y="2301765"/>
              <a:ext cx="251459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/>
                <a:t>Gender = F</a:t>
              </a:r>
            </a:p>
            <a:p>
              <a:pPr algn="ctr"/>
              <a:r>
                <a:rPr lang="en-GB"/>
                <a:t>ID = 00152354</a:t>
              </a:r>
            </a:p>
            <a:p>
              <a:pPr algn="ctr"/>
              <a:r>
                <a:rPr lang="en-GB"/>
                <a:t>Age = 110111</a:t>
              </a:r>
            </a:p>
            <a:p>
              <a:pPr algn="ctr"/>
              <a:endParaRPr lang="en-GB"/>
            </a:p>
            <a:p>
              <a:pPr marL="285750" indent="-285750" algn="ctr">
                <a:buFontTx/>
                <a:buChar char="-"/>
              </a:pPr>
              <a:endParaRPr lang="en-GB"/>
            </a:p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85315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B24EFAC-059A-5245-4426-E345ACF8A7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862126"/>
              </p:ext>
            </p:extLst>
          </p:nvPr>
        </p:nvGraphicFramePr>
        <p:xfrm>
          <a:off x="2032000" y="719666"/>
          <a:ext cx="8152524" cy="302028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1838434">
                  <a:extLst>
                    <a:ext uri="{9D8B030D-6E8A-4147-A177-3AD203B41FA5}">
                      <a16:colId xmlns:a16="http://schemas.microsoft.com/office/drawing/2014/main" val="1366749723"/>
                    </a:ext>
                  </a:extLst>
                </a:gridCol>
                <a:gridCol w="1166649">
                  <a:extLst>
                    <a:ext uri="{9D8B030D-6E8A-4147-A177-3AD203B41FA5}">
                      <a16:colId xmlns:a16="http://schemas.microsoft.com/office/drawing/2014/main" val="2942276713"/>
                    </a:ext>
                  </a:extLst>
                </a:gridCol>
                <a:gridCol w="1103586">
                  <a:extLst>
                    <a:ext uri="{9D8B030D-6E8A-4147-A177-3AD203B41FA5}">
                      <a16:colId xmlns:a16="http://schemas.microsoft.com/office/drawing/2014/main" val="1729095142"/>
                    </a:ext>
                  </a:extLst>
                </a:gridCol>
                <a:gridCol w="1481959">
                  <a:extLst>
                    <a:ext uri="{9D8B030D-6E8A-4147-A177-3AD203B41FA5}">
                      <a16:colId xmlns:a16="http://schemas.microsoft.com/office/drawing/2014/main" val="2338551712"/>
                    </a:ext>
                  </a:extLst>
                </a:gridCol>
                <a:gridCol w="1203142">
                  <a:extLst>
                    <a:ext uri="{9D8B030D-6E8A-4147-A177-3AD203B41FA5}">
                      <a16:colId xmlns:a16="http://schemas.microsoft.com/office/drawing/2014/main" val="3093800999"/>
                    </a:ext>
                  </a:extLst>
                </a:gridCol>
                <a:gridCol w="1358754">
                  <a:extLst>
                    <a:ext uri="{9D8B030D-6E8A-4147-A177-3AD203B41FA5}">
                      <a16:colId xmlns:a16="http://schemas.microsoft.com/office/drawing/2014/main" val="859976564"/>
                    </a:ext>
                  </a:extLst>
                </a:gridCol>
              </a:tblGrid>
              <a:tr h="372408">
                <a:tc rowSpan="2">
                  <a:txBody>
                    <a:bodyPr/>
                    <a:lstStyle/>
                    <a:p>
                      <a:pPr algn="ctr"/>
                      <a:r>
                        <a:rPr lang="en-GB" b="1"/>
                        <a:t>MT Domains</a:t>
                      </a: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GB" b="1"/>
                        <a:t>Attack Phases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568427"/>
                  </a:ext>
                </a:extLst>
              </a:tr>
              <a:tr h="37240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Reconnaissance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Access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Development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Launch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Persistence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9827745"/>
                  </a:ext>
                </a:extLst>
              </a:tr>
              <a:tr h="372408"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Dynamic Networks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549833"/>
                  </a:ext>
                </a:extLst>
              </a:tr>
              <a:tr h="372408"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Dynamic Platforms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4174632"/>
                  </a:ext>
                </a:extLst>
              </a:tr>
              <a:tr h="372408"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Dynamic Runtime Environments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3409011"/>
                  </a:ext>
                </a:extLst>
              </a:tr>
              <a:tr h="372408"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Dynamic Software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6033500"/>
                  </a:ext>
                </a:extLst>
              </a:tr>
              <a:tr h="372408"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Dynamic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7309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7636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CD9D4BF-8B26-8834-0A6D-233913384C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161259"/>
              </p:ext>
            </p:extLst>
          </p:nvPr>
        </p:nvGraphicFramePr>
        <p:xfrm>
          <a:off x="1156669" y="79899"/>
          <a:ext cx="9374819" cy="6447747"/>
        </p:xfrm>
        <a:graphic>
          <a:graphicData uri="http://schemas.openxmlformats.org/drawingml/2006/table">
            <a:tbl>
              <a:tblPr firstRow="1" firstCol="1" lastRow="1" bandRow="1">
                <a:tableStyleId>{5C22544A-7EE6-4342-B048-85BDC9FD1C3A}</a:tableStyleId>
              </a:tblPr>
              <a:tblGrid>
                <a:gridCol w="1701823">
                  <a:extLst>
                    <a:ext uri="{9D8B030D-6E8A-4147-A177-3AD203B41FA5}">
                      <a16:colId xmlns:a16="http://schemas.microsoft.com/office/drawing/2014/main" val="4126742755"/>
                    </a:ext>
                  </a:extLst>
                </a:gridCol>
                <a:gridCol w="2741518">
                  <a:extLst>
                    <a:ext uri="{9D8B030D-6E8A-4147-A177-3AD203B41FA5}">
                      <a16:colId xmlns:a16="http://schemas.microsoft.com/office/drawing/2014/main" val="1294277265"/>
                    </a:ext>
                  </a:extLst>
                </a:gridCol>
                <a:gridCol w="1302074">
                  <a:extLst>
                    <a:ext uri="{9D8B030D-6E8A-4147-A177-3AD203B41FA5}">
                      <a16:colId xmlns:a16="http://schemas.microsoft.com/office/drawing/2014/main" val="3999917082"/>
                    </a:ext>
                  </a:extLst>
                </a:gridCol>
                <a:gridCol w="963739">
                  <a:extLst>
                    <a:ext uri="{9D8B030D-6E8A-4147-A177-3AD203B41FA5}">
                      <a16:colId xmlns:a16="http://schemas.microsoft.com/office/drawing/2014/main" val="3819082640"/>
                    </a:ext>
                  </a:extLst>
                </a:gridCol>
                <a:gridCol w="1343085">
                  <a:extLst>
                    <a:ext uri="{9D8B030D-6E8A-4147-A177-3AD203B41FA5}">
                      <a16:colId xmlns:a16="http://schemas.microsoft.com/office/drawing/2014/main" val="3217252157"/>
                    </a:ext>
                  </a:extLst>
                </a:gridCol>
                <a:gridCol w="1322580">
                  <a:extLst>
                    <a:ext uri="{9D8B030D-6E8A-4147-A177-3AD203B41FA5}">
                      <a16:colId xmlns:a16="http://schemas.microsoft.com/office/drawing/2014/main" val="1232900534"/>
                    </a:ext>
                  </a:extLst>
                </a:gridCol>
              </a:tblGrid>
              <a:tr h="312795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/>
                        <a:t>Current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/>
                        <a:t>Future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669115"/>
                  </a:ext>
                </a:extLst>
              </a:tr>
              <a:tr h="424427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Germany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UK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Germany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UK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0998118"/>
                  </a:ext>
                </a:extLst>
              </a:tr>
              <a:tr h="569633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Lamps and Lighting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13%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11%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30%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36%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5989642"/>
                  </a:ext>
                </a:extLst>
              </a:tr>
              <a:tr h="1011441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Heating and Air Conditioning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10%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33%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39%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8601354"/>
                  </a:ext>
                </a:extLst>
              </a:tr>
              <a:tr h="312795">
                <a:tc rowSpan="2">
                  <a:txBody>
                    <a:bodyPr/>
                    <a:lstStyle/>
                    <a:p>
                      <a:pPr algn="ctr"/>
                      <a:r>
                        <a:rPr lang="en-GB"/>
                        <a:t>Security Solutions</a:t>
                      </a:r>
                    </a:p>
                    <a:p>
                      <a:pPr algn="ctr"/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Smart Cameras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13%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30%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36%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6423598"/>
                  </a:ext>
                </a:extLst>
              </a:tr>
              <a:tr h="469192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Smart Sensors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12%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11%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36%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45%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5407046"/>
                  </a:ext>
                </a:extLst>
              </a:tr>
              <a:tr h="544622">
                <a:tc rowSpan="3">
                  <a:txBody>
                    <a:bodyPr/>
                    <a:lstStyle/>
                    <a:p>
                      <a:pPr algn="ctr"/>
                      <a:r>
                        <a:rPr lang="en-GB"/>
                        <a:t>Appliances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Small home appliances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24%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21%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6965360"/>
                  </a:ext>
                </a:extLst>
              </a:tr>
              <a:tr h="544622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Large home appliances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28%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32%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3968452"/>
                  </a:ext>
                </a:extLst>
              </a:tr>
              <a:tr h="544622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Smart vacuum cleaners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22%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21%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8511123"/>
                  </a:ext>
                </a:extLst>
              </a:tr>
              <a:tr h="547391">
                <a:tc rowSpan="2">
                  <a:txBody>
                    <a:bodyPr/>
                    <a:lstStyle/>
                    <a:p>
                      <a:pPr algn="ctr"/>
                      <a:r>
                        <a:rPr lang="en-GB"/>
                        <a:t>Garden and Balcony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Smart robotic lawnmower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18%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17%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7488071"/>
                  </a:ext>
                </a:extLst>
              </a:tr>
              <a:tr h="544622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Smart irrigation systems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24%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21%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583328"/>
                  </a:ext>
                </a:extLst>
              </a:tr>
              <a:tr h="312795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Overall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16%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25%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18%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30%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8170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7186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D841E200-0C3F-5312-1303-7D3F2F80FD85}"/>
              </a:ext>
            </a:extLst>
          </p:cNvPr>
          <p:cNvGrpSpPr/>
          <p:nvPr/>
        </p:nvGrpSpPr>
        <p:grpSpPr>
          <a:xfrm>
            <a:off x="1613647" y="1008527"/>
            <a:ext cx="7037290" cy="4840941"/>
            <a:chOff x="1613647" y="1008527"/>
            <a:chExt cx="7037290" cy="4840941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0A808A8-A830-7A30-B8B3-ED2A751C8626}"/>
                </a:ext>
              </a:extLst>
            </p:cNvPr>
            <p:cNvGrpSpPr/>
            <p:nvPr/>
          </p:nvGrpSpPr>
          <p:grpSpPr>
            <a:xfrm>
              <a:off x="1613647" y="1008527"/>
              <a:ext cx="2061882" cy="4840941"/>
              <a:chOff x="1613647" y="1008527"/>
              <a:chExt cx="2061882" cy="4840941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F95994D-EF40-291D-AF67-F5750044C351}"/>
                  </a:ext>
                </a:extLst>
              </p:cNvPr>
              <p:cNvSpPr/>
              <p:nvPr/>
            </p:nvSpPr>
            <p:spPr>
              <a:xfrm>
                <a:off x="1613647" y="1008527"/>
                <a:ext cx="2061882" cy="484094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AB138AD-F452-F675-07DF-1C3FD8A3FFA9}"/>
                  </a:ext>
                </a:extLst>
              </p:cNvPr>
              <p:cNvSpPr/>
              <p:nvPr/>
            </p:nvSpPr>
            <p:spPr>
              <a:xfrm>
                <a:off x="1967751" y="3267636"/>
                <a:ext cx="1353671" cy="1066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/>
                  <a:t>Network Layer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6D5C614-67E2-F717-0753-448EAB92C065}"/>
                  </a:ext>
                </a:extLst>
              </p:cNvPr>
              <p:cNvSpPr/>
              <p:nvPr/>
            </p:nvSpPr>
            <p:spPr>
              <a:xfrm>
                <a:off x="1967751" y="4558553"/>
                <a:ext cx="1353671" cy="10668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/>
                  <a:t>Perception Layer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7F2899D-D32D-C57C-E356-F189336B1018}"/>
                  </a:ext>
                </a:extLst>
              </p:cNvPr>
              <p:cNvSpPr/>
              <p:nvPr/>
            </p:nvSpPr>
            <p:spPr>
              <a:xfrm>
                <a:off x="1967750" y="1976719"/>
                <a:ext cx="1353671" cy="10668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/>
                  <a:t>Application Layer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30611F1-882F-42AB-73C2-608F5ACEFC19}"/>
                  </a:ext>
                </a:extLst>
              </p:cNvPr>
              <p:cNvSpPr txBox="1"/>
              <p:nvPr/>
            </p:nvSpPr>
            <p:spPr>
              <a:xfrm>
                <a:off x="1967750" y="1218329"/>
                <a:ext cx="13536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/>
                  <a:t>3-Layer Architecture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F7BA2C3-6C92-9780-5CD4-097EEA63EBA9}"/>
                </a:ext>
              </a:extLst>
            </p:cNvPr>
            <p:cNvGrpSpPr/>
            <p:nvPr/>
          </p:nvGrpSpPr>
          <p:grpSpPr>
            <a:xfrm>
              <a:off x="4101351" y="1008527"/>
              <a:ext cx="2061882" cy="4840941"/>
              <a:chOff x="4455458" y="1008528"/>
              <a:chExt cx="2061882" cy="4840941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CE42532-1775-BC7C-95C4-E785EEAF42DD}"/>
                  </a:ext>
                </a:extLst>
              </p:cNvPr>
              <p:cNvSpPr/>
              <p:nvPr/>
            </p:nvSpPr>
            <p:spPr>
              <a:xfrm>
                <a:off x="4455458" y="1008528"/>
                <a:ext cx="2061882" cy="484094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29E1714-17BD-7CE7-3B3D-EBEB696AFEF4}"/>
                  </a:ext>
                </a:extLst>
              </p:cNvPr>
              <p:cNvSpPr txBox="1"/>
              <p:nvPr/>
            </p:nvSpPr>
            <p:spPr>
              <a:xfrm>
                <a:off x="4849899" y="1204882"/>
                <a:ext cx="13536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/>
                  <a:t>SoA-based Architecture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33DDA0-3C9A-7E98-B0AA-450E2797C77B}"/>
                  </a:ext>
                </a:extLst>
              </p:cNvPr>
              <p:cNvSpPr/>
              <p:nvPr/>
            </p:nvSpPr>
            <p:spPr>
              <a:xfrm>
                <a:off x="4890244" y="1976719"/>
                <a:ext cx="1272989" cy="64722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>
                    <a:solidFill>
                      <a:schemeClr val="tx1"/>
                    </a:solidFill>
                  </a:rPr>
                  <a:t>Application Layer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973B69D-F9E9-6D74-2E34-A46DCF29B110}"/>
                  </a:ext>
                </a:extLst>
              </p:cNvPr>
              <p:cNvSpPr/>
              <p:nvPr/>
            </p:nvSpPr>
            <p:spPr>
              <a:xfrm>
                <a:off x="4890241" y="4978130"/>
                <a:ext cx="1272989" cy="647223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>
                    <a:solidFill>
                      <a:schemeClr val="tx1"/>
                    </a:solidFill>
                  </a:rPr>
                  <a:t>Perception Layer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D158DC7-3E80-CA56-C7B9-A77244F4A94C}"/>
                  </a:ext>
                </a:extLst>
              </p:cNvPr>
              <p:cNvSpPr/>
              <p:nvPr/>
            </p:nvSpPr>
            <p:spPr>
              <a:xfrm>
                <a:off x="4890241" y="3997877"/>
                <a:ext cx="1272989" cy="647223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>
                    <a:solidFill>
                      <a:schemeClr val="tx1"/>
                    </a:solidFill>
                  </a:rPr>
                  <a:t>Network Layer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8AE6B05-104F-B179-4F6D-9E3C66A715C1}"/>
                  </a:ext>
                </a:extLst>
              </p:cNvPr>
              <p:cNvSpPr/>
              <p:nvPr/>
            </p:nvSpPr>
            <p:spPr>
              <a:xfrm>
                <a:off x="4890241" y="2962455"/>
                <a:ext cx="1272989" cy="64722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>
                    <a:solidFill>
                      <a:schemeClr val="tx1"/>
                    </a:solidFill>
                  </a:rPr>
                  <a:t>Service Layer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8500A95-6EA2-2EDD-E51E-3933B6E9DA1D}"/>
                </a:ext>
              </a:extLst>
            </p:cNvPr>
            <p:cNvGrpSpPr/>
            <p:nvPr/>
          </p:nvGrpSpPr>
          <p:grpSpPr>
            <a:xfrm>
              <a:off x="6589055" y="1008527"/>
              <a:ext cx="2061882" cy="4840941"/>
              <a:chOff x="7297269" y="1008527"/>
              <a:chExt cx="2061882" cy="4840941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961AE68-4DA5-AF44-79C3-7B5B17824218}"/>
                  </a:ext>
                </a:extLst>
              </p:cNvPr>
              <p:cNvSpPr/>
              <p:nvPr/>
            </p:nvSpPr>
            <p:spPr>
              <a:xfrm>
                <a:off x="7297269" y="1008527"/>
                <a:ext cx="2061882" cy="484094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D50797-B29D-5E2F-4076-D3469B292E51}"/>
                  </a:ext>
                </a:extLst>
              </p:cNvPr>
              <p:cNvSpPr txBox="1"/>
              <p:nvPr/>
            </p:nvSpPr>
            <p:spPr>
              <a:xfrm>
                <a:off x="7463107" y="1008527"/>
                <a:ext cx="168536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/>
                  <a:t>Middleware-based</a:t>
                </a:r>
                <a:r>
                  <a:rPr lang="en-GB"/>
                  <a:t> </a:t>
                </a:r>
                <a:r>
                  <a:rPr lang="en-GB" b="1"/>
                  <a:t>Architecture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16D91F9-E8FA-2837-D197-09F8E80BABFF}"/>
                  </a:ext>
                </a:extLst>
              </p:cNvPr>
              <p:cNvSpPr/>
              <p:nvPr/>
            </p:nvSpPr>
            <p:spPr>
              <a:xfrm>
                <a:off x="7655847" y="2003614"/>
                <a:ext cx="1299885" cy="506505"/>
              </a:xfrm>
              <a:prstGeom prst="rect">
                <a:avLst/>
              </a:prstGeom>
              <a:solidFill>
                <a:srgbClr val="FFF0E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>
                    <a:solidFill>
                      <a:schemeClr val="tx1"/>
                    </a:solidFill>
                  </a:rPr>
                  <a:t>Business Layer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D085A19-95BE-A543-B154-E3572B6431D9}"/>
                  </a:ext>
                </a:extLst>
              </p:cNvPr>
              <p:cNvSpPr/>
              <p:nvPr/>
            </p:nvSpPr>
            <p:spPr>
              <a:xfrm>
                <a:off x="7655847" y="2695945"/>
                <a:ext cx="1299885" cy="50650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>
                    <a:solidFill>
                      <a:schemeClr val="tx1"/>
                    </a:solidFill>
                  </a:rPr>
                  <a:t>Application Layer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3E4200F-3E66-0275-4A52-F47136602A75}"/>
                  </a:ext>
                </a:extLst>
              </p:cNvPr>
              <p:cNvSpPr/>
              <p:nvPr/>
            </p:nvSpPr>
            <p:spPr>
              <a:xfrm>
                <a:off x="7655847" y="3500565"/>
                <a:ext cx="1299885" cy="50650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>
                    <a:solidFill>
                      <a:schemeClr val="tx1"/>
                    </a:solidFill>
                  </a:rPr>
                  <a:t>Middleware Layer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2CC6A90-1416-DBE4-EA8A-81EB69D35972}"/>
                  </a:ext>
                </a:extLst>
              </p:cNvPr>
              <p:cNvSpPr/>
              <p:nvPr/>
            </p:nvSpPr>
            <p:spPr>
              <a:xfrm>
                <a:off x="7655847" y="4314228"/>
                <a:ext cx="1299885" cy="50650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>
                    <a:solidFill>
                      <a:schemeClr val="tx1"/>
                    </a:solidFill>
                  </a:rPr>
                  <a:t>Network Layer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D584C1A-F80D-0BC7-663C-0285B9F3A0EF}"/>
                  </a:ext>
                </a:extLst>
              </p:cNvPr>
              <p:cNvSpPr/>
              <p:nvPr/>
            </p:nvSpPr>
            <p:spPr>
              <a:xfrm>
                <a:off x="7655847" y="5118848"/>
                <a:ext cx="1299885" cy="506505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>
                    <a:solidFill>
                      <a:schemeClr val="tx1"/>
                    </a:solidFill>
                  </a:rPr>
                  <a:t>Perception Layer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42651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5E2CE-A3FB-D12C-BE48-606D80EE4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28B5651-5FC4-4431-7F28-01510A8716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4694432"/>
              </p:ext>
            </p:extLst>
          </p:nvPr>
        </p:nvGraphicFramePr>
        <p:xfrm>
          <a:off x="327398" y="1939137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85923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F2A77AAC-F72A-427B-4153-CA4B163415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482152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84042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ED8F3-F7E2-447D-657F-E949B220E4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Start Server file </a:t>
            </a:r>
            <a:r>
              <a:rPr lang="en-US" dirty="0">
                <a:sym typeface="Wingdings" panose="05000000000000000000" pitchFamily="2" charset="2"/>
              </a:rPr>
              <a:t> telnet to port 8888 with commands  connect clients  send Strings from management  Client executes 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59A2D4-99F2-28C2-1A57-57B0693CD8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8898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B7C903-BF87-6B95-7AE3-8CFC3D86072D}"/>
              </a:ext>
            </a:extLst>
          </p:cNvPr>
          <p:cNvSpPr/>
          <p:nvPr/>
        </p:nvSpPr>
        <p:spPr>
          <a:xfrm>
            <a:off x="434467" y="1530736"/>
            <a:ext cx="2030877" cy="1166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Server File</a:t>
            </a:r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E3218E1-727C-E0FE-C269-AB5078F70027}"/>
              </a:ext>
            </a:extLst>
          </p:cNvPr>
          <p:cNvCxnSpPr>
            <a:stCxn id="4" idx="3"/>
          </p:cNvCxnSpPr>
          <p:nvPr/>
        </p:nvCxnSpPr>
        <p:spPr>
          <a:xfrm flipV="1">
            <a:off x="2465344" y="2114234"/>
            <a:ext cx="111142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AEDA117-E1F1-7CA3-1061-A0C3B68D78BA}"/>
              </a:ext>
            </a:extLst>
          </p:cNvPr>
          <p:cNvSpPr/>
          <p:nvPr/>
        </p:nvSpPr>
        <p:spPr>
          <a:xfrm>
            <a:off x="3576769" y="1530736"/>
            <a:ext cx="2030877" cy="1166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 to Port 8888 as the Management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371AFB4-2B31-A706-A993-BBFD1782FF14}"/>
              </a:ext>
            </a:extLst>
          </p:cNvPr>
          <p:cNvCxnSpPr>
            <a:stCxn id="8" idx="3"/>
          </p:cNvCxnSpPr>
          <p:nvPr/>
        </p:nvCxnSpPr>
        <p:spPr>
          <a:xfrm flipV="1">
            <a:off x="5607646" y="2114234"/>
            <a:ext cx="111142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AB68221-F703-6F7C-8CBA-A375C6488DB0}"/>
              </a:ext>
            </a:extLst>
          </p:cNvPr>
          <p:cNvSpPr/>
          <p:nvPr/>
        </p:nvSpPr>
        <p:spPr>
          <a:xfrm>
            <a:off x="6719071" y="1530736"/>
            <a:ext cx="2030877" cy="1166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 some Clients</a:t>
            </a:r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E257CB-7F4D-C70E-2F14-509494D8CA5C}"/>
              </a:ext>
            </a:extLst>
          </p:cNvPr>
          <p:cNvSpPr/>
          <p:nvPr/>
        </p:nvSpPr>
        <p:spPr>
          <a:xfrm>
            <a:off x="3568294" y="3503956"/>
            <a:ext cx="2030877" cy="1166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Strings as Management</a:t>
            </a:r>
            <a:endParaRPr lang="en-GB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C10E340-04E2-DAD9-8024-EB16B0952483}"/>
              </a:ext>
            </a:extLst>
          </p:cNvPr>
          <p:cNvCxnSpPr>
            <a:cxnSpLocks/>
            <a:endCxn id="46" idx="0"/>
          </p:cNvCxnSpPr>
          <p:nvPr/>
        </p:nvCxnSpPr>
        <p:spPr>
          <a:xfrm flipH="1">
            <a:off x="1449906" y="3118695"/>
            <a:ext cx="1975" cy="4292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79AFC6B-CD6D-9688-44E4-50BF65262167}"/>
              </a:ext>
            </a:extLst>
          </p:cNvPr>
          <p:cNvCxnSpPr>
            <a:cxnSpLocks/>
          </p:cNvCxnSpPr>
          <p:nvPr/>
        </p:nvCxnSpPr>
        <p:spPr>
          <a:xfrm>
            <a:off x="1455852" y="3118695"/>
            <a:ext cx="628965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F3FEB9E-89E4-C405-B7FD-A3713EEC7E38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7734509" y="2697733"/>
            <a:ext cx="1" cy="420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70186A0-9D5F-D637-6BFA-2A3DC2894435}"/>
              </a:ext>
            </a:extLst>
          </p:cNvPr>
          <p:cNvCxnSpPr/>
          <p:nvPr/>
        </p:nvCxnSpPr>
        <p:spPr>
          <a:xfrm flipV="1">
            <a:off x="5599171" y="4108822"/>
            <a:ext cx="111142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C5D1DD6B-D6FC-11F5-5C34-3B45E5B65AA1}"/>
              </a:ext>
            </a:extLst>
          </p:cNvPr>
          <p:cNvSpPr/>
          <p:nvPr/>
        </p:nvSpPr>
        <p:spPr>
          <a:xfrm>
            <a:off x="6719071" y="3503956"/>
            <a:ext cx="2030877" cy="1166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Clients handle according to </a:t>
            </a:r>
            <a:r>
              <a:rPr lang="en-US"/>
              <a:t>their instructions</a:t>
            </a:r>
            <a:endParaRPr lang="en-GB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C11BFBC-E4B0-F9D2-DD69-32A9018906AC}"/>
              </a:ext>
            </a:extLst>
          </p:cNvPr>
          <p:cNvSpPr/>
          <p:nvPr/>
        </p:nvSpPr>
        <p:spPr>
          <a:xfrm>
            <a:off x="434467" y="3547917"/>
            <a:ext cx="2030877" cy="1166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“PING” is sent every 60 seconds</a:t>
            </a:r>
            <a:endParaRPr lang="en-GB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92A3BDB-BC64-3758-197A-84F3F2603240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4583732" y="3144805"/>
            <a:ext cx="1" cy="359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674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296</Words>
  <Application>Microsoft Office PowerPoint</Application>
  <PresentationFormat>Widescreen</PresentationFormat>
  <Paragraphs>125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Start Server file  telnet to port 8888 with commands  connect clients  send Strings from management  Client executes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Näf</dc:creator>
  <cp:lastModifiedBy>Steven Näf</cp:lastModifiedBy>
  <cp:revision>9</cp:revision>
  <dcterms:created xsi:type="dcterms:W3CDTF">2022-09-12T11:04:00Z</dcterms:created>
  <dcterms:modified xsi:type="dcterms:W3CDTF">2022-11-26T16:53:33Z</dcterms:modified>
</cp:coreProperties>
</file>