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75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5" r:id="rId12"/>
    <p:sldId id="264" r:id="rId13"/>
    <p:sldId id="266" r:id="rId14"/>
    <p:sldId id="267" r:id="rId15"/>
    <p:sldId id="26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248"/>
    <a:srgbClr val="FFF0E1"/>
    <a:srgbClr val="E7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4003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44623226444525"/>
          <c:y val="7.0047419897052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of MTD Domains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FD-42DB-8195-F36C5C792A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AC-4F35-809C-8ED5F18C60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AC-4F35-809C-8ED5F18C60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0FD-42DB-8195-F36C5C792A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FAC-4F35-809C-8ED5F18C60DF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fld id="{B1F06D51-2D6E-46C3-A9EE-EA27F7DA20DE}" type="PERCENTAGE">
                      <a:rPr lang="en-US" smtClean="0"/>
                      <a:pPr/>
                      <a:t>[PERCENTAGE]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0FD-42DB-8195-F36C5C792A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Dynamic Network</c:v>
                </c:pt>
                <c:pt idx="1">
                  <c:v>Dynamic Runtime Environment</c:v>
                </c:pt>
                <c:pt idx="2">
                  <c:v>Dynamic Software</c:v>
                </c:pt>
                <c:pt idx="3">
                  <c:v>Dynamic Data</c:v>
                </c:pt>
                <c:pt idx="4">
                  <c:v>Dynamic Platform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20</c:v>
                </c:pt>
                <c:pt idx="2">
                  <c:v>13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FD-42DB-8195-F36C5C792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954439119023164"/>
          <c:y val="0.34195137219862026"/>
          <c:w val="0.29351981817490203"/>
          <c:h val="0.348672523256065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Overview of oS in constrained Devices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2B1-424D-93C2-188216CAAC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82B1-424D-93C2-188216CAAC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82B1-424D-93C2-188216CAAC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82B1-424D-93C2-188216CAAC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2B1-424D-93C2-188216CAAC4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2B1-424D-93C2-188216CAAC4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2B1-424D-93C2-188216CAAC4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82B1-424D-93C2-188216CAAC4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2B1-424D-93C2-188216CAAC4A}"/>
              </c:ext>
            </c:extLst>
          </c:dPt>
          <c:dLbls>
            <c:dLbl>
              <c:idx val="0"/>
              <c:layout>
                <c:manualLayout>
                  <c:x val="8.3427042322834641E-2"/>
                  <c:y val="-0.12791430069424822"/>
                </c:manualLayout>
              </c:layout>
              <c:tx>
                <c:rich>
                  <a:bodyPr/>
                  <a:lstStyle/>
                  <a:p>
                    <a:fld id="{6E3EE31C-2CB3-449B-B962-816836C399A4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B9702968-D77A-42BE-96F8-00CF3CA2ADE4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2B1-424D-93C2-188216CAAC4A}"/>
                </c:ext>
              </c:extLst>
            </c:dLbl>
            <c:dLbl>
              <c:idx val="1"/>
              <c:layout>
                <c:manualLayout>
                  <c:x val="2.9896653543307082E-2"/>
                  <c:y val="5.0774295597053667E-2"/>
                </c:manualLayout>
              </c:layout>
              <c:tx>
                <c:rich>
                  <a:bodyPr/>
                  <a:lstStyle/>
                  <a:p>
                    <a:fld id="{EA4D4E67-C191-4985-96A5-445C642EAA5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2AD6CEFD-EFB1-4424-A457-706F3F68DDBE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2B1-424D-93C2-188216CAAC4A}"/>
                </c:ext>
              </c:extLst>
            </c:dLbl>
            <c:dLbl>
              <c:idx val="2"/>
              <c:layout>
                <c:manualLayout>
                  <c:x val="5.0213336614173203E-2"/>
                  <c:y val="7.829582441585721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Rest, </a:t>
                    </a:r>
                    <a:fld id="{CFA6D08D-E954-433A-8863-D235BCB3D06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2B1-424D-93C2-188216CAAC4A}"/>
                </c:ext>
              </c:extLst>
            </c:dLbl>
            <c:dLbl>
              <c:idx val="3"/>
              <c:layout>
                <c:manualLayout>
                  <c:x val="0.10563459645669292"/>
                  <c:y val="-7.082664426509333E-2"/>
                </c:manualLayout>
              </c:layout>
              <c:tx>
                <c:rich>
                  <a:bodyPr/>
                  <a:lstStyle/>
                  <a:p>
                    <a:fld id="{28060CBC-6C16-4F43-AF9B-1A953670466B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10%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2B1-424D-93C2-188216CAAC4A}"/>
                </c:ext>
              </c:extLst>
            </c:dLbl>
            <c:dLbl>
              <c:idx val="4"/>
              <c:layout>
                <c:manualLayout>
                  <c:x val="0.12300627460629922"/>
                  <c:y val="4.3051916642967723E-2"/>
                </c:manualLayout>
              </c:layout>
              <c:tx>
                <c:rich>
                  <a:bodyPr/>
                  <a:lstStyle/>
                  <a:p>
                    <a:fld id="{5A55855B-71E6-4018-978B-3FAA4AC1C8AC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9%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2B1-424D-93C2-188216CAAC4A}"/>
                </c:ext>
              </c:extLst>
            </c:dLbl>
            <c:dLbl>
              <c:idx val="5"/>
              <c:layout>
                <c:manualLayout>
                  <c:x val="-1.3583415354330709E-2"/>
                  <c:y val="8.2801176008785921E-2"/>
                </c:manualLayout>
              </c:layout>
              <c:tx>
                <c:rich>
                  <a:bodyPr/>
                  <a:lstStyle/>
                  <a:p>
                    <a:fld id="{2A06C503-89D1-4176-9DC7-BB8C5DA4441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8%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2B1-424D-93C2-188216CAAC4A}"/>
                </c:ext>
              </c:extLst>
            </c:dLbl>
            <c:dLbl>
              <c:idx val="6"/>
              <c:layout>
                <c:manualLayout>
                  <c:x val="-3.5260703740157481E-2"/>
                  <c:y val="4.891166037698931E-2"/>
                </c:manualLayout>
              </c:layout>
              <c:tx>
                <c:rich>
                  <a:bodyPr/>
                  <a:lstStyle/>
                  <a:p>
                    <a:fld id="{F27650C6-F5FA-44A9-A25D-5818821ED85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7%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2B1-424D-93C2-188216CAAC4A}"/>
                </c:ext>
              </c:extLst>
            </c:dLbl>
            <c:dLbl>
              <c:idx val="7"/>
              <c:layout>
                <c:manualLayout>
                  <c:x val="-5.6423105314960746E-2"/>
                  <c:y val="-8.7399723954249345E-2"/>
                </c:manualLayout>
              </c:layout>
              <c:tx>
                <c:rich>
                  <a:bodyPr/>
                  <a:lstStyle/>
                  <a:p>
                    <a:fld id="{105089D3-2680-4C11-87C5-B49CBF5FD0D5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267557AF-29E9-414A-8299-34CC2691AEA5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2B1-424D-93C2-188216CAAC4A}"/>
                </c:ext>
              </c:extLst>
            </c:dLbl>
            <c:dLbl>
              <c:idx val="8"/>
              <c:layout>
                <c:manualLayout>
                  <c:x val="-0.11803051181102363"/>
                  <c:y val="-9.374999423289898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Linux, </a:t>
                    </a:r>
                    <a:fld id="{7EC45D93-A834-45DE-9CA9-D5B0454BB151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2B1-424D-93C2-188216CAAC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FreeRTOS</c:v>
                </c:pt>
                <c:pt idx="1">
                  <c:v>No OS/bare-metal</c:v>
                </c:pt>
                <c:pt idx="2">
                  <c:v>Rest</c:v>
                </c:pt>
                <c:pt idx="3">
                  <c:v>Ubuntu</c:v>
                </c:pt>
                <c:pt idx="4">
                  <c:v>Raspbian</c:v>
                </c:pt>
                <c:pt idx="5">
                  <c:v>Alpine</c:v>
                </c:pt>
                <c:pt idx="6">
                  <c:v>Debian</c:v>
                </c:pt>
                <c:pt idx="7">
                  <c:v>Rest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22</c:v>
                </c:pt>
                <c:pt idx="1">
                  <c:v>19</c:v>
                </c:pt>
                <c:pt idx="2">
                  <c:v>16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1-424D-93C2-188216CAAC4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39"/>
        <c:splitType val="pos"/>
        <c:splitPos val="5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2662-2C20-4BDB-8819-476D2F9DD843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BD4C-D586-4EA9-9A6E-9E0370E83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6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Architecture similar to the one by Jordan cedenjo</a:t>
            </a:r>
          </a:p>
          <a:p>
            <a:r>
              <a:rPr lang="en-GB"/>
              <a:t>This is the first implementation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7603D-B72C-4BE6-8F0B-B4CDFE308D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7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8F96-BC02-E9B3-1FC5-7627C8BCE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1E40D-1268-855B-02F5-3F495698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490E-CAFC-2BF2-BDA0-32F32C89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553B-85B9-6657-D071-AA6B44DD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9BD2-5AC5-1CF1-891A-E6B2C95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119A-2452-2461-BEAD-A34F465A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9F53-BC39-9426-9C2B-E593A83B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08AD-4A9A-D879-4E01-043C283B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53FA-B826-6C90-4806-CC41021F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6090-7247-1FE2-75DC-19301A76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49D07-A40B-9A84-C170-5057D3BDF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99FFB-9027-770C-C2C3-9A141A27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3609-7B45-6387-054B-F7E06D25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226BA-49B1-B23E-69E5-3D77DE0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769C-BDF9-EAF1-2489-CA751B84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2322-6BAA-60DF-FE92-4A999EFC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1FDA-BCC1-F52E-C5E5-555AE199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B452-73AB-DCD5-C348-580D927C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C8A6-63CD-50F8-7D4F-96F1EE75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FB07-FCC2-195D-F27D-40026459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1B6-81AC-1D0A-E83B-9511F020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DECB-AF86-81AE-92E7-09C44770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C2DEF-9298-437C-161F-9EA79CC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96AD-79D2-A229-569D-4F355576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A824-44A1-DA4B-6B56-97121C0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9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E0BA-AB29-280D-077E-FD62D708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8844-AEBF-4A28-B06B-D6770C331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B47C-ECBF-21CB-950D-585DC680B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30AB7-4692-215C-D8F7-15E15786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29484-79CB-C33B-C44F-EFAA283B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9A408-3FAB-169E-123C-AE62DA2A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9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5ECB-8ED7-B43A-79F5-8439A0E7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E427-BE30-8BBB-8092-2BD8DF6BA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88E9-13EF-501F-9970-0F6056BC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6B084-E949-C1CF-5128-6B556DE3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ECCAA-3EF3-165A-CAED-909E85AE3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9D129-D396-7FB5-2D0B-54A6B704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CF67D-DEC6-C3BB-833D-092BE295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253AC-9F4C-4F82-8B01-5DFAB2A3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18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B285-78D2-C825-BCAC-0B5E24C5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1D453-5B1E-DAE9-13CF-ED86148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26739-1CEA-78E3-B8BD-C8F413C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A4A0F-9D66-4188-CAB1-BFC64564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40FE5-835F-C23D-4065-EBD8E799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F80F1-AA9F-F104-24F2-381BE3AB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55D4-37A3-1EBC-248A-CE074B61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3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B929-8FC0-FAAD-6B9E-D2A0AD0E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93A6-2A62-0E82-4997-E795AA96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E887-A798-EA4E-5A44-0E0BE8C74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FF0B-220D-6A67-1D56-BF40642D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08C7-248E-E27E-0C28-43557FCB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8D2D7-633B-CAEB-CA65-96F87C6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8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612-923D-A191-7B27-4235A176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BFF00-A2E8-0FA0-08CF-C4FF4EE19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72310-F5EC-BB53-B811-0FEDBE715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7A13-C308-3981-6665-CDDD750A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248C-7271-7577-D424-DDA18D1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00F4-4A48-24F5-35AA-8A2FEAD0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4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1986B-33B7-73AE-737E-1AE27E4C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FA07-6A78-2E0B-7F9E-626100B2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12B6-28B9-4822-C9A9-78C3243E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AA21-834B-4D0F-AEBB-56BF46D37CCD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75C7-966D-6863-EC3A-38CCACE6E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0C9C-160A-42FC-8312-AE679354C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4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E9C61E9-DA4C-CAB7-577B-C8A538C930AF}"/>
              </a:ext>
            </a:extLst>
          </p:cNvPr>
          <p:cNvGrpSpPr/>
          <p:nvPr/>
        </p:nvGrpSpPr>
        <p:grpSpPr>
          <a:xfrm>
            <a:off x="1991302" y="932993"/>
            <a:ext cx="7025737" cy="4640716"/>
            <a:chOff x="1991302" y="932993"/>
            <a:chExt cx="7025737" cy="46407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563DE6-DDF8-CE2F-D3FF-CE84E1334C77}"/>
                </a:ext>
              </a:extLst>
            </p:cNvPr>
            <p:cNvSpPr/>
            <p:nvPr/>
          </p:nvSpPr>
          <p:spPr>
            <a:xfrm>
              <a:off x="2852889" y="3668724"/>
              <a:ext cx="1287373" cy="8098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VM1</a:t>
              </a:r>
            </a:p>
            <a:p>
              <a:pPr algn="ctr"/>
              <a:r>
                <a:rPr lang="en-GB"/>
                <a:t>(IoT Device)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00EEB9-3DB8-6916-EAA5-A9E3B5DEA4A8}"/>
                </a:ext>
              </a:extLst>
            </p:cNvPr>
            <p:cNvSpPr/>
            <p:nvPr/>
          </p:nvSpPr>
          <p:spPr>
            <a:xfrm>
              <a:off x="2852889" y="2003049"/>
              <a:ext cx="2911891" cy="12503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Leader Machine</a:t>
              </a:r>
            </a:p>
            <a:p>
              <a:pPr algn="ctr"/>
              <a:r>
                <a:rPr lang="en-GB"/>
                <a:t>(Running Servers)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D47C0-40F0-99D7-E980-FCD7A6A11C2B}"/>
                </a:ext>
              </a:extLst>
            </p:cNvPr>
            <p:cNvSpPr/>
            <p:nvPr/>
          </p:nvSpPr>
          <p:spPr>
            <a:xfrm>
              <a:off x="4477407" y="3668723"/>
              <a:ext cx="1287373" cy="8098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VM2</a:t>
              </a:r>
            </a:p>
            <a:p>
              <a:pPr algn="ctr"/>
              <a:r>
                <a:rPr lang="en-GB"/>
                <a:t>(IoT Device)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41FB8-7AA5-23FD-BC07-16A1D67A4907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140262" y="4073632"/>
              <a:ext cx="33714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7E17BB-E366-1E9A-DF51-F814D6AEF1F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121094" y="3253351"/>
              <a:ext cx="0" cy="4153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BE6BC7-EFC2-F22C-E3D5-0AF8A9696BA7}"/>
                </a:ext>
              </a:extLst>
            </p:cNvPr>
            <p:cNvCxnSpPr>
              <a:cxnSpLocks/>
            </p:cNvCxnSpPr>
            <p:nvPr/>
          </p:nvCxnSpPr>
          <p:spPr>
            <a:xfrm>
              <a:off x="3501450" y="3253351"/>
              <a:ext cx="0" cy="4153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EE7D80-F97D-1DE3-82F5-BA9CA42E20C8}"/>
                </a:ext>
              </a:extLst>
            </p:cNvPr>
            <p:cNvSpPr/>
            <p:nvPr/>
          </p:nvSpPr>
          <p:spPr>
            <a:xfrm>
              <a:off x="1991302" y="932993"/>
              <a:ext cx="4636521" cy="464071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8122D-25F2-25DF-6187-C68151CD42E3}"/>
                </a:ext>
              </a:extLst>
            </p:cNvPr>
            <p:cNvSpPr txBox="1"/>
            <p:nvPr/>
          </p:nvSpPr>
          <p:spPr>
            <a:xfrm>
              <a:off x="3496575" y="1182768"/>
              <a:ext cx="1779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chemeClr val="accent6"/>
                  </a:solidFill>
                </a:rPr>
                <a:t>Internal Network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B109B8-F4B1-83D4-237A-A69860B54061}"/>
                </a:ext>
              </a:extLst>
            </p:cNvPr>
            <p:cNvGrpSpPr/>
            <p:nvPr/>
          </p:nvGrpSpPr>
          <p:grpSpPr>
            <a:xfrm>
              <a:off x="7459696" y="1182768"/>
              <a:ext cx="1557343" cy="1557343"/>
              <a:chOff x="7183967" y="979037"/>
              <a:chExt cx="1557343" cy="1557343"/>
            </a:xfrm>
          </p:grpSpPr>
          <p:pic>
            <p:nvPicPr>
              <p:cNvPr id="43" name="Graphic 42" descr="Cloud outline">
                <a:extLst>
                  <a:ext uri="{FF2B5EF4-FFF2-40B4-BE49-F238E27FC236}">
                    <a16:creationId xmlns:a16="http://schemas.microsoft.com/office/drawing/2014/main" id="{AC61B7FB-CB91-6AE0-FA10-080D55027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83967" y="979037"/>
                <a:ext cx="1557343" cy="1557343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E7BF20-0E67-02AA-B3BC-CC1219FD5C39}"/>
                  </a:ext>
                </a:extLst>
              </p:cNvPr>
              <p:cNvSpPr txBox="1"/>
              <p:nvPr/>
            </p:nvSpPr>
            <p:spPr>
              <a:xfrm>
                <a:off x="7458142" y="1633717"/>
                <a:ext cx="100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Internet</a:t>
                </a:r>
              </a:p>
            </p:txBody>
          </p:sp>
        </p:grpSp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EA74738B-B0A8-9655-A9E1-5F4094249DAF}"/>
                </a:ext>
              </a:extLst>
            </p:cNvPr>
            <p:cNvSpPr/>
            <p:nvPr/>
          </p:nvSpPr>
          <p:spPr>
            <a:xfrm rot="20261667">
              <a:off x="6552015" y="2257975"/>
              <a:ext cx="980892" cy="204023"/>
            </a:xfrm>
            <a:prstGeom prst="left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AE4A255-3838-911F-1C82-957B1B8CE056}"/>
                </a:ext>
              </a:extLst>
            </p:cNvPr>
            <p:cNvGrpSpPr/>
            <p:nvPr/>
          </p:nvGrpSpPr>
          <p:grpSpPr>
            <a:xfrm rot="20424194">
              <a:off x="6654324" y="1956229"/>
              <a:ext cx="816126" cy="807514"/>
              <a:chOff x="7609004" y="3268423"/>
              <a:chExt cx="816126" cy="807514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B26689D-BD5C-77CE-54EA-65BEBAD5E61F}"/>
                  </a:ext>
                </a:extLst>
              </p:cNvPr>
              <p:cNvCxnSpPr/>
              <p:nvPr/>
            </p:nvCxnSpPr>
            <p:spPr>
              <a:xfrm flipV="1">
                <a:off x="7609004" y="3268423"/>
                <a:ext cx="816126" cy="8005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E5ADDC1-350B-3CDA-1834-42F1F7630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21617" y="3277644"/>
                <a:ext cx="788720" cy="79829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8CF6D45-F923-6458-D04D-6CCEB754F193}"/>
                </a:ext>
              </a:extLst>
            </p:cNvPr>
            <p:cNvGrpSpPr/>
            <p:nvPr/>
          </p:nvGrpSpPr>
          <p:grpSpPr>
            <a:xfrm>
              <a:off x="7419278" y="3668723"/>
              <a:ext cx="1597761" cy="1274043"/>
              <a:chOff x="7603777" y="3841518"/>
              <a:chExt cx="1274043" cy="1274043"/>
            </a:xfrm>
          </p:grpSpPr>
          <p:pic>
            <p:nvPicPr>
              <p:cNvPr id="78" name="Graphic 77" descr="Tablet with solid fill">
                <a:extLst>
                  <a:ext uri="{FF2B5EF4-FFF2-40B4-BE49-F238E27FC236}">
                    <a16:creationId xmlns:a16="http://schemas.microsoft.com/office/drawing/2014/main" id="{073E3665-146C-8434-814A-86A432E78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3777" y="3841518"/>
                <a:ext cx="1274043" cy="1274043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8B85F52-7E9B-8748-E34C-CFDB5C6B01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20985" y="4282004"/>
                <a:ext cx="565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LAN</a:t>
                </a:r>
              </a:p>
            </p:txBody>
          </p:sp>
        </p:grpSp>
        <p:sp>
          <p:nvSpPr>
            <p:cNvPr id="81" name="Arrow: Left-Right 80">
              <a:extLst>
                <a:ext uri="{FF2B5EF4-FFF2-40B4-BE49-F238E27FC236}">
                  <a16:creationId xmlns:a16="http://schemas.microsoft.com/office/drawing/2014/main" id="{2F3F822C-C1AF-1E30-43EA-671E36321D06}"/>
                </a:ext>
              </a:extLst>
            </p:cNvPr>
            <p:cNvSpPr/>
            <p:nvPr/>
          </p:nvSpPr>
          <p:spPr>
            <a:xfrm rot="788514">
              <a:off x="6552015" y="4057558"/>
              <a:ext cx="980892" cy="204023"/>
            </a:xfrm>
            <a:prstGeom prst="left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B9AB73-CADB-ED0E-B505-B95D296EF85A}"/>
                </a:ext>
              </a:extLst>
            </p:cNvPr>
            <p:cNvGrpSpPr/>
            <p:nvPr/>
          </p:nvGrpSpPr>
          <p:grpSpPr>
            <a:xfrm rot="951041">
              <a:off x="6649110" y="3769250"/>
              <a:ext cx="816126" cy="807514"/>
              <a:chOff x="7609004" y="3268423"/>
              <a:chExt cx="816126" cy="807514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82126EF-8945-DB78-638E-B4CF29E4C846}"/>
                  </a:ext>
                </a:extLst>
              </p:cNvPr>
              <p:cNvCxnSpPr/>
              <p:nvPr/>
            </p:nvCxnSpPr>
            <p:spPr>
              <a:xfrm flipV="1">
                <a:off x="7609004" y="3268423"/>
                <a:ext cx="816126" cy="8005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20ADA57-4CE9-6660-2046-5DE515D4C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21617" y="3277644"/>
                <a:ext cx="788720" cy="79829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525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7C903-BF87-6B95-7AE3-8CFC3D86072D}"/>
              </a:ext>
            </a:extLst>
          </p:cNvPr>
          <p:cNvSpPr/>
          <p:nvPr/>
        </p:nvSpPr>
        <p:spPr>
          <a:xfrm>
            <a:off x="434467" y="153073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Server File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218E1-727C-E0FE-C269-AB5078F70027}"/>
              </a:ext>
            </a:extLst>
          </p:cNvPr>
          <p:cNvCxnSpPr>
            <a:stCxn id="4" idx="3"/>
          </p:cNvCxnSpPr>
          <p:nvPr/>
        </p:nvCxnSpPr>
        <p:spPr>
          <a:xfrm flipV="1">
            <a:off x="2465344" y="2114234"/>
            <a:ext cx="1111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EDA117-E1F1-7CA3-1061-A0C3B68D78BA}"/>
              </a:ext>
            </a:extLst>
          </p:cNvPr>
          <p:cNvSpPr/>
          <p:nvPr/>
        </p:nvSpPr>
        <p:spPr>
          <a:xfrm>
            <a:off x="3576769" y="153073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Port 8888 as the Management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71AFB4-2B31-A706-A993-BBFD1782FF14}"/>
              </a:ext>
            </a:extLst>
          </p:cNvPr>
          <p:cNvCxnSpPr>
            <a:stCxn id="8" idx="3"/>
          </p:cNvCxnSpPr>
          <p:nvPr/>
        </p:nvCxnSpPr>
        <p:spPr>
          <a:xfrm flipV="1">
            <a:off x="5607646" y="2114234"/>
            <a:ext cx="1111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AB68221-F703-6F7C-8CBA-A375C6488DB0}"/>
              </a:ext>
            </a:extLst>
          </p:cNvPr>
          <p:cNvSpPr/>
          <p:nvPr/>
        </p:nvSpPr>
        <p:spPr>
          <a:xfrm>
            <a:off x="6719071" y="153073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some Clients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E257CB-7F4D-C70E-2F14-509494D8CA5C}"/>
              </a:ext>
            </a:extLst>
          </p:cNvPr>
          <p:cNvSpPr/>
          <p:nvPr/>
        </p:nvSpPr>
        <p:spPr>
          <a:xfrm>
            <a:off x="3568294" y="350395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Strings as Management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10E340-04E2-DAD9-8024-EB16B095248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449906" y="3118695"/>
            <a:ext cx="1975" cy="429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9AFC6B-CD6D-9688-44E4-50BF65262167}"/>
              </a:ext>
            </a:extLst>
          </p:cNvPr>
          <p:cNvCxnSpPr>
            <a:cxnSpLocks/>
          </p:cNvCxnSpPr>
          <p:nvPr/>
        </p:nvCxnSpPr>
        <p:spPr>
          <a:xfrm>
            <a:off x="1455852" y="3118695"/>
            <a:ext cx="62896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3FEB9E-89E4-C405-B7FD-A3713EEC7E3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734509" y="2697733"/>
            <a:ext cx="1" cy="420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186A0-9D5F-D637-6BFA-2A3DC2894435}"/>
              </a:ext>
            </a:extLst>
          </p:cNvPr>
          <p:cNvCxnSpPr/>
          <p:nvPr/>
        </p:nvCxnSpPr>
        <p:spPr>
          <a:xfrm flipV="1">
            <a:off x="5599171" y="4108822"/>
            <a:ext cx="1111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5D1DD6B-D6FC-11F5-5C34-3B45E5B65AA1}"/>
              </a:ext>
            </a:extLst>
          </p:cNvPr>
          <p:cNvSpPr/>
          <p:nvPr/>
        </p:nvSpPr>
        <p:spPr>
          <a:xfrm>
            <a:off x="6719071" y="350395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 handle according to </a:t>
            </a:r>
            <a:r>
              <a:rPr lang="en-US"/>
              <a:t>their instructions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11BFBC-E4B0-F9D2-DD69-32A9018906AC}"/>
              </a:ext>
            </a:extLst>
          </p:cNvPr>
          <p:cNvSpPr/>
          <p:nvPr/>
        </p:nvSpPr>
        <p:spPr>
          <a:xfrm>
            <a:off x="434467" y="3547917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“PING” is sent every 60 seconds</a:t>
            </a:r>
            <a:endParaRPr lang="en-GB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2A3BDB-BC64-3758-197A-84F3F260324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583732" y="3144805"/>
            <a:ext cx="1" cy="359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7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4D3081A-F432-2476-35B8-3091C81E3C6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149366" y="3052482"/>
            <a:ext cx="793531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A41F8-D2E3-69BC-1478-4002B3CB31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53587" y="2733096"/>
            <a:ext cx="0" cy="616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87F03D-010F-1F4E-FF38-AED4B4B279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891962" y="2733096"/>
            <a:ext cx="0" cy="616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EF521-1744-F85F-7653-C31C7902097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00795" y="2366019"/>
            <a:ext cx="7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15.5 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AF60D-20E8-9F40-A0EE-932614CAFC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84639" y="2366019"/>
            <a:ext cx="7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62 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8D8A2-500F-5A92-9618-8DFC55D1B2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63163" y="2586256"/>
            <a:ext cx="121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Phase 1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04537-EBBB-DBDA-72BB-EB84115A79D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57549" y="3116343"/>
            <a:ext cx="1459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00B050"/>
                </a:solidFill>
              </a:rPr>
              <a:t>Client scans for susceptible devices and notifies server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AA147-1B20-8F8D-6EE2-AE275A5EA1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76547" y="3239452"/>
            <a:ext cx="377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00B050"/>
                </a:solidFill>
              </a:rPr>
              <a:t>Server receives report from client, connects to the susceptible device via telnet, transmits the client, and executes it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EAB68D-3EB3-8994-6031-49DE626FD61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52294" y="2563819"/>
            <a:ext cx="13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Phase 2 and 3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B0A67-589A-231F-70D3-FCE238A20D6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63703" y="2563819"/>
            <a:ext cx="915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Phase 4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82D01-B974-9354-869E-356BB892CF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07072" y="3362564"/>
            <a:ext cx="207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FF0000"/>
                </a:solidFill>
              </a:rPr>
              <a:t>Susceptible device is infected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0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4D3081A-F432-2476-35B8-3091C81E3C6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149366" y="3052482"/>
            <a:ext cx="793531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A41F8-D2E3-69BC-1478-4002B3CB31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53587" y="2733096"/>
            <a:ext cx="0" cy="616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87F03D-010F-1F4E-FF38-AED4B4B279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891962" y="2733096"/>
            <a:ext cx="0" cy="616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EF521-1744-F85F-7653-C31C7902097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00795" y="2366019"/>
            <a:ext cx="7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15.5 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AF60D-20E8-9F40-A0EE-932614CAFC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84639" y="2366019"/>
            <a:ext cx="7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62 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8D8A2-500F-5A92-9618-8DFC55D1B2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01158" y="2403846"/>
            <a:ext cx="1217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Change IP </a:t>
            </a:r>
          </a:p>
          <a:p>
            <a:r>
              <a:rPr lang="en-US" sz="1600">
                <a:solidFill>
                  <a:srgbClr val="00B050"/>
                </a:solidFill>
              </a:rPr>
              <a:t>of infected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04537-EBBB-DBDA-72BB-EB84115A79D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01158" y="3116344"/>
            <a:ext cx="1459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Move telnet service port of </a:t>
            </a:r>
            <a:r>
              <a:rPr lang="en-US" sz="1600" dirty="0" err="1">
                <a:solidFill>
                  <a:srgbClr val="00B050"/>
                </a:solidFill>
              </a:rPr>
              <a:t>susceptibles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AA147-1B20-8F8D-6EE2-AE275A5EA1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96237" y="3239452"/>
            <a:ext cx="339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Kill telnet process and move telnet service port of </a:t>
            </a:r>
            <a:r>
              <a:rPr lang="en-US" sz="1600" dirty="0" err="1">
                <a:solidFill>
                  <a:srgbClr val="00B050"/>
                </a:solidFill>
              </a:rPr>
              <a:t>susceptibles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EAB68D-3EB3-8994-6031-49DE626FD61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11113" y="2541206"/>
            <a:ext cx="1961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Change IP of infected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B0A67-589A-231F-70D3-FCE238A20D6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45623" y="2442963"/>
            <a:ext cx="2077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Change IP </a:t>
            </a:r>
            <a:r>
              <a:rPr lang="en-US" sz="1600">
                <a:solidFill>
                  <a:srgbClr val="FF0000"/>
                </a:solidFill>
              </a:rPr>
              <a:t>of infected (originally)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82D01-B974-9354-869E-356BB892CF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45623" y="3116342"/>
            <a:ext cx="2077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DA248"/>
                </a:solidFill>
              </a:rPr>
              <a:t>Kill telnet process and move telnet service port of </a:t>
            </a:r>
            <a:r>
              <a:rPr lang="en-US" sz="1600" dirty="0" err="1">
                <a:solidFill>
                  <a:srgbClr val="FDA248"/>
                </a:solidFill>
              </a:rPr>
              <a:t>susceptibles</a:t>
            </a:r>
            <a:endParaRPr lang="en-GB" sz="1600" dirty="0">
              <a:solidFill>
                <a:srgbClr val="FDA2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3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B24EFAC-059A-5245-4426-E345ACF8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20724"/>
              </p:ext>
            </p:extLst>
          </p:nvPr>
        </p:nvGraphicFramePr>
        <p:xfrm>
          <a:off x="1441527" y="1115179"/>
          <a:ext cx="8171105" cy="4495624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506744">
                  <a:extLst>
                    <a:ext uri="{9D8B030D-6E8A-4147-A177-3AD203B41FA5}">
                      <a16:colId xmlns:a16="http://schemas.microsoft.com/office/drawing/2014/main" val="1366749723"/>
                    </a:ext>
                  </a:extLst>
                </a:gridCol>
                <a:gridCol w="996116">
                  <a:extLst>
                    <a:ext uri="{9D8B030D-6E8A-4147-A177-3AD203B41FA5}">
                      <a16:colId xmlns:a16="http://schemas.microsoft.com/office/drawing/2014/main" val="1729095142"/>
                    </a:ext>
                  </a:extLst>
                </a:gridCol>
                <a:gridCol w="998737">
                  <a:extLst>
                    <a:ext uri="{9D8B030D-6E8A-4147-A177-3AD203B41FA5}">
                      <a16:colId xmlns:a16="http://schemas.microsoft.com/office/drawing/2014/main" val="797171786"/>
                    </a:ext>
                  </a:extLst>
                </a:gridCol>
                <a:gridCol w="905440">
                  <a:extLst>
                    <a:ext uri="{9D8B030D-6E8A-4147-A177-3AD203B41FA5}">
                      <a16:colId xmlns:a16="http://schemas.microsoft.com/office/drawing/2014/main" val="2846242308"/>
                    </a:ext>
                  </a:extLst>
                </a:gridCol>
                <a:gridCol w="1101544">
                  <a:extLst>
                    <a:ext uri="{9D8B030D-6E8A-4147-A177-3AD203B41FA5}">
                      <a16:colId xmlns:a16="http://schemas.microsoft.com/office/drawing/2014/main" val="1058557947"/>
                    </a:ext>
                  </a:extLst>
                </a:gridCol>
                <a:gridCol w="1312610">
                  <a:extLst>
                    <a:ext uri="{9D8B030D-6E8A-4147-A177-3AD203B41FA5}">
                      <a16:colId xmlns:a16="http://schemas.microsoft.com/office/drawing/2014/main" val="2338551712"/>
                    </a:ext>
                  </a:extLst>
                </a:gridCol>
                <a:gridCol w="1349914">
                  <a:extLst>
                    <a:ext uri="{9D8B030D-6E8A-4147-A177-3AD203B41FA5}">
                      <a16:colId xmlns:a16="http://schemas.microsoft.com/office/drawing/2014/main" val="3944475451"/>
                    </a:ext>
                  </a:extLst>
                </a:gridCol>
              </a:tblGrid>
              <a:tr h="585521">
                <a:tc row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MTD Techniques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What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b="1"/>
                        <a:t>When</a:t>
                      </a:r>
                      <a:endParaRPr lang="en-GB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800" b="1"/>
                        <a:t>How</a:t>
                      </a:r>
                      <a:endParaRPr lang="en-GB" b="1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MTD Domain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568427"/>
                  </a:ext>
                </a:extLst>
              </a:tr>
              <a:tr h="977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MP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MP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Decision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GB" sz="1600" b="1"/>
                        <a:t>Active vs. Reactive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GB" sz="1600"/>
                        <a:t>Domain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827745"/>
                  </a:ext>
                </a:extLst>
              </a:tr>
              <a:tr h="1341703"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IP Address Change</a:t>
                      </a:r>
                      <a:endParaRPr lang="en-GB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IP address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Given in config minus occupied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Event-based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Reactive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Random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49833"/>
                  </a:ext>
                </a:extLst>
              </a:tr>
              <a:tr h="1591322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Telnet Service Port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Telnet service port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Given in config minus occupied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Event-based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Both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Random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Dynamic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17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97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B4CB1AB6-91A8-C208-EEA9-BA573DD33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00569"/>
              </p:ext>
            </p:extLst>
          </p:nvPr>
        </p:nvGraphicFramePr>
        <p:xfrm>
          <a:off x="1722709" y="1508336"/>
          <a:ext cx="8153205" cy="2969856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839115">
                  <a:extLst>
                    <a:ext uri="{9D8B030D-6E8A-4147-A177-3AD203B41FA5}">
                      <a16:colId xmlns:a16="http://schemas.microsoft.com/office/drawing/2014/main" val="1366749723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2942276713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729095142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2338551712"/>
                    </a:ext>
                  </a:extLst>
                </a:gridCol>
                <a:gridCol w="1203142">
                  <a:extLst>
                    <a:ext uri="{9D8B030D-6E8A-4147-A177-3AD203B41FA5}">
                      <a16:colId xmlns:a16="http://schemas.microsoft.com/office/drawing/2014/main" val="3093800999"/>
                    </a:ext>
                  </a:extLst>
                </a:gridCol>
                <a:gridCol w="1358754">
                  <a:extLst>
                    <a:ext uri="{9D8B030D-6E8A-4147-A177-3AD203B41FA5}">
                      <a16:colId xmlns:a16="http://schemas.microsoft.com/office/drawing/2014/main" val="859976564"/>
                    </a:ext>
                  </a:extLst>
                </a:gridCol>
              </a:tblGrid>
              <a:tr h="372408">
                <a:tc rowSpan="2"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Bashlite</a:t>
                      </a:r>
                      <a:r>
                        <a:rPr lang="en-GB" b="1" dirty="0"/>
                        <a:t> Phases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Attack Phases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68427"/>
                  </a:ext>
                </a:extLst>
              </a:tr>
              <a:tr h="3724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Reconnaissance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Persistence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827745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Phase 1 (Scanning)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16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49833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Phase 2 and 3 (Transfer and execution of client)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09011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Phase 4 (Connected to command server)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03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46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A46EFC-2567-1BD3-64E3-7AABC504E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20596"/>
              </p:ext>
            </p:extLst>
          </p:nvPr>
        </p:nvGraphicFramePr>
        <p:xfrm>
          <a:off x="1550944" y="1096876"/>
          <a:ext cx="8809296" cy="466424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772427">
                  <a:extLst>
                    <a:ext uri="{9D8B030D-6E8A-4147-A177-3AD203B41FA5}">
                      <a16:colId xmlns:a16="http://schemas.microsoft.com/office/drawing/2014/main" val="3042209973"/>
                    </a:ext>
                  </a:extLst>
                </a:gridCol>
                <a:gridCol w="2345909">
                  <a:extLst>
                    <a:ext uri="{9D8B030D-6E8A-4147-A177-3AD203B41FA5}">
                      <a16:colId xmlns:a16="http://schemas.microsoft.com/office/drawing/2014/main" val="3334055820"/>
                    </a:ext>
                  </a:extLst>
                </a:gridCol>
                <a:gridCol w="2276541">
                  <a:extLst>
                    <a:ext uri="{9D8B030D-6E8A-4147-A177-3AD203B41FA5}">
                      <a16:colId xmlns:a16="http://schemas.microsoft.com/office/drawing/2014/main" val="4136897441"/>
                    </a:ext>
                  </a:extLst>
                </a:gridCol>
                <a:gridCol w="2414419">
                  <a:extLst>
                    <a:ext uri="{9D8B030D-6E8A-4147-A177-3AD203B41FA5}">
                      <a16:colId xmlns:a16="http://schemas.microsoft.com/office/drawing/2014/main" val="2817580895"/>
                    </a:ext>
                  </a:extLst>
                </a:gridCol>
              </a:tblGrid>
              <a:tr h="9847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Proactive vs.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Reactive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Cooperative vs.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non-Cooperative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Applied MTD 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637476"/>
                  </a:ext>
                </a:extLst>
              </a:tr>
              <a:tr h="115420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Environment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Reactive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(10 seconds after </a:t>
                      </a:r>
                      <a:r>
                        <a:rPr lang="en-GB" dirty="0" err="1"/>
                        <a:t>Bashlite</a:t>
                      </a:r>
                      <a:r>
                        <a:rPr lang="en-GB" dirty="0"/>
                        <a:t> execution)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Non-cooperative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IP address change of infected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982972"/>
                  </a:ext>
                </a:extLst>
              </a:tr>
              <a:tr h="1262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Environment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Reactive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(10 seconds after </a:t>
                      </a:r>
                      <a:r>
                        <a:rPr lang="en-GB" dirty="0" err="1"/>
                        <a:t>Bashlite</a:t>
                      </a:r>
                      <a:r>
                        <a:rPr lang="en-GB" dirty="0"/>
                        <a:t> execution)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Cooperative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IP address change of infected and Telnet Service Port change of susceptible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999846"/>
                  </a:ext>
                </a:extLst>
              </a:tr>
              <a:tr h="1262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Environment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Proactive</a:t>
                      </a:r>
                    </a:p>
                    <a:p>
                      <a:pPr algn="ctr"/>
                      <a:r>
                        <a:rPr lang="en-GB"/>
                        <a:t>(Every 60 seconds)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Cooperative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IP address change of infected and Telnet Service Port change of susceptible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035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1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0ADB19-0E01-87AB-2C07-4674EA08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52066"/>
              </p:ext>
            </p:extLst>
          </p:nvPr>
        </p:nvGraphicFramePr>
        <p:xfrm>
          <a:off x="1249680" y="-314960"/>
          <a:ext cx="13969998" cy="78009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0692">
                  <a:extLst>
                    <a:ext uri="{9D8B030D-6E8A-4147-A177-3AD203B41FA5}">
                      <a16:colId xmlns:a16="http://schemas.microsoft.com/office/drawing/2014/main" val="165284575"/>
                    </a:ext>
                  </a:extLst>
                </a:gridCol>
                <a:gridCol w="1864563">
                  <a:extLst>
                    <a:ext uri="{9D8B030D-6E8A-4147-A177-3AD203B41FA5}">
                      <a16:colId xmlns:a16="http://schemas.microsoft.com/office/drawing/2014/main" val="2009091635"/>
                    </a:ext>
                  </a:extLst>
                </a:gridCol>
                <a:gridCol w="1761159">
                  <a:extLst>
                    <a:ext uri="{9D8B030D-6E8A-4147-A177-3AD203B41FA5}">
                      <a16:colId xmlns:a16="http://schemas.microsoft.com/office/drawing/2014/main" val="3126253307"/>
                    </a:ext>
                  </a:extLst>
                </a:gridCol>
                <a:gridCol w="2191715">
                  <a:extLst>
                    <a:ext uri="{9D8B030D-6E8A-4147-A177-3AD203B41FA5}">
                      <a16:colId xmlns:a16="http://schemas.microsoft.com/office/drawing/2014/main" val="466832721"/>
                    </a:ext>
                  </a:extLst>
                </a:gridCol>
                <a:gridCol w="1325142">
                  <a:extLst>
                    <a:ext uri="{9D8B030D-6E8A-4147-A177-3AD203B41FA5}">
                      <a16:colId xmlns:a16="http://schemas.microsoft.com/office/drawing/2014/main" val="22616289"/>
                    </a:ext>
                  </a:extLst>
                </a:gridCol>
                <a:gridCol w="1521424">
                  <a:extLst>
                    <a:ext uri="{9D8B030D-6E8A-4147-A177-3AD203B41FA5}">
                      <a16:colId xmlns:a16="http://schemas.microsoft.com/office/drawing/2014/main" val="1660050666"/>
                    </a:ext>
                  </a:extLst>
                </a:gridCol>
                <a:gridCol w="1876993">
                  <a:extLst>
                    <a:ext uri="{9D8B030D-6E8A-4147-A177-3AD203B41FA5}">
                      <a16:colId xmlns:a16="http://schemas.microsoft.com/office/drawing/2014/main" val="3932026949"/>
                    </a:ext>
                  </a:extLst>
                </a:gridCol>
                <a:gridCol w="2088310">
                  <a:extLst>
                    <a:ext uri="{9D8B030D-6E8A-4147-A177-3AD203B41FA5}">
                      <a16:colId xmlns:a16="http://schemas.microsoft.com/office/drawing/2014/main" val="3098889720"/>
                    </a:ext>
                  </a:extLst>
                </a:gridCol>
              </a:tblGrid>
              <a:tr h="1040990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Name of MTD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Moving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How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Cooperative System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Host-Based or Network-Based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Created for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Defend Against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246344"/>
                  </a:ext>
                </a:extLst>
              </a:tr>
              <a:tr h="72869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[39]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MT6D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address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Hosts share symmetric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Both possible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Public 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Targeted network attacks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269083"/>
                  </a:ext>
                </a:extLst>
              </a:tr>
              <a:tr h="72869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[40]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MT6D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address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No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Both possible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6LoWPAN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Targeted network attacks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079838"/>
                  </a:ext>
                </a:extLst>
              </a:tr>
              <a:tr h="930454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[41]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Cryptosystems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Change cryptosystem </a:t>
                      </a:r>
                    </a:p>
                    <a:p>
                      <a:pPr algn="ctr"/>
                      <a:r>
                        <a:rPr lang="en-GB"/>
                        <a:t>in security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Host-Based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Embedded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733142"/>
                  </a:ext>
                </a:extLst>
              </a:tr>
              <a:tr h="104099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[42]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IPv6 Address, ports and key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Shared secret</a:t>
                      </a:r>
                    </a:p>
                    <a:p>
                      <a:pPr algn="ctr"/>
                      <a:r>
                        <a:rPr lang="en-GB"/>
                        <a:t> between 2 devices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Host-Based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Public 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Reconaissance,</a:t>
                      </a:r>
                    </a:p>
                    <a:p>
                      <a:pPr algn="ctr"/>
                      <a:r>
                        <a:rPr lang="en-GB"/>
                        <a:t>address based correlation, 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772992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[35]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Local IP address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Host-Based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Public 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C&amp;C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697537"/>
                  </a:ext>
                </a:extLst>
              </a:tr>
              <a:tr h="104099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[43]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AShA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address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PAN coordinator to prevent address collision in the 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Host-Based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6LoWPAN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Various network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attacks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942830"/>
                  </a:ext>
                </a:extLst>
              </a:tr>
              <a:tr h="72869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[37]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UDP-Port of a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IANVS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Host-Based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380694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[37]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CoAP 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IANVS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Host-Based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891991"/>
                  </a:ext>
                </a:extLst>
              </a:tr>
              <a:tr h="72869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[36]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Communication 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Change between 4 protocols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Host-based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 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37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E48BA1-8A01-D27E-A40A-35AD94B28E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59197" y="1799459"/>
            <a:ext cx="1139891" cy="809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VM1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DF5B43-8A74-6878-6906-D68F8BDF71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59122" y="3136910"/>
            <a:ext cx="3937519" cy="1250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MTD Deployer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12656-AB60-55AA-A6E6-36CF7A4CAD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35040" y="1795780"/>
            <a:ext cx="1139891" cy="809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VM2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875599-8FDE-9916-E708-41C800A1BDFC}"/>
              </a:ext>
            </a:extLst>
          </p:cNvPr>
          <p:cNvCxnSpPr>
            <a:cxnSpLocks noGrp="1" noRot="1" noMove="1" noResize="1" noEditPoints="1" noAdjustHandles="1" noChangeArrowheads="1" noChangeShapeType="1"/>
            <a:stCxn id="7" idx="2"/>
            <a:endCxn id="10" idx="0"/>
          </p:cNvCxnSpPr>
          <p:nvPr/>
        </p:nvCxnSpPr>
        <p:spPr>
          <a:xfrm>
            <a:off x="3429143" y="2609276"/>
            <a:ext cx="898739" cy="527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91480D-0860-188A-DD9B-D29B68848A14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2"/>
            <a:endCxn id="10" idx="0"/>
          </p:cNvCxnSpPr>
          <p:nvPr/>
        </p:nvCxnSpPr>
        <p:spPr>
          <a:xfrm flipH="1">
            <a:off x="4327882" y="2605598"/>
            <a:ext cx="877104" cy="531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51000E-4B5C-3B15-1AC7-3F2F1A485E3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02589" y="2682068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C62D3B-B3AE-65BC-FB0A-6C473FC7A1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9142" y="2684642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FEFE62-DF83-4DE3-8571-B849223E2F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9789" y="4839480"/>
            <a:ext cx="3937519" cy="1250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MTD Deployer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7C209C-8798-69ED-6AC9-F61ADA8A86A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0426" y="3748679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3364-5AE2-4FA8-383B-F6D92F02B275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2"/>
            <a:endCxn id="32" idx="0"/>
          </p:cNvCxnSpPr>
          <p:nvPr/>
        </p:nvCxnSpPr>
        <p:spPr>
          <a:xfrm flipH="1">
            <a:off x="4318549" y="4387212"/>
            <a:ext cx="9333" cy="452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E23AFE-D72C-525A-37C2-ED2A9EBD993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27881" y="4419853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977A9C-16A7-E788-BCBE-19A71157E74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14885" y="5547567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8785424-DE2C-1904-1412-A9D5B1BF9B3C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1"/>
            <a:endCxn id="7" idx="1"/>
          </p:cNvCxnSpPr>
          <p:nvPr/>
        </p:nvCxnSpPr>
        <p:spPr>
          <a:xfrm rot="10800000" flipH="1">
            <a:off x="2349789" y="2204369"/>
            <a:ext cx="509408" cy="3260263"/>
          </a:xfrm>
          <a:prstGeom prst="curvedConnector3">
            <a:avLst>
              <a:gd name="adj1" fmla="val -4487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83D72B99-5C97-E37C-CAF9-6D3DE03BB303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3"/>
            <a:endCxn id="11" idx="3"/>
          </p:cNvCxnSpPr>
          <p:nvPr/>
        </p:nvCxnSpPr>
        <p:spPr>
          <a:xfrm flipH="1" flipV="1">
            <a:off x="5774931" y="2200689"/>
            <a:ext cx="512377" cy="3263942"/>
          </a:xfrm>
          <a:prstGeom prst="curvedConnector3">
            <a:avLst>
              <a:gd name="adj1" fmla="val -44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01A2CCA-9E1F-70CD-92B7-65A10B093B9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14532" y="3432236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D61266-F730-4B7C-373C-EBFD6D1B081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83922" y="1808778"/>
            <a:ext cx="59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E2BFE5-DC57-A821-E5C3-F345FDC3A1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59197" y="1823748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3895BC-A3E7-898C-C430-FDD2769F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5489-BFF0-4788-824D-2B41402E044B}" type="slidenum">
              <a:rPr lang="en-GB" sz="1600" smtClean="0"/>
              <a:t>2</a:t>
            </a:fld>
            <a:endParaRPr lang="en-GB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F40587-DE99-A717-6E60-4F178CAE986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11146" y="3432236"/>
            <a:ext cx="7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1D4F70-1D13-1724-67E2-61D1E83ED3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58212" y="2997509"/>
            <a:ext cx="5505061" cy="32602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778A1D-5854-58FC-8832-342C25B0861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62979" y="3250195"/>
            <a:ext cx="101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B050"/>
                </a:solidFill>
              </a:rPr>
              <a:t>Leader Machine</a:t>
            </a:r>
          </a:p>
        </p:txBody>
      </p:sp>
    </p:spTree>
    <p:extLst>
      <p:ext uri="{BB962C8B-B14F-4D97-AF65-F5344CB8AC3E}">
        <p14:creationId xmlns:p14="http://schemas.microsoft.com/office/powerpoint/2010/main" val="231209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  <p:bldP spid="37" grpId="0"/>
      <p:bldP spid="38" grpId="0"/>
      <p:bldP spid="56" grpId="0"/>
      <p:bldP spid="60" grpId="0"/>
      <p:bldP spid="61" grpId="0"/>
      <p:bldP spid="26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58E80-B57B-919B-20D4-6CFBD616BBF1}"/>
              </a:ext>
            </a:extLst>
          </p:cNvPr>
          <p:cNvGrpSpPr/>
          <p:nvPr/>
        </p:nvGrpSpPr>
        <p:grpSpPr>
          <a:xfrm>
            <a:off x="2680137" y="1647496"/>
            <a:ext cx="5715001" cy="2388475"/>
            <a:chOff x="2703785" y="1749973"/>
            <a:chExt cx="5715001" cy="23061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C21B27-0E8A-79DC-5393-10E240548585}"/>
                </a:ext>
              </a:extLst>
            </p:cNvPr>
            <p:cNvSpPr>
              <a:spLocks/>
            </p:cNvSpPr>
            <p:nvPr/>
          </p:nvSpPr>
          <p:spPr>
            <a:xfrm>
              <a:off x="2703785" y="1749973"/>
              <a:ext cx="5715001" cy="16790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AC59D8-0C04-7412-6781-EE0E5EA6307B}"/>
                </a:ext>
              </a:extLst>
            </p:cNvPr>
            <p:cNvCxnSpPr>
              <a:cxnSpLocks/>
            </p:cNvCxnSpPr>
            <p:nvPr/>
          </p:nvCxnSpPr>
          <p:spPr>
            <a:xfrm>
              <a:off x="5561285" y="1915510"/>
              <a:ext cx="0" cy="1292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2928E1-F488-18C4-9864-F9691C767CF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386" y="2238703"/>
              <a:ext cx="52499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2B884E-B84B-FBF0-4A07-54A0B6BC83DA}"/>
                </a:ext>
              </a:extLst>
            </p:cNvPr>
            <p:cNvSpPr txBox="1">
              <a:spLocks/>
            </p:cNvSpPr>
            <p:nvPr/>
          </p:nvSpPr>
          <p:spPr>
            <a:xfrm>
              <a:off x="2940268" y="186937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Format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27E54E-D2A3-C33E-B5D2-B11CD8CB2A30}"/>
                </a:ext>
              </a:extLst>
            </p:cNvPr>
            <p:cNvSpPr txBox="1">
              <a:spLocks/>
            </p:cNvSpPr>
            <p:nvPr/>
          </p:nvSpPr>
          <p:spPr>
            <a:xfrm>
              <a:off x="5691351" y="186937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Format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24B616-8EBA-5A9C-8F72-8D2F9DFD5961}"/>
                </a:ext>
              </a:extLst>
            </p:cNvPr>
            <p:cNvSpPr txBox="1">
              <a:spLocks/>
            </p:cNvSpPr>
            <p:nvPr/>
          </p:nvSpPr>
          <p:spPr>
            <a:xfrm>
              <a:off x="2909064" y="2301765"/>
              <a:ext cx="251459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Age 55</a:t>
              </a:r>
            </a:p>
            <a:p>
              <a:pPr algn="ctr"/>
              <a:r>
                <a:rPr lang="en-GB"/>
                <a:t>Gender = Female</a:t>
              </a:r>
            </a:p>
            <a:p>
              <a:pPr algn="ctr"/>
              <a:r>
                <a:rPr lang="en-GB"/>
                <a:t>ID = 152354</a:t>
              </a:r>
            </a:p>
            <a:p>
              <a:pPr marL="285750" indent="-285750" algn="ctr">
                <a:buFontTx/>
                <a:buChar char="-"/>
              </a:pPr>
              <a:endParaRPr lang="en-GB"/>
            </a:p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BFD989-9A21-1CB1-85FE-56C693EF8ED1}"/>
                </a:ext>
              </a:extLst>
            </p:cNvPr>
            <p:cNvSpPr txBox="1">
              <a:spLocks/>
            </p:cNvSpPr>
            <p:nvPr/>
          </p:nvSpPr>
          <p:spPr>
            <a:xfrm>
              <a:off x="5707117" y="2301765"/>
              <a:ext cx="25145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Gender = F</a:t>
              </a:r>
            </a:p>
            <a:p>
              <a:pPr algn="ctr"/>
              <a:r>
                <a:rPr lang="en-GB"/>
                <a:t>ID = 00152354</a:t>
              </a:r>
            </a:p>
            <a:p>
              <a:pPr algn="ctr"/>
              <a:r>
                <a:rPr lang="en-GB"/>
                <a:t>Age = 110111</a:t>
              </a:r>
            </a:p>
            <a:p>
              <a:pPr algn="ctr"/>
              <a:endParaRPr lang="en-GB"/>
            </a:p>
            <a:p>
              <a:pPr marL="285750" indent="-285750" algn="ctr">
                <a:buFontTx/>
                <a:buChar char="-"/>
              </a:pPr>
              <a:endParaRPr lang="en-GB"/>
            </a:p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531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B24EFAC-059A-5245-4426-E345ACF8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90113"/>
              </p:ext>
            </p:extLst>
          </p:nvPr>
        </p:nvGraphicFramePr>
        <p:xfrm>
          <a:off x="2032000" y="719666"/>
          <a:ext cx="8152524" cy="3020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838434">
                  <a:extLst>
                    <a:ext uri="{9D8B030D-6E8A-4147-A177-3AD203B41FA5}">
                      <a16:colId xmlns:a16="http://schemas.microsoft.com/office/drawing/2014/main" val="1366749723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2942276713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729095142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2338551712"/>
                    </a:ext>
                  </a:extLst>
                </a:gridCol>
                <a:gridCol w="1203142">
                  <a:extLst>
                    <a:ext uri="{9D8B030D-6E8A-4147-A177-3AD203B41FA5}">
                      <a16:colId xmlns:a16="http://schemas.microsoft.com/office/drawing/2014/main" val="3093800999"/>
                    </a:ext>
                  </a:extLst>
                </a:gridCol>
                <a:gridCol w="1358754">
                  <a:extLst>
                    <a:ext uri="{9D8B030D-6E8A-4147-A177-3AD203B41FA5}">
                      <a16:colId xmlns:a16="http://schemas.microsoft.com/office/drawing/2014/main" val="859976564"/>
                    </a:ext>
                  </a:extLst>
                </a:gridCol>
              </a:tblGrid>
              <a:tr h="372408">
                <a:tc row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MT Domains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b="1"/>
                        <a:t>Attack Phases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68427"/>
                  </a:ext>
                </a:extLst>
              </a:tr>
              <a:tr h="3724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Reconnaissance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Persistence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827745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49833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174632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Runtime Environments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09011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033500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Dynamic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0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3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D9D4BF-8B26-8834-0A6D-233913384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73553"/>
              </p:ext>
            </p:extLst>
          </p:nvPr>
        </p:nvGraphicFramePr>
        <p:xfrm>
          <a:off x="1156669" y="79899"/>
          <a:ext cx="9374819" cy="6368299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701823">
                  <a:extLst>
                    <a:ext uri="{9D8B030D-6E8A-4147-A177-3AD203B41FA5}">
                      <a16:colId xmlns:a16="http://schemas.microsoft.com/office/drawing/2014/main" val="4126742755"/>
                    </a:ext>
                  </a:extLst>
                </a:gridCol>
                <a:gridCol w="2741518">
                  <a:extLst>
                    <a:ext uri="{9D8B030D-6E8A-4147-A177-3AD203B41FA5}">
                      <a16:colId xmlns:a16="http://schemas.microsoft.com/office/drawing/2014/main" val="1294277265"/>
                    </a:ext>
                  </a:extLst>
                </a:gridCol>
                <a:gridCol w="1302074">
                  <a:extLst>
                    <a:ext uri="{9D8B030D-6E8A-4147-A177-3AD203B41FA5}">
                      <a16:colId xmlns:a16="http://schemas.microsoft.com/office/drawing/2014/main" val="3999917082"/>
                    </a:ext>
                  </a:extLst>
                </a:gridCol>
                <a:gridCol w="963739">
                  <a:extLst>
                    <a:ext uri="{9D8B030D-6E8A-4147-A177-3AD203B41FA5}">
                      <a16:colId xmlns:a16="http://schemas.microsoft.com/office/drawing/2014/main" val="3819082640"/>
                    </a:ext>
                  </a:extLst>
                </a:gridCol>
                <a:gridCol w="1343085">
                  <a:extLst>
                    <a:ext uri="{9D8B030D-6E8A-4147-A177-3AD203B41FA5}">
                      <a16:colId xmlns:a16="http://schemas.microsoft.com/office/drawing/2014/main" val="3217252157"/>
                    </a:ext>
                  </a:extLst>
                </a:gridCol>
                <a:gridCol w="1322580">
                  <a:extLst>
                    <a:ext uri="{9D8B030D-6E8A-4147-A177-3AD203B41FA5}">
                      <a16:colId xmlns:a16="http://schemas.microsoft.com/office/drawing/2014/main" val="1232900534"/>
                    </a:ext>
                  </a:extLst>
                </a:gridCol>
              </a:tblGrid>
              <a:tr h="31279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Current</a:t>
                      </a:r>
                      <a:endParaRPr lang="en-GB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Future</a:t>
                      </a:r>
                      <a:endParaRPr lang="en-GB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69115"/>
                  </a:ext>
                </a:extLst>
              </a:tr>
              <a:tr h="424427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Category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Subcategory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998118"/>
                  </a:ext>
                </a:extLst>
              </a:tr>
              <a:tr h="569633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Lamps and Lighting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36%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989642"/>
                  </a:ext>
                </a:extLst>
              </a:tr>
              <a:tr h="1011441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Heating and Air Conditioning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601354"/>
                  </a:ext>
                </a:extLst>
              </a:tr>
              <a:tr h="312795">
                <a:tc row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Security Solutions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Smart Cameras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23598"/>
                  </a:ext>
                </a:extLst>
              </a:tr>
              <a:tr h="4691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Smart Sensors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407046"/>
                  </a:ext>
                </a:extLst>
              </a:tr>
              <a:tr h="544622">
                <a:tc rowSpan="3">
                  <a:txBody>
                    <a:bodyPr/>
                    <a:lstStyle/>
                    <a:p>
                      <a:pPr algn="ctr"/>
                      <a:r>
                        <a:rPr lang="en-GB" b="1"/>
                        <a:t>Appliances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Small Home Appliances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965360"/>
                  </a:ext>
                </a:extLst>
              </a:tr>
              <a:tr h="5446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Large Home Appliances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968452"/>
                  </a:ext>
                </a:extLst>
              </a:tr>
              <a:tr h="5446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Smart Vacuum Cleaners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511123"/>
                  </a:ext>
                </a:extLst>
              </a:tr>
              <a:tr h="547391">
                <a:tc row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Garden and Balcony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Smart Robotic Lawnmower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88071"/>
                  </a:ext>
                </a:extLst>
              </a:tr>
              <a:tr h="5446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Smart Irrigation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21%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583328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Overall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16%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25%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/>
                        <a:t>18%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17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8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841E200-0C3F-5312-1303-7D3F2F80FD85}"/>
              </a:ext>
            </a:extLst>
          </p:cNvPr>
          <p:cNvGrpSpPr/>
          <p:nvPr/>
        </p:nvGrpSpPr>
        <p:grpSpPr>
          <a:xfrm>
            <a:off x="1613646" y="1008527"/>
            <a:ext cx="8113284" cy="4840941"/>
            <a:chOff x="1613647" y="1008527"/>
            <a:chExt cx="7037290" cy="484094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0A808A8-A830-7A30-B8B3-ED2A751C8626}"/>
                </a:ext>
              </a:extLst>
            </p:cNvPr>
            <p:cNvGrpSpPr/>
            <p:nvPr/>
          </p:nvGrpSpPr>
          <p:grpSpPr>
            <a:xfrm>
              <a:off x="1613647" y="1008527"/>
              <a:ext cx="2061882" cy="4840941"/>
              <a:chOff x="1613647" y="1008527"/>
              <a:chExt cx="2061882" cy="48409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95994D-EF40-291D-AF67-F5750044C351}"/>
                  </a:ext>
                </a:extLst>
              </p:cNvPr>
              <p:cNvSpPr/>
              <p:nvPr/>
            </p:nvSpPr>
            <p:spPr>
              <a:xfrm>
                <a:off x="1613647" y="1008527"/>
                <a:ext cx="2061882" cy="48409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B138AD-F452-F675-07DF-1C3FD8A3FFA9}"/>
                  </a:ext>
                </a:extLst>
              </p:cNvPr>
              <p:cNvSpPr/>
              <p:nvPr/>
            </p:nvSpPr>
            <p:spPr>
              <a:xfrm>
                <a:off x="1967751" y="3267636"/>
                <a:ext cx="1353671" cy="1066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Network Layer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D5C614-67E2-F717-0753-448EAB92C065}"/>
                  </a:ext>
                </a:extLst>
              </p:cNvPr>
              <p:cNvSpPr/>
              <p:nvPr/>
            </p:nvSpPr>
            <p:spPr>
              <a:xfrm>
                <a:off x="1967751" y="4558553"/>
                <a:ext cx="1353671" cy="1066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Perception Layer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F2899D-D32D-C57C-E356-F189336B1018}"/>
                  </a:ext>
                </a:extLst>
              </p:cNvPr>
              <p:cNvSpPr/>
              <p:nvPr/>
            </p:nvSpPr>
            <p:spPr>
              <a:xfrm>
                <a:off x="1967750" y="1976719"/>
                <a:ext cx="1353671" cy="1066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Application Layer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611F1-882F-42AB-73C2-608F5ACEFC19}"/>
                  </a:ext>
                </a:extLst>
              </p:cNvPr>
              <p:cNvSpPr txBox="1"/>
              <p:nvPr/>
            </p:nvSpPr>
            <p:spPr>
              <a:xfrm>
                <a:off x="1967749" y="1113020"/>
                <a:ext cx="13536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3-Layer Architecture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F7BA2C3-6C92-9780-5CD4-097EEA63EBA9}"/>
                </a:ext>
              </a:extLst>
            </p:cNvPr>
            <p:cNvGrpSpPr/>
            <p:nvPr/>
          </p:nvGrpSpPr>
          <p:grpSpPr>
            <a:xfrm>
              <a:off x="4101351" y="1008527"/>
              <a:ext cx="2061882" cy="4840941"/>
              <a:chOff x="4455458" y="1008528"/>
              <a:chExt cx="2061882" cy="484094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E42532-1775-BC7C-95C4-E785EEAF42DD}"/>
                  </a:ext>
                </a:extLst>
              </p:cNvPr>
              <p:cNvSpPr/>
              <p:nvPr/>
            </p:nvSpPr>
            <p:spPr>
              <a:xfrm>
                <a:off x="4455458" y="1008528"/>
                <a:ext cx="2061882" cy="48409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9E1714-17BD-7CE7-3B3D-EBEB696AFEF4}"/>
                  </a:ext>
                </a:extLst>
              </p:cNvPr>
              <p:cNvSpPr txBox="1"/>
              <p:nvPr/>
            </p:nvSpPr>
            <p:spPr>
              <a:xfrm>
                <a:off x="4849899" y="1113021"/>
                <a:ext cx="13536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SoA-based Architecture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33DDA0-3C9A-7E98-B0AA-450E2797C77B}"/>
                  </a:ext>
                </a:extLst>
              </p:cNvPr>
              <p:cNvSpPr/>
              <p:nvPr/>
            </p:nvSpPr>
            <p:spPr>
              <a:xfrm>
                <a:off x="4890244" y="1976719"/>
                <a:ext cx="1272989" cy="6472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Application Layer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73B69D-F9E9-6D74-2E34-A46DCF29B110}"/>
                  </a:ext>
                </a:extLst>
              </p:cNvPr>
              <p:cNvSpPr/>
              <p:nvPr/>
            </p:nvSpPr>
            <p:spPr>
              <a:xfrm>
                <a:off x="4890241" y="4978130"/>
                <a:ext cx="1272989" cy="64722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Perception Layer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158DC7-3E80-CA56-C7B9-A77244F4A94C}"/>
                  </a:ext>
                </a:extLst>
              </p:cNvPr>
              <p:cNvSpPr/>
              <p:nvPr/>
            </p:nvSpPr>
            <p:spPr>
              <a:xfrm>
                <a:off x="4890241" y="3997877"/>
                <a:ext cx="1272989" cy="64722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Network Layer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AE6B05-104F-B179-4F6D-9E3C66A715C1}"/>
                  </a:ext>
                </a:extLst>
              </p:cNvPr>
              <p:cNvSpPr/>
              <p:nvPr/>
            </p:nvSpPr>
            <p:spPr>
              <a:xfrm>
                <a:off x="4890241" y="2962455"/>
                <a:ext cx="1272989" cy="6472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Service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500A95-6EA2-2EDD-E51E-3933B6E9DA1D}"/>
                </a:ext>
              </a:extLst>
            </p:cNvPr>
            <p:cNvGrpSpPr/>
            <p:nvPr/>
          </p:nvGrpSpPr>
          <p:grpSpPr>
            <a:xfrm>
              <a:off x="6589055" y="1008527"/>
              <a:ext cx="2061882" cy="4840941"/>
              <a:chOff x="7297269" y="1008527"/>
              <a:chExt cx="2061882" cy="484094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61AE68-4DA5-AF44-79C3-7B5B17824218}"/>
                  </a:ext>
                </a:extLst>
              </p:cNvPr>
              <p:cNvSpPr/>
              <p:nvPr/>
            </p:nvSpPr>
            <p:spPr>
              <a:xfrm>
                <a:off x="7297269" y="1008527"/>
                <a:ext cx="2061882" cy="48409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D50797-B29D-5E2F-4076-D3469B292E51}"/>
                  </a:ext>
                </a:extLst>
              </p:cNvPr>
              <p:cNvSpPr txBox="1"/>
              <p:nvPr/>
            </p:nvSpPr>
            <p:spPr>
              <a:xfrm>
                <a:off x="7463107" y="1008527"/>
                <a:ext cx="16853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Middleware-based</a:t>
                </a:r>
                <a:r>
                  <a:rPr lang="en-GB"/>
                  <a:t> </a:t>
                </a:r>
                <a:r>
                  <a:rPr lang="en-GB" b="1"/>
                  <a:t>Architecture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16D91F9-E8FA-2837-D197-09F8E80BABFF}"/>
                  </a:ext>
                </a:extLst>
              </p:cNvPr>
              <p:cNvSpPr/>
              <p:nvPr/>
            </p:nvSpPr>
            <p:spPr>
              <a:xfrm>
                <a:off x="7655847" y="2003614"/>
                <a:ext cx="1299885" cy="506505"/>
              </a:xfrm>
              <a:prstGeom prst="rect">
                <a:avLst/>
              </a:prstGeom>
              <a:solidFill>
                <a:srgbClr val="FFF0E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085A19-95BE-A543-B154-E3572B6431D9}"/>
                  </a:ext>
                </a:extLst>
              </p:cNvPr>
              <p:cNvSpPr/>
              <p:nvPr/>
            </p:nvSpPr>
            <p:spPr>
              <a:xfrm>
                <a:off x="7655847" y="2695945"/>
                <a:ext cx="1299885" cy="5065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Application Layer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E4200F-3E66-0275-4A52-F47136602A75}"/>
                  </a:ext>
                </a:extLst>
              </p:cNvPr>
              <p:cNvSpPr/>
              <p:nvPr/>
            </p:nvSpPr>
            <p:spPr>
              <a:xfrm>
                <a:off x="7655847" y="3500565"/>
                <a:ext cx="1299885" cy="5065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Middleware Layer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CC6A90-1416-DBE4-EA8A-81EB69D35972}"/>
                  </a:ext>
                </a:extLst>
              </p:cNvPr>
              <p:cNvSpPr/>
              <p:nvPr/>
            </p:nvSpPr>
            <p:spPr>
              <a:xfrm>
                <a:off x="7655847" y="4314228"/>
                <a:ext cx="1299885" cy="50650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Network Layer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D584C1A-F80D-0BC7-663C-0285B9F3A0EF}"/>
                  </a:ext>
                </a:extLst>
              </p:cNvPr>
              <p:cNvSpPr/>
              <p:nvPr/>
            </p:nvSpPr>
            <p:spPr>
              <a:xfrm>
                <a:off x="7655847" y="5118848"/>
                <a:ext cx="1299885" cy="50650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Perception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26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E2CE-A3FB-D12C-BE48-606D80EE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8B5651-5FC4-4431-7F28-01510A871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694432"/>
              </p:ext>
            </p:extLst>
          </p:nvPr>
        </p:nvGraphicFramePr>
        <p:xfrm>
          <a:off x="327398" y="193913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92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A77AAC-F72A-427B-4153-CA4B16341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8215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04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D8F3-F7E2-447D-657F-E949B220E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Server file </a:t>
            </a:r>
            <a:r>
              <a:rPr lang="en-US" dirty="0">
                <a:sym typeface="Wingdings" panose="05000000000000000000" pitchFamily="2" charset="2"/>
              </a:rPr>
              <a:t> telnet to port 8888 with commands  connect clients  send Strings from management  Client executes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9A2D4-99F2-28C2-1A57-57B0693CD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9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Widescreen</PresentationFormat>
  <Paragraphs>300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Server file  telnet to port 8888 with commands  connect clients  send Strings from management  Client executes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Näf</dc:creator>
  <cp:lastModifiedBy>Steven Näf</cp:lastModifiedBy>
  <cp:revision>30</cp:revision>
  <dcterms:created xsi:type="dcterms:W3CDTF">2022-09-12T11:04:00Z</dcterms:created>
  <dcterms:modified xsi:type="dcterms:W3CDTF">2023-01-28T23:04:18Z</dcterms:modified>
</cp:coreProperties>
</file>