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63" r:id="rId2"/>
    <p:sldId id="256" r:id="rId3"/>
    <p:sldId id="265" r:id="rId4"/>
  </p:sldIdLst>
  <p:sldSz cx="9144000" cy="5143500" type="screen16x9"/>
  <p:notesSz cx="6858000" cy="9144000"/>
  <p:embeddedFontLst>
    <p:embeddedFont>
      <p:font typeface="Raleway" pitchFamily="2" charset="0"/>
      <p:regular r:id="rId6"/>
      <p:bold r:id="rId7"/>
      <p:italic r:id="rId8"/>
      <p:boldItalic r:id="rId9"/>
    </p:embeddedFont>
    <p:embeddedFont>
      <p:font typeface="Source Sans Pro" panose="020B0503030403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d92f4d7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d92f4d7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47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7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0" y="1071832"/>
            <a:ext cx="9144000" cy="6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sz="2800" dirty="0"/>
              <a:t>How to Log </a:t>
            </a:r>
            <a:r>
              <a:rPr lang="nn-NO" sz="2800"/>
              <a:t>data using </a:t>
            </a:r>
            <a:r>
              <a:rPr lang="nn-NO" sz="2800" dirty="0"/>
              <a:t>NLog</a:t>
            </a:r>
            <a:endParaRPr sz="28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6DF142-B251-30E2-C9F1-AB743759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3590"/>
            <a:ext cx="9144000" cy="14933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48570" y="323654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How to log data using </a:t>
            </a:r>
            <a:r>
              <a:rPr lang="en-US" sz="2400" dirty="0" err="1"/>
              <a:t>NLog</a:t>
            </a:r>
            <a:r>
              <a:rPr lang="en-US" sz="2400" dirty="0"/>
              <a:t> in .NET?</a:t>
            </a:r>
          </a:p>
        </p:txBody>
      </p:sp>
      <p:sp>
        <p:nvSpPr>
          <p:cNvPr id="11" name="Google Shape;144;p22">
            <a:extLst>
              <a:ext uri="{FF2B5EF4-FFF2-40B4-BE49-F238E27FC236}">
                <a16:creationId xmlns:a16="http://schemas.microsoft.com/office/drawing/2014/main" id="{A18CE11A-0B7B-4409-9C92-835A6A4C4DAC}"/>
              </a:ext>
            </a:extLst>
          </p:cNvPr>
          <p:cNvSpPr txBox="1">
            <a:spLocks/>
          </p:cNvSpPr>
          <p:nvPr/>
        </p:nvSpPr>
        <p:spPr>
          <a:xfrm>
            <a:off x="348570" y="832319"/>
            <a:ext cx="8594342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</a:rPr>
              <a:t>NLog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is a logging platform for .NET with rich log routing and management capabilities.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Graphic 9" descr="Internet outline">
            <a:extLst>
              <a:ext uri="{FF2B5EF4-FFF2-40B4-BE49-F238E27FC236}">
                <a16:creationId xmlns:a16="http://schemas.microsoft.com/office/drawing/2014/main" id="{24C8124B-FA8E-4A3A-A3F2-FC965D6C7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570" y="2321030"/>
            <a:ext cx="1386349" cy="1386349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B4DA22FF-F60A-CBF1-BD09-ACC8859A8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04" y="1693802"/>
            <a:ext cx="695479" cy="695479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2D8136-B334-CEC9-2CFD-F661F71A8946}"/>
              </a:ext>
            </a:extLst>
          </p:cNvPr>
          <p:cNvCxnSpPr>
            <a:cxnSpLocks/>
          </p:cNvCxnSpPr>
          <p:nvPr/>
        </p:nvCxnSpPr>
        <p:spPr>
          <a:xfrm flipH="1">
            <a:off x="1041742" y="2202950"/>
            <a:ext cx="1" cy="38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7D318C-323D-BB43-AEAE-FCC4385E6266}"/>
              </a:ext>
            </a:extLst>
          </p:cNvPr>
          <p:cNvCxnSpPr/>
          <p:nvPr/>
        </p:nvCxnSpPr>
        <p:spPr>
          <a:xfrm>
            <a:off x="1858296" y="3014204"/>
            <a:ext cx="1084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93513FFD-5860-5B9F-E31C-E9018F449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42302" y="2588515"/>
            <a:ext cx="914400" cy="914400"/>
          </a:xfrm>
          <a:prstGeom prst="rect">
            <a:avLst/>
          </a:prstGeom>
        </p:spPr>
      </p:pic>
      <p:sp>
        <p:nvSpPr>
          <p:cNvPr id="47" name="Google Shape;144;p22">
            <a:extLst>
              <a:ext uri="{FF2B5EF4-FFF2-40B4-BE49-F238E27FC236}">
                <a16:creationId xmlns:a16="http://schemas.microsoft.com/office/drawing/2014/main" id="{3EB15D5D-CC55-4385-66E6-DECCF6C1273E}"/>
              </a:ext>
            </a:extLst>
          </p:cNvPr>
          <p:cNvSpPr txBox="1">
            <a:spLocks/>
          </p:cNvSpPr>
          <p:nvPr/>
        </p:nvSpPr>
        <p:spPr>
          <a:xfrm>
            <a:off x="3045067" y="3412410"/>
            <a:ext cx="835741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Log File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Google Shape;144;p22">
            <a:extLst>
              <a:ext uri="{FF2B5EF4-FFF2-40B4-BE49-F238E27FC236}">
                <a16:creationId xmlns:a16="http://schemas.microsoft.com/office/drawing/2014/main" id="{431200F6-BAFB-8F6F-B5B1-A5299E2457A7}"/>
              </a:ext>
            </a:extLst>
          </p:cNvPr>
          <p:cNvSpPr txBox="1">
            <a:spLocks/>
          </p:cNvSpPr>
          <p:nvPr/>
        </p:nvSpPr>
        <p:spPr>
          <a:xfrm>
            <a:off x="548667" y="3421457"/>
            <a:ext cx="1117899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Application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9A14BF-7226-3724-3BB5-DD6E53495E11}"/>
              </a:ext>
            </a:extLst>
          </p:cNvPr>
          <p:cNvCxnSpPr/>
          <p:nvPr/>
        </p:nvCxnSpPr>
        <p:spPr>
          <a:xfrm>
            <a:off x="3935360" y="3048787"/>
            <a:ext cx="1084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picture containing logo&#10;&#10;Description automatically generated">
            <a:extLst>
              <a:ext uri="{FF2B5EF4-FFF2-40B4-BE49-F238E27FC236}">
                <a16:creationId xmlns:a16="http://schemas.microsoft.com/office/drawing/2014/main" id="{1567663A-8449-A338-6D28-1CEA6DAE7C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4085" y="2612311"/>
            <a:ext cx="1084006" cy="1084006"/>
          </a:xfrm>
          <a:prstGeom prst="rect">
            <a:avLst/>
          </a:prstGeom>
        </p:spPr>
      </p:pic>
      <p:pic>
        <p:nvPicPr>
          <p:cNvPr id="53" name="Picture 52" descr="Table&#10;&#10;Description automatically generated">
            <a:extLst>
              <a:ext uri="{FF2B5EF4-FFF2-40B4-BE49-F238E27FC236}">
                <a16:creationId xmlns:a16="http://schemas.microsoft.com/office/drawing/2014/main" id="{AC518598-9965-D097-81F5-79038AB386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2026" y="2609787"/>
            <a:ext cx="1387395" cy="76861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5452FA-E465-C6A9-E5A3-80B57673847A}"/>
              </a:ext>
            </a:extLst>
          </p:cNvPr>
          <p:cNvCxnSpPr/>
          <p:nvPr/>
        </p:nvCxnSpPr>
        <p:spPr>
          <a:xfrm>
            <a:off x="6086166" y="3045714"/>
            <a:ext cx="1084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oogle Shape;144;p22">
            <a:extLst>
              <a:ext uri="{FF2B5EF4-FFF2-40B4-BE49-F238E27FC236}">
                <a16:creationId xmlns:a16="http://schemas.microsoft.com/office/drawing/2014/main" id="{3CE84BBE-02BF-0EB4-0F44-BAA4C9F548AA}"/>
              </a:ext>
            </a:extLst>
          </p:cNvPr>
          <p:cNvSpPr txBox="1">
            <a:spLocks/>
          </p:cNvSpPr>
          <p:nvPr/>
        </p:nvSpPr>
        <p:spPr>
          <a:xfrm>
            <a:off x="7292026" y="3378406"/>
            <a:ext cx="1509249" cy="364413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Datadog Website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78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47" grpId="0"/>
      <p:bldP spid="48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11700" y="50809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Steps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94C00D4-170C-5E71-B804-4FE1B5B334F9}"/>
              </a:ext>
            </a:extLst>
          </p:cNvPr>
          <p:cNvSpPr/>
          <p:nvPr/>
        </p:nvSpPr>
        <p:spPr>
          <a:xfrm>
            <a:off x="398206" y="648930"/>
            <a:ext cx="8281694" cy="612059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6" name="Google Shape;144;p22">
            <a:extLst>
              <a:ext uri="{FF2B5EF4-FFF2-40B4-BE49-F238E27FC236}">
                <a16:creationId xmlns:a16="http://schemas.microsoft.com/office/drawing/2014/main" id="{31752C5B-D64F-4537-01A8-33E6A312A0B1}"/>
              </a:ext>
            </a:extLst>
          </p:cNvPr>
          <p:cNvSpPr txBox="1">
            <a:spLocks/>
          </p:cNvSpPr>
          <p:nvPr/>
        </p:nvSpPr>
        <p:spPr>
          <a:xfrm>
            <a:off x="478848" y="772923"/>
            <a:ext cx="8112087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1. Datadog Agent - we need to enable logs in </a:t>
            </a:r>
            <a:r>
              <a:rPr lang="en-US" sz="1200" dirty="0" err="1">
                <a:solidFill>
                  <a:schemeClr val="bg1"/>
                </a:solidFill>
              </a:rPr>
              <a:t>datadog.yaml</a:t>
            </a:r>
            <a:r>
              <a:rPr lang="en-US" sz="1200" dirty="0">
                <a:solidFill>
                  <a:schemeClr val="bg1"/>
                </a:solidFill>
              </a:rPr>
              <a:t> file (</a:t>
            </a:r>
            <a:r>
              <a:rPr lang="en-US" sz="1200" dirty="0" err="1">
                <a:solidFill>
                  <a:schemeClr val="bg1"/>
                </a:solidFill>
              </a:rPr>
              <a:t>logs_enabled</a:t>
            </a:r>
            <a:r>
              <a:rPr lang="en-US" sz="1200" dirty="0">
                <a:solidFill>
                  <a:schemeClr val="bg1"/>
                </a:solidFill>
              </a:rPr>
              <a:t>: true)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AE884015-EC22-3351-7072-46597C1D5E37}"/>
              </a:ext>
            </a:extLst>
          </p:cNvPr>
          <p:cNvSpPr/>
          <p:nvPr/>
        </p:nvSpPr>
        <p:spPr>
          <a:xfrm>
            <a:off x="417874" y="1376516"/>
            <a:ext cx="8281694" cy="612059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8" name="Google Shape;144;p22">
            <a:extLst>
              <a:ext uri="{FF2B5EF4-FFF2-40B4-BE49-F238E27FC236}">
                <a16:creationId xmlns:a16="http://schemas.microsoft.com/office/drawing/2014/main" id="{92C51AEA-F243-8C82-1101-A3233150FFF5}"/>
              </a:ext>
            </a:extLst>
          </p:cNvPr>
          <p:cNvSpPr txBox="1">
            <a:spLocks/>
          </p:cNvSpPr>
          <p:nvPr/>
        </p:nvSpPr>
        <p:spPr>
          <a:xfrm>
            <a:off x="498516" y="1500509"/>
            <a:ext cx="8092419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2. Create "</a:t>
            </a:r>
            <a:r>
              <a:rPr lang="en-US" sz="1200" dirty="0" err="1">
                <a:solidFill>
                  <a:schemeClr val="bg1"/>
                </a:solidFill>
              </a:rPr>
              <a:t>csharp.d</a:t>
            </a:r>
            <a:r>
              <a:rPr lang="en-US" sz="1200" dirty="0">
                <a:solidFill>
                  <a:schemeClr val="bg1"/>
                </a:solidFill>
              </a:rPr>
              <a:t>" folder in Datadog\</a:t>
            </a:r>
            <a:r>
              <a:rPr lang="en-US" sz="1200" dirty="0" err="1">
                <a:solidFill>
                  <a:schemeClr val="bg1"/>
                </a:solidFill>
              </a:rPr>
              <a:t>conf.d</a:t>
            </a:r>
            <a:r>
              <a:rPr lang="en-US" sz="1200" dirty="0">
                <a:solidFill>
                  <a:schemeClr val="bg1"/>
                </a:solidFill>
              </a:rPr>
              <a:t> with a </a:t>
            </a:r>
            <a:r>
              <a:rPr lang="en-US" sz="1200" dirty="0" err="1">
                <a:solidFill>
                  <a:schemeClr val="bg1"/>
                </a:solidFill>
              </a:rPr>
              <a:t>conf.yaml</a:t>
            </a:r>
            <a:r>
              <a:rPr lang="en-US" sz="1200" dirty="0">
                <a:solidFill>
                  <a:schemeClr val="bg1"/>
                </a:solidFill>
              </a:rPr>
              <a:t> file inside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29214FFA-986D-EE15-4C14-3274004F7219}"/>
              </a:ext>
            </a:extLst>
          </p:cNvPr>
          <p:cNvSpPr/>
          <p:nvPr/>
        </p:nvSpPr>
        <p:spPr>
          <a:xfrm>
            <a:off x="423779" y="2085395"/>
            <a:ext cx="8281694" cy="612059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0" name="Google Shape;144;p22">
            <a:extLst>
              <a:ext uri="{FF2B5EF4-FFF2-40B4-BE49-F238E27FC236}">
                <a16:creationId xmlns:a16="http://schemas.microsoft.com/office/drawing/2014/main" id="{575E5A33-5A68-CAF0-2158-8C75C119B248}"/>
              </a:ext>
            </a:extLst>
          </p:cNvPr>
          <p:cNvSpPr txBox="1">
            <a:spLocks/>
          </p:cNvSpPr>
          <p:nvPr/>
        </p:nvSpPr>
        <p:spPr>
          <a:xfrm>
            <a:off x="485968" y="2176331"/>
            <a:ext cx="8071766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3. Create the empty Datadog.log file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30562B7E-A089-A3F2-FBE0-EDD9799595A7}"/>
              </a:ext>
            </a:extLst>
          </p:cNvPr>
          <p:cNvSpPr/>
          <p:nvPr/>
        </p:nvSpPr>
        <p:spPr>
          <a:xfrm>
            <a:off x="436073" y="2790856"/>
            <a:ext cx="8281694" cy="612059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2" name="Google Shape;144;p22">
            <a:extLst>
              <a:ext uri="{FF2B5EF4-FFF2-40B4-BE49-F238E27FC236}">
                <a16:creationId xmlns:a16="http://schemas.microsoft.com/office/drawing/2014/main" id="{D5ACACE0-45FE-15AA-6058-2771C61DC38B}"/>
              </a:ext>
            </a:extLst>
          </p:cNvPr>
          <p:cNvSpPr txBox="1">
            <a:spLocks/>
          </p:cNvSpPr>
          <p:nvPr/>
        </p:nvSpPr>
        <p:spPr>
          <a:xfrm>
            <a:off x="516715" y="2914849"/>
            <a:ext cx="8071766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4. Application changes - install </a:t>
            </a:r>
            <a:r>
              <a:rPr lang="en-US" sz="1200" dirty="0" err="1">
                <a:solidFill>
                  <a:schemeClr val="bg1"/>
                </a:solidFill>
              </a:rPr>
              <a:t>Nuget</a:t>
            </a:r>
            <a:r>
              <a:rPr lang="en-US" sz="1200" dirty="0">
                <a:solidFill>
                  <a:schemeClr val="bg1"/>
                </a:solidFill>
              </a:rPr>
              <a:t> Package for </a:t>
            </a:r>
            <a:r>
              <a:rPr lang="en-US" sz="1200" dirty="0" err="1">
                <a:solidFill>
                  <a:schemeClr val="bg1"/>
                </a:solidFill>
              </a:rPr>
              <a:t>NLog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BF53AA61-66EE-6756-32C9-8685A455C8AE}"/>
              </a:ext>
            </a:extLst>
          </p:cNvPr>
          <p:cNvSpPr/>
          <p:nvPr/>
        </p:nvSpPr>
        <p:spPr>
          <a:xfrm>
            <a:off x="448367" y="3496319"/>
            <a:ext cx="8281694" cy="612059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4" name="Google Shape;144;p22">
            <a:extLst>
              <a:ext uri="{FF2B5EF4-FFF2-40B4-BE49-F238E27FC236}">
                <a16:creationId xmlns:a16="http://schemas.microsoft.com/office/drawing/2014/main" id="{CD518706-715F-C10E-6A9C-5D5CF95BE6E0}"/>
              </a:ext>
            </a:extLst>
          </p:cNvPr>
          <p:cNvSpPr txBox="1">
            <a:spLocks/>
          </p:cNvSpPr>
          <p:nvPr/>
        </p:nvSpPr>
        <p:spPr>
          <a:xfrm>
            <a:off x="529009" y="3620312"/>
            <a:ext cx="8071766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5. Configure </a:t>
            </a:r>
            <a:r>
              <a:rPr lang="en-US" sz="1200" dirty="0" err="1">
                <a:solidFill>
                  <a:schemeClr val="bg1"/>
                </a:solidFill>
              </a:rPr>
              <a:t>NLog</a:t>
            </a:r>
            <a:r>
              <a:rPr lang="en-US" sz="1200" dirty="0">
                <a:solidFill>
                  <a:schemeClr val="bg1"/>
                </a:solidFill>
              </a:rPr>
              <a:t> (using </a:t>
            </a:r>
            <a:r>
              <a:rPr lang="en-US" sz="1200" dirty="0" err="1">
                <a:solidFill>
                  <a:schemeClr val="bg1"/>
                </a:solidFill>
              </a:rPr>
              <a:t>NLog.config</a:t>
            </a:r>
            <a:r>
              <a:rPr lang="en-US" sz="1200" dirty="0">
                <a:solidFill>
                  <a:schemeClr val="bg1"/>
                </a:solidFill>
              </a:rPr>
              <a:t>) to save logs to a file and this file will be accessed from Datadog later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B05A48CD-EE2C-3556-265E-A8D7F9FC817A}"/>
              </a:ext>
            </a:extLst>
          </p:cNvPr>
          <p:cNvSpPr/>
          <p:nvPr/>
        </p:nvSpPr>
        <p:spPr>
          <a:xfrm>
            <a:off x="460655" y="4201782"/>
            <a:ext cx="8281694" cy="612059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Google Shape;144;p22">
            <a:extLst>
              <a:ext uri="{FF2B5EF4-FFF2-40B4-BE49-F238E27FC236}">
                <a16:creationId xmlns:a16="http://schemas.microsoft.com/office/drawing/2014/main" id="{E982FC29-98AB-4396-7527-B01ADCC60227}"/>
              </a:ext>
            </a:extLst>
          </p:cNvPr>
          <p:cNvSpPr txBox="1">
            <a:spLocks/>
          </p:cNvSpPr>
          <p:nvPr/>
        </p:nvSpPr>
        <p:spPr>
          <a:xfrm>
            <a:off x="541297" y="4325775"/>
            <a:ext cx="8071766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6. Go in Datadog Log Explorer and analyze your data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6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36" grpId="0"/>
      <p:bldP spid="37" grpId="0" animBg="1"/>
      <p:bldP spid="38" grpId="0"/>
      <p:bldP spid="39" grpId="0" animBg="1"/>
      <p:bldP spid="40" grpId="0"/>
      <p:bldP spid="10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137</Words>
  <Application>Microsoft Office PowerPoint</Application>
  <PresentationFormat>On-screen Show (16:9)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Raleway</vt:lpstr>
      <vt:lpstr>Arial</vt:lpstr>
      <vt:lpstr>Source Sans Pro</vt:lpstr>
      <vt:lpstr>Plum</vt:lpstr>
      <vt:lpstr>How to Log data using NLog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What is Datadog and why do we need it</dc:title>
  <cp:lastModifiedBy>Emin Salim</cp:lastModifiedBy>
  <cp:revision>145</cp:revision>
  <dcterms:modified xsi:type="dcterms:W3CDTF">2022-06-07T20:16:32Z</dcterms:modified>
</cp:coreProperties>
</file>