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63" r:id="rId2"/>
    <p:sldId id="256" r:id="rId3"/>
    <p:sldId id="266" r:id="rId4"/>
    <p:sldId id="267" r:id="rId5"/>
    <p:sldId id="268" r:id="rId6"/>
    <p:sldId id="269" r:id="rId7"/>
    <p:sldId id="270" r:id="rId8"/>
  </p:sldIdLst>
  <p:sldSz cx="9144000" cy="5143500" type="screen16x9"/>
  <p:notesSz cx="6858000" cy="9144000"/>
  <p:embeddedFontLst>
    <p:embeddedFont>
      <p:font typeface="Raleway" pitchFamily="2" charset="0"/>
      <p:regular r:id="rId10"/>
      <p:bold r:id="rId11"/>
      <p:italic r:id="rId12"/>
      <p:boldItalic r:id="rId13"/>
    </p:embeddedFont>
    <p:embeddedFont>
      <p:font typeface="Source Sans Pro" panose="020B0503030403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93" autoAdjust="0"/>
  </p:normalViewPr>
  <p:slideViewPr>
    <p:cSldViewPr snapToGrid="0">
      <p:cViewPr varScale="1">
        <p:scale>
          <a:sx n="103" d="100"/>
          <a:sy n="103" d="100"/>
        </p:scale>
        <p:origin x="816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d92f4d7d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d92f4d7d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147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57" r:id="rId3"/>
    <p:sldLayoutId id="2147483658" r:id="rId4"/>
    <p:sldLayoutId id="214748366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Icon">
            <a:extLst>
              <a:ext uri="{FF2B5EF4-FFF2-40B4-BE49-F238E27FC236}">
                <a16:creationId xmlns:a16="http://schemas.microsoft.com/office/drawing/2014/main" id="{05873BFB-9E67-0188-8092-1296D34CD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356" y="1907380"/>
            <a:ext cx="2924379" cy="2924379"/>
          </a:xfrm>
          <a:prstGeom prst="rect">
            <a:avLst/>
          </a:prstGeom>
        </p:spPr>
      </p:pic>
      <p:pic>
        <p:nvPicPr>
          <p:cNvPr id="18" name="Picture 17" descr="Graphical user interface&#10;&#10;Description automatically generated">
            <a:extLst>
              <a:ext uri="{FF2B5EF4-FFF2-40B4-BE49-F238E27FC236}">
                <a16:creationId xmlns:a16="http://schemas.microsoft.com/office/drawing/2014/main" id="{A10AB87F-1087-BBB4-3203-5B5A68933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714" y="1845420"/>
            <a:ext cx="3499492" cy="30483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5ADBEAA-BBD9-36A1-C3CC-99A65CFD8C51}"/>
              </a:ext>
            </a:extLst>
          </p:cNvPr>
          <p:cNvSpPr/>
          <p:nvPr/>
        </p:nvSpPr>
        <p:spPr>
          <a:xfrm>
            <a:off x="0" y="661463"/>
            <a:ext cx="9144000" cy="5426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Google Shape;129;p20">
            <a:extLst>
              <a:ext uri="{FF2B5EF4-FFF2-40B4-BE49-F238E27FC236}">
                <a16:creationId xmlns:a16="http://schemas.microsoft.com/office/drawing/2014/main" id="{2DAED1E7-BAC1-7C2A-3AA8-4D5E5BF2513B}"/>
              </a:ext>
            </a:extLst>
          </p:cNvPr>
          <p:cNvSpPr txBox="1">
            <a:spLocks/>
          </p:cNvSpPr>
          <p:nvPr/>
        </p:nvSpPr>
        <p:spPr>
          <a:xfrm>
            <a:off x="7200" y="621109"/>
            <a:ext cx="91440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nn-NO" sz="2800" dirty="0"/>
              <a:t>Monitoring: SLA, SLO, SLI and Error Budget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92ED6026-5531-4186-A52A-CB0E1CD80547}"/>
              </a:ext>
            </a:extLst>
          </p:cNvPr>
          <p:cNvSpPr txBox="1">
            <a:spLocks/>
          </p:cNvSpPr>
          <p:nvPr/>
        </p:nvSpPr>
        <p:spPr>
          <a:xfrm>
            <a:off x="348570" y="323654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400" dirty="0"/>
              <a:t>What are SLA, SLOs and SLIs in general?</a:t>
            </a:r>
          </a:p>
        </p:txBody>
      </p:sp>
      <p:pic>
        <p:nvPicPr>
          <p:cNvPr id="10" name="Graphic 9" descr="Internet outline">
            <a:extLst>
              <a:ext uri="{FF2B5EF4-FFF2-40B4-BE49-F238E27FC236}">
                <a16:creationId xmlns:a16="http://schemas.microsoft.com/office/drawing/2014/main" id="{24C8124B-FA8E-4A3A-A3F2-FC965D6C7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69215" y="792199"/>
            <a:ext cx="1386349" cy="1386349"/>
          </a:xfrm>
          <a:prstGeom prst="rect">
            <a:avLst/>
          </a:prstGeom>
        </p:spPr>
      </p:pic>
      <p:sp>
        <p:nvSpPr>
          <p:cNvPr id="47" name="Google Shape;144;p22">
            <a:extLst>
              <a:ext uri="{FF2B5EF4-FFF2-40B4-BE49-F238E27FC236}">
                <a16:creationId xmlns:a16="http://schemas.microsoft.com/office/drawing/2014/main" id="{3EB15D5D-CC55-4385-66E6-DECCF6C1273E}"/>
              </a:ext>
            </a:extLst>
          </p:cNvPr>
          <p:cNvSpPr txBox="1">
            <a:spLocks/>
          </p:cNvSpPr>
          <p:nvPr/>
        </p:nvSpPr>
        <p:spPr>
          <a:xfrm>
            <a:off x="6066571" y="1760341"/>
            <a:ext cx="806882" cy="427708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b="0" dirty="0">
                <a:solidFill>
                  <a:schemeClr val="accent3">
                    <a:lumMod val="75000"/>
                  </a:schemeClr>
                </a:solidFill>
              </a:rPr>
              <a:t>Provider</a:t>
            </a:r>
          </a:p>
          <a:p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8" name="Google Shape;144;p22">
            <a:extLst>
              <a:ext uri="{FF2B5EF4-FFF2-40B4-BE49-F238E27FC236}">
                <a16:creationId xmlns:a16="http://schemas.microsoft.com/office/drawing/2014/main" id="{431200F6-BAFB-8F6F-B5B1-A5299E2457A7}"/>
              </a:ext>
            </a:extLst>
          </p:cNvPr>
          <p:cNvSpPr txBox="1">
            <a:spLocks/>
          </p:cNvSpPr>
          <p:nvPr/>
        </p:nvSpPr>
        <p:spPr>
          <a:xfrm>
            <a:off x="3569312" y="1892626"/>
            <a:ext cx="1117899" cy="427710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b="0" dirty="0">
                <a:solidFill>
                  <a:schemeClr val="accent3">
                    <a:lumMod val="75000"/>
                  </a:schemeClr>
                </a:solidFill>
              </a:rPr>
              <a:t>Application</a:t>
            </a:r>
          </a:p>
          <a:p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59A14BF-7226-3724-3BB5-DD6E53495E11}"/>
              </a:ext>
            </a:extLst>
          </p:cNvPr>
          <p:cNvCxnSpPr>
            <a:cxnSpLocks/>
          </p:cNvCxnSpPr>
          <p:nvPr/>
        </p:nvCxnSpPr>
        <p:spPr>
          <a:xfrm flipH="1">
            <a:off x="4866967" y="1526633"/>
            <a:ext cx="1039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B5452FA-E465-C6A9-E5A3-80B57673847A}"/>
              </a:ext>
            </a:extLst>
          </p:cNvPr>
          <p:cNvCxnSpPr/>
          <p:nvPr/>
        </p:nvCxnSpPr>
        <p:spPr>
          <a:xfrm>
            <a:off x="2236364" y="1534008"/>
            <a:ext cx="10840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5DCB7BDE-1611-5C7A-43D0-B5338147C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009" y="1165920"/>
            <a:ext cx="632199" cy="632199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8BA17A8-A24F-5D32-AF14-4BB376C694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416" y="1102640"/>
            <a:ext cx="695479" cy="695479"/>
          </a:xfrm>
          <a:prstGeom prst="rect">
            <a:avLst/>
          </a:prstGeom>
        </p:spPr>
      </p:pic>
      <p:sp>
        <p:nvSpPr>
          <p:cNvPr id="7" name="Google Shape;144;p22">
            <a:extLst>
              <a:ext uri="{FF2B5EF4-FFF2-40B4-BE49-F238E27FC236}">
                <a16:creationId xmlns:a16="http://schemas.microsoft.com/office/drawing/2014/main" id="{8F4599A5-07A2-7157-CA27-D079A4D86248}"/>
              </a:ext>
            </a:extLst>
          </p:cNvPr>
          <p:cNvSpPr txBox="1">
            <a:spLocks/>
          </p:cNvSpPr>
          <p:nvPr/>
        </p:nvSpPr>
        <p:spPr>
          <a:xfrm>
            <a:off x="1426009" y="1718929"/>
            <a:ext cx="682466" cy="353060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b="0" dirty="0">
                <a:solidFill>
                  <a:schemeClr val="accent3">
                    <a:lumMod val="75000"/>
                  </a:schemeClr>
                </a:solidFill>
              </a:rPr>
              <a:t>Users</a:t>
            </a:r>
          </a:p>
          <a:p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Google Shape;144;p22">
            <a:extLst>
              <a:ext uri="{FF2B5EF4-FFF2-40B4-BE49-F238E27FC236}">
                <a16:creationId xmlns:a16="http://schemas.microsoft.com/office/drawing/2014/main" id="{A43BD283-ED89-2906-8D7F-A4B27DC400A9}"/>
              </a:ext>
            </a:extLst>
          </p:cNvPr>
          <p:cNvSpPr txBox="1">
            <a:spLocks/>
          </p:cNvSpPr>
          <p:nvPr/>
        </p:nvSpPr>
        <p:spPr>
          <a:xfrm>
            <a:off x="2478062" y="1273849"/>
            <a:ext cx="682466" cy="353060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b="0" dirty="0">
                <a:solidFill>
                  <a:schemeClr val="accent3">
                    <a:lumMod val="75000"/>
                  </a:schemeClr>
                </a:solidFill>
              </a:rPr>
              <a:t>Pay</a:t>
            </a:r>
          </a:p>
          <a:p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9C60E1DC-6591-650D-F8FE-AC3DCFECC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598303"/>
              </p:ext>
            </p:extLst>
          </p:nvPr>
        </p:nvGraphicFramePr>
        <p:xfrm>
          <a:off x="390040" y="2318385"/>
          <a:ext cx="8045336" cy="17283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22668">
                  <a:extLst>
                    <a:ext uri="{9D8B030D-6E8A-4147-A177-3AD203B41FA5}">
                      <a16:colId xmlns:a16="http://schemas.microsoft.com/office/drawing/2014/main" val="3031340161"/>
                    </a:ext>
                  </a:extLst>
                </a:gridCol>
                <a:gridCol w="4022668">
                  <a:extLst>
                    <a:ext uri="{9D8B030D-6E8A-4147-A177-3AD203B41FA5}">
                      <a16:colId xmlns:a16="http://schemas.microsoft.com/office/drawing/2014/main" val="3588463612"/>
                    </a:ext>
                  </a:extLst>
                </a:gridCol>
              </a:tblGrid>
              <a:tr h="432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Provider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52994"/>
                  </a:ext>
                </a:extLst>
              </a:tr>
              <a:tr h="432099">
                <a:tc>
                  <a:txBody>
                    <a:bodyPr/>
                    <a:lstStyle/>
                    <a:p>
                      <a:endParaRPr lang="en-US" sz="1200" dirty="0">
                        <a:latin typeface="Raleway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Raleway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448396"/>
                  </a:ext>
                </a:extLst>
              </a:tr>
              <a:tr h="432099">
                <a:tc>
                  <a:txBody>
                    <a:bodyPr/>
                    <a:lstStyle/>
                    <a:p>
                      <a:endParaRPr lang="en-US" sz="1200" dirty="0">
                        <a:latin typeface="Raleway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Raleway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666168"/>
                  </a:ext>
                </a:extLst>
              </a:tr>
              <a:tr h="432099">
                <a:tc>
                  <a:txBody>
                    <a:bodyPr/>
                    <a:lstStyle/>
                    <a:p>
                      <a:endParaRPr lang="en-US" sz="1200" dirty="0">
                        <a:latin typeface="Raleway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Raleway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432698"/>
                  </a:ext>
                </a:extLst>
              </a:tr>
            </a:tbl>
          </a:graphicData>
        </a:graphic>
      </p:graphicFrame>
      <p:sp>
        <p:nvSpPr>
          <p:cNvPr id="16" name="Google Shape;144;p22">
            <a:extLst>
              <a:ext uri="{FF2B5EF4-FFF2-40B4-BE49-F238E27FC236}">
                <a16:creationId xmlns:a16="http://schemas.microsoft.com/office/drawing/2014/main" id="{091B81F7-8F70-E7E1-1243-9B51B64D92E7}"/>
              </a:ext>
            </a:extLst>
          </p:cNvPr>
          <p:cNvSpPr txBox="1">
            <a:spLocks/>
          </p:cNvSpPr>
          <p:nvPr/>
        </p:nvSpPr>
        <p:spPr>
          <a:xfrm>
            <a:off x="390040" y="4249459"/>
            <a:ext cx="8594342" cy="427710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The goals of three things (SLA, SLOs and SLIs) is to have an Agreement between us (provider) and the client. 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So, both parts can be on the same page regarding application performance.</a:t>
            </a:r>
          </a:p>
          <a:p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Google Shape;144;p22">
            <a:extLst>
              <a:ext uri="{FF2B5EF4-FFF2-40B4-BE49-F238E27FC236}">
                <a16:creationId xmlns:a16="http://schemas.microsoft.com/office/drawing/2014/main" id="{1D8274B6-1134-8B4A-0764-44EFEDDEDBA6}"/>
              </a:ext>
            </a:extLst>
          </p:cNvPr>
          <p:cNvSpPr txBox="1">
            <a:spLocks/>
          </p:cNvSpPr>
          <p:nvPr/>
        </p:nvSpPr>
        <p:spPr>
          <a:xfrm>
            <a:off x="383804" y="2784587"/>
            <a:ext cx="3348807" cy="384863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dirty="0">
                <a:solidFill>
                  <a:srgbClr val="7030A0"/>
                </a:solidFill>
                <a:latin typeface="Raleway" pitchFamily="2" charset="0"/>
              </a:rPr>
              <a:t> How often will your systems be available?</a:t>
            </a:r>
          </a:p>
          <a:p>
            <a:endParaRPr lang="en-US" sz="1200" b="0" dirty="0">
              <a:solidFill>
                <a:srgbClr val="7030A0"/>
              </a:solidFill>
            </a:endParaRPr>
          </a:p>
        </p:txBody>
      </p:sp>
      <p:sp>
        <p:nvSpPr>
          <p:cNvPr id="4" name="Google Shape;144;p22">
            <a:extLst>
              <a:ext uri="{FF2B5EF4-FFF2-40B4-BE49-F238E27FC236}">
                <a16:creationId xmlns:a16="http://schemas.microsoft.com/office/drawing/2014/main" id="{E22D7251-57DE-8548-9AA1-D24B0DE0F912}"/>
              </a:ext>
            </a:extLst>
          </p:cNvPr>
          <p:cNvSpPr txBox="1">
            <a:spLocks/>
          </p:cNvSpPr>
          <p:nvPr/>
        </p:nvSpPr>
        <p:spPr>
          <a:xfrm>
            <a:off x="383804" y="3640218"/>
            <a:ext cx="4113307" cy="385745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dirty="0">
                <a:solidFill>
                  <a:srgbClr val="7030A0"/>
                </a:solidFill>
                <a:latin typeface="Raleway" pitchFamily="2" charset="0"/>
              </a:rPr>
              <a:t>What will be the success rate when we use your API? </a:t>
            </a:r>
          </a:p>
          <a:p>
            <a:endParaRPr lang="en-US" sz="1200" b="0" dirty="0">
              <a:solidFill>
                <a:srgbClr val="7030A0"/>
              </a:solidFill>
            </a:endParaRPr>
          </a:p>
          <a:p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8" name="Google Shape;144;p22">
            <a:extLst>
              <a:ext uri="{FF2B5EF4-FFF2-40B4-BE49-F238E27FC236}">
                <a16:creationId xmlns:a16="http://schemas.microsoft.com/office/drawing/2014/main" id="{94EB327E-9470-E0D4-84AD-576898ECB900}"/>
              </a:ext>
            </a:extLst>
          </p:cNvPr>
          <p:cNvSpPr txBox="1">
            <a:spLocks/>
          </p:cNvSpPr>
          <p:nvPr/>
        </p:nvSpPr>
        <p:spPr>
          <a:xfrm>
            <a:off x="421408" y="3211961"/>
            <a:ext cx="4113307" cy="385745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dirty="0">
                <a:solidFill>
                  <a:srgbClr val="7030A0"/>
                </a:solidFill>
                <a:latin typeface="Raleway" pitchFamily="2" charset="0"/>
              </a:rPr>
              <a:t>How fast is your application?</a:t>
            </a:r>
          </a:p>
          <a:p>
            <a:endParaRPr lang="en-US" sz="1200" b="0" dirty="0">
              <a:solidFill>
                <a:srgbClr val="7030A0"/>
              </a:solidFill>
            </a:endParaRPr>
          </a:p>
          <a:p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9" name="Google Shape;144;p22">
            <a:extLst>
              <a:ext uri="{FF2B5EF4-FFF2-40B4-BE49-F238E27FC236}">
                <a16:creationId xmlns:a16="http://schemas.microsoft.com/office/drawing/2014/main" id="{577282F4-AE3D-1EFD-FDCF-EE70468D0F00}"/>
              </a:ext>
            </a:extLst>
          </p:cNvPr>
          <p:cNvSpPr txBox="1">
            <a:spLocks/>
          </p:cNvSpPr>
          <p:nvPr/>
        </p:nvSpPr>
        <p:spPr>
          <a:xfrm>
            <a:off x="4433883" y="3207130"/>
            <a:ext cx="2553087" cy="363169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dirty="0">
                <a:solidFill>
                  <a:srgbClr val="7030A0"/>
                </a:solidFill>
                <a:latin typeface="Raleway" pitchFamily="2" charset="0"/>
              </a:rPr>
              <a:t>Every request took under 30ms</a:t>
            </a:r>
          </a:p>
          <a:p>
            <a:endParaRPr lang="en-US" sz="1200" dirty="0">
              <a:solidFill>
                <a:srgbClr val="7030A0"/>
              </a:solidFill>
              <a:latin typeface="Raleway" pitchFamily="2" charset="0"/>
            </a:endParaRPr>
          </a:p>
          <a:p>
            <a:endParaRPr lang="en-US" sz="1200" b="0" dirty="0">
              <a:solidFill>
                <a:srgbClr val="7030A0"/>
              </a:solidFill>
            </a:endParaRPr>
          </a:p>
        </p:txBody>
      </p:sp>
      <p:sp>
        <p:nvSpPr>
          <p:cNvPr id="11" name="Google Shape;144;p22">
            <a:extLst>
              <a:ext uri="{FF2B5EF4-FFF2-40B4-BE49-F238E27FC236}">
                <a16:creationId xmlns:a16="http://schemas.microsoft.com/office/drawing/2014/main" id="{4F9860DE-BA0D-56A7-C3EC-D090ABA035E9}"/>
              </a:ext>
            </a:extLst>
          </p:cNvPr>
          <p:cNvSpPr txBox="1">
            <a:spLocks/>
          </p:cNvSpPr>
          <p:nvPr/>
        </p:nvSpPr>
        <p:spPr>
          <a:xfrm>
            <a:off x="4462954" y="2752135"/>
            <a:ext cx="808026" cy="384863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dirty="0">
                <a:solidFill>
                  <a:srgbClr val="7030A0"/>
                </a:solidFill>
                <a:latin typeface="Raleway" pitchFamily="2" charset="0"/>
              </a:rPr>
              <a:t>24 hours</a:t>
            </a:r>
          </a:p>
          <a:p>
            <a:endParaRPr lang="en-US" sz="1200" b="0" dirty="0">
              <a:solidFill>
                <a:srgbClr val="7030A0"/>
              </a:solidFill>
            </a:endParaRPr>
          </a:p>
        </p:txBody>
      </p:sp>
      <p:sp>
        <p:nvSpPr>
          <p:cNvPr id="13" name="Google Shape;144;p22">
            <a:extLst>
              <a:ext uri="{FF2B5EF4-FFF2-40B4-BE49-F238E27FC236}">
                <a16:creationId xmlns:a16="http://schemas.microsoft.com/office/drawing/2014/main" id="{09C94919-28EB-30A1-73DF-27B4B30FD683}"/>
              </a:ext>
            </a:extLst>
          </p:cNvPr>
          <p:cNvSpPr txBox="1">
            <a:spLocks/>
          </p:cNvSpPr>
          <p:nvPr/>
        </p:nvSpPr>
        <p:spPr>
          <a:xfrm>
            <a:off x="4462954" y="3636632"/>
            <a:ext cx="2626543" cy="330565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dirty="0">
                <a:solidFill>
                  <a:srgbClr val="7030A0"/>
                </a:solidFill>
                <a:latin typeface="Raleway" pitchFamily="2" charset="0"/>
              </a:rPr>
              <a:t>Success rate should be 99%</a:t>
            </a:r>
            <a:endParaRPr lang="en-US" sz="1200" b="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78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7" grpId="0"/>
      <p:bldP spid="48" grpId="0"/>
      <p:bldP spid="7" grpId="0"/>
      <p:bldP spid="12" grpId="0"/>
      <p:bldP spid="16" grpId="0"/>
      <p:bldP spid="2" grpId="0"/>
      <p:bldP spid="4" grpId="0"/>
      <p:bldP spid="8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92ED6026-5531-4186-A52A-CB0E1CD80547}"/>
              </a:ext>
            </a:extLst>
          </p:cNvPr>
          <p:cNvSpPr txBox="1">
            <a:spLocks/>
          </p:cNvSpPr>
          <p:nvPr/>
        </p:nvSpPr>
        <p:spPr>
          <a:xfrm>
            <a:off x="348570" y="323654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400" dirty="0"/>
              <a:t>What are SLA, SLOs and SLIs in general?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4953AFA3-3A0A-7A9B-5037-9992C846E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432109"/>
              </p:ext>
            </p:extLst>
          </p:nvPr>
        </p:nvGraphicFramePr>
        <p:xfrm>
          <a:off x="457200" y="1166336"/>
          <a:ext cx="7965282" cy="170145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982641">
                  <a:extLst>
                    <a:ext uri="{9D8B030D-6E8A-4147-A177-3AD203B41FA5}">
                      <a16:colId xmlns:a16="http://schemas.microsoft.com/office/drawing/2014/main" val="3670292701"/>
                    </a:ext>
                  </a:extLst>
                </a:gridCol>
                <a:gridCol w="3982641">
                  <a:extLst>
                    <a:ext uri="{9D8B030D-6E8A-4147-A177-3AD203B41FA5}">
                      <a16:colId xmlns:a16="http://schemas.microsoft.com/office/drawing/2014/main" val="3696951287"/>
                    </a:ext>
                  </a:extLst>
                </a:gridCol>
              </a:tblGrid>
              <a:tr h="533877">
                <a:tc>
                  <a:txBody>
                    <a:bodyPr/>
                    <a:lstStyle/>
                    <a:p>
                      <a:r>
                        <a:rPr lang="en-US" b="1" dirty="0"/>
                        <a:t>SLA: Service Level Agreements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This is the agreement (contract) which you make with your users or clients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74649"/>
                  </a:ext>
                </a:extLst>
              </a:tr>
              <a:tr h="377032">
                <a:tc>
                  <a:txBody>
                    <a:bodyPr/>
                    <a:lstStyle/>
                    <a:p>
                      <a:r>
                        <a:rPr lang="en-US" b="1" dirty="0"/>
                        <a:t>SLO: Service Level Objectives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Those are the objectives (promises, goals) which your team must hit to meet that agreement (SLA).</a:t>
                      </a:r>
                    </a:p>
                    <a:p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197812"/>
                  </a:ext>
                </a:extLst>
              </a:tr>
              <a:tr h="527493">
                <a:tc>
                  <a:txBody>
                    <a:bodyPr/>
                    <a:lstStyle/>
                    <a:p>
                      <a:r>
                        <a:rPr lang="en-US" b="1" dirty="0"/>
                        <a:t>SLI: Service Level Indicator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The real numbers of the performance who determines is SLO successful.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387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482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92ED6026-5531-4186-A52A-CB0E1CD80547}"/>
              </a:ext>
            </a:extLst>
          </p:cNvPr>
          <p:cNvSpPr txBox="1">
            <a:spLocks/>
          </p:cNvSpPr>
          <p:nvPr/>
        </p:nvSpPr>
        <p:spPr>
          <a:xfrm>
            <a:off x="348570" y="323654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400" dirty="0"/>
              <a:t>What is SLA in details?</a:t>
            </a:r>
          </a:p>
        </p:txBody>
      </p:sp>
      <p:sp>
        <p:nvSpPr>
          <p:cNvPr id="16" name="Google Shape;144;p22">
            <a:extLst>
              <a:ext uri="{FF2B5EF4-FFF2-40B4-BE49-F238E27FC236}">
                <a16:creationId xmlns:a16="http://schemas.microsoft.com/office/drawing/2014/main" id="{091B81F7-8F70-E7E1-1243-9B51B64D92E7}"/>
              </a:ext>
            </a:extLst>
          </p:cNvPr>
          <p:cNvSpPr txBox="1">
            <a:spLocks/>
          </p:cNvSpPr>
          <p:nvPr/>
        </p:nvSpPr>
        <p:spPr>
          <a:xfrm>
            <a:off x="390040" y="818866"/>
            <a:ext cx="8665470" cy="623399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b="0" dirty="0">
                <a:solidFill>
                  <a:schemeClr val="accent3">
                    <a:lumMod val="75000"/>
                  </a:schemeClr>
                </a:solidFill>
              </a:rPr>
              <a:t>SLA (service level agreement) is an agreement between provider and client.</a:t>
            </a:r>
          </a:p>
          <a:p>
            <a:r>
              <a:rPr lang="en-US" sz="1200" b="0" dirty="0">
                <a:solidFill>
                  <a:schemeClr val="accent3">
                    <a:lumMod val="75000"/>
                  </a:schemeClr>
                </a:solidFill>
              </a:rPr>
              <a:t>This agreement represents 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promises</a:t>
            </a:r>
            <a:r>
              <a:rPr lang="en-US" sz="1200" b="0" dirty="0">
                <a:solidFill>
                  <a:schemeClr val="accent3">
                    <a:lumMod val="75000"/>
                  </a:schemeClr>
                </a:solidFill>
              </a:rPr>
              <a:t> and 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consequences</a:t>
            </a:r>
            <a:r>
              <a:rPr lang="en-US" sz="1200" b="0" dirty="0">
                <a:solidFill>
                  <a:schemeClr val="accent3">
                    <a:lumMod val="75000"/>
                  </a:schemeClr>
                </a:solidFill>
              </a:rPr>
              <a:t> if you fail to keep them.</a:t>
            </a:r>
          </a:p>
          <a:p>
            <a:r>
              <a:rPr lang="en-US" sz="1200" b="0" dirty="0">
                <a:solidFill>
                  <a:schemeClr val="accent3">
                    <a:lumMod val="75000"/>
                  </a:schemeClr>
                </a:solidFill>
              </a:rPr>
              <a:t>Agreement is about measurable metrics like uptime, responsiveness, and responsibilities.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80EC7BE-DD6D-7821-723E-BDB53D6F7081}"/>
              </a:ext>
            </a:extLst>
          </p:cNvPr>
          <p:cNvCxnSpPr/>
          <p:nvPr/>
        </p:nvCxnSpPr>
        <p:spPr>
          <a:xfrm>
            <a:off x="3080569" y="2394049"/>
            <a:ext cx="10840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E28CF93-1D36-99E2-D8A3-0FF34835E956}"/>
              </a:ext>
            </a:extLst>
          </p:cNvPr>
          <p:cNvCxnSpPr/>
          <p:nvPr/>
        </p:nvCxnSpPr>
        <p:spPr>
          <a:xfrm>
            <a:off x="3104001" y="3389546"/>
            <a:ext cx="10840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Google Shape;144;p22">
            <a:extLst>
              <a:ext uri="{FF2B5EF4-FFF2-40B4-BE49-F238E27FC236}">
                <a16:creationId xmlns:a16="http://schemas.microsoft.com/office/drawing/2014/main" id="{C1032F03-4DB9-A8A5-43F5-173EEDCCB56C}"/>
              </a:ext>
            </a:extLst>
          </p:cNvPr>
          <p:cNvSpPr txBox="1">
            <a:spLocks/>
          </p:cNvSpPr>
          <p:nvPr/>
        </p:nvSpPr>
        <p:spPr>
          <a:xfrm>
            <a:off x="5315613" y="2784954"/>
            <a:ext cx="1117899" cy="427710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Promise</a:t>
            </a:r>
          </a:p>
          <a:p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1" name="Google Shape;144;p22">
            <a:extLst>
              <a:ext uri="{FF2B5EF4-FFF2-40B4-BE49-F238E27FC236}">
                <a16:creationId xmlns:a16="http://schemas.microsoft.com/office/drawing/2014/main" id="{3F26155E-E1B4-85C4-9A9B-B7B2F62A5AAE}"/>
              </a:ext>
            </a:extLst>
          </p:cNvPr>
          <p:cNvSpPr txBox="1">
            <a:spLocks/>
          </p:cNvSpPr>
          <p:nvPr/>
        </p:nvSpPr>
        <p:spPr>
          <a:xfrm>
            <a:off x="3543301" y="3923405"/>
            <a:ext cx="4953928" cy="892987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Important Note:</a:t>
            </a:r>
          </a:p>
          <a:p>
            <a:r>
              <a:rPr lang="en-US" sz="1200" b="0" dirty="0">
                <a:solidFill>
                  <a:schemeClr val="accent3">
                    <a:lumMod val="75000"/>
                  </a:schemeClr>
                </a:solidFill>
              </a:rPr>
              <a:t>SLAs are difficult to measure, report on, and meet. IT and DevOps team should collaborate together to develop SLAs that address real-world scenarios.</a:t>
            </a:r>
          </a:p>
        </p:txBody>
      </p:sp>
      <p:sp>
        <p:nvSpPr>
          <p:cNvPr id="42" name="Rectangle: Folded Corner 41">
            <a:extLst>
              <a:ext uri="{FF2B5EF4-FFF2-40B4-BE49-F238E27FC236}">
                <a16:creationId xmlns:a16="http://schemas.microsoft.com/office/drawing/2014/main" id="{9FEDDB68-7D0D-7FDE-FCFF-B242129C6081}"/>
              </a:ext>
            </a:extLst>
          </p:cNvPr>
          <p:cNvSpPr/>
          <p:nvPr/>
        </p:nvSpPr>
        <p:spPr>
          <a:xfrm>
            <a:off x="455610" y="1622550"/>
            <a:ext cx="2750574" cy="3204898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Google Shape;144;p22">
            <a:extLst>
              <a:ext uri="{FF2B5EF4-FFF2-40B4-BE49-F238E27FC236}">
                <a16:creationId xmlns:a16="http://schemas.microsoft.com/office/drawing/2014/main" id="{9F502A3E-1395-E058-028A-C992BEB24108}"/>
              </a:ext>
            </a:extLst>
          </p:cNvPr>
          <p:cNvSpPr txBox="1">
            <a:spLocks/>
          </p:cNvSpPr>
          <p:nvPr/>
        </p:nvSpPr>
        <p:spPr>
          <a:xfrm>
            <a:off x="1276839" y="1622322"/>
            <a:ext cx="1705056" cy="427710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Contract</a:t>
            </a:r>
          </a:p>
          <a:p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4" name="Flowchart: Alternate Process 43">
            <a:extLst>
              <a:ext uri="{FF2B5EF4-FFF2-40B4-BE49-F238E27FC236}">
                <a16:creationId xmlns:a16="http://schemas.microsoft.com/office/drawing/2014/main" id="{1507F792-C1EA-5480-F6A6-354813FFBD8D}"/>
              </a:ext>
            </a:extLst>
          </p:cNvPr>
          <p:cNvSpPr/>
          <p:nvPr/>
        </p:nvSpPr>
        <p:spPr>
          <a:xfrm>
            <a:off x="1975094" y="2077171"/>
            <a:ext cx="1112522" cy="890307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A4F0AE53-1691-4E28-4C95-85F8077865C7}"/>
              </a:ext>
            </a:extLst>
          </p:cNvPr>
          <p:cNvSpPr/>
          <p:nvPr/>
        </p:nvSpPr>
        <p:spPr>
          <a:xfrm>
            <a:off x="591011" y="3206058"/>
            <a:ext cx="1112522" cy="890307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48865C91-10C4-D53E-BED8-65C45E654EB9}"/>
              </a:ext>
            </a:extLst>
          </p:cNvPr>
          <p:cNvSpPr/>
          <p:nvPr/>
        </p:nvSpPr>
        <p:spPr>
          <a:xfrm>
            <a:off x="1975094" y="3201245"/>
            <a:ext cx="1112522" cy="890307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Google Shape;144;p22">
            <a:extLst>
              <a:ext uri="{FF2B5EF4-FFF2-40B4-BE49-F238E27FC236}">
                <a16:creationId xmlns:a16="http://schemas.microsoft.com/office/drawing/2014/main" id="{B9F1BD0B-042A-3D48-03F0-26BB5425E1EA}"/>
              </a:ext>
            </a:extLst>
          </p:cNvPr>
          <p:cNvSpPr txBox="1">
            <a:spLocks/>
          </p:cNvSpPr>
          <p:nvPr/>
        </p:nvSpPr>
        <p:spPr>
          <a:xfrm>
            <a:off x="2136082" y="2049804"/>
            <a:ext cx="1117899" cy="427710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Promise</a:t>
            </a:r>
          </a:p>
          <a:p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2" name="Google Shape;144;p22">
            <a:extLst>
              <a:ext uri="{FF2B5EF4-FFF2-40B4-BE49-F238E27FC236}">
                <a16:creationId xmlns:a16="http://schemas.microsoft.com/office/drawing/2014/main" id="{DDCA9581-BDCD-FB3B-D4C5-82BE4ADF8948}"/>
              </a:ext>
            </a:extLst>
          </p:cNvPr>
          <p:cNvSpPr txBox="1">
            <a:spLocks/>
          </p:cNvSpPr>
          <p:nvPr/>
        </p:nvSpPr>
        <p:spPr>
          <a:xfrm>
            <a:off x="775030" y="3178731"/>
            <a:ext cx="1117899" cy="427710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Promise</a:t>
            </a:r>
          </a:p>
          <a:p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3" name="Google Shape;144;p22">
            <a:extLst>
              <a:ext uri="{FF2B5EF4-FFF2-40B4-BE49-F238E27FC236}">
                <a16:creationId xmlns:a16="http://schemas.microsoft.com/office/drawing/2014/main" id="{1A872756-D73C-D6AA-D080-1FC263B8D67D}"/>
              </a:ext>
            </a:extLst>
          </p:cNvPr>
          <p:cNvSpPr txBox="1">
            <a:spLocks/>
          </p:cNvSpPr>
          <p:nvPr/>
        </p:nvSpPr>
        <p:spPr>
          <a:xfrm>
            <a:off x="2129367" y="3175691"/>
            <a:ext cx="1117899" cy="427710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Promise</a:t>
            </a:r>
          </a:p>
          <a:p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6" name="Flowchart: Alternate Process 55">
            <a:extLst>
              <a:ext uri="{FF2B5EF4-FFF2-40B4-BE49-F238E27FC236}">
                <a16:creationId xmlns:a16="http://schemas.microsoft.com/office/drawing/2014/main" id="{ED5BFEEA-470B-983F-5115-84382D56CEFB}"/>
              </a:ext>
            </a:extLst>
          </p:cNvPr>
          <p:cNvSpPr/>
          <p:nvPr/>
        </p:nvSpPr>
        <p:spPr>
          <a:xfrm>
            <a:off x="617059" y="2077171"/>
            <a:ext cx="1112522" cy="890307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Google Shape;144;p22">
            <a:extLst>
              <a:ext uri="{FF2B5EF4-FFF2-40B4-BE49-F238E27FC236}">
                <a16:creationId xmlns:a16="http://schemas.microsoft.com/office/drawing/2014/main" id="{4B630EEB-4C2C-3FA5-C078-5E641FCA85EF}"/>
              </a:ext>
            </a:extLst>
          </p:cNvPr>
          <p:cNvSpPr txBox="1">
            <a:spLocks/>
          </p:cNvSpPr>
          <p:nvPr/>
        </p:nvSpPr>
        <p:spPr>
          <a:xfrm>
            <a:off x="776740" y="2049804"/>
            <a:ext cx="1117899" cy="427710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Promise</a:t>
            </a:r>
          </a:p>
          <a:p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9" name="Flowchart: Alternate Process 58">
            <a:extLst>
              <a:ext uri="{FF2B5EF4-FFF2-40B4-BE49-F238E27FC236}">
                <a16:creationId xmlns:a16="http://schemas.microsoft.com/office/drawing/2014/main" id="{053FCF1F-0E69-4965-E0EF-F74FFF3245F5}"/>
              </a:ext>
            </a:extLst>
          </p:cNvPr>
          <p:cNvSpPr/>
          <p:nvPr/>
        </p:nvSpPr>
        <p:spPr>
          <a:xfrm>
            <a:off x="4165539" y="2084337"/>
            <a:ext cx="3164364" cy="653398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Alternate Process 60">
            <a:extLst>
              <a:ext uri="{FF2B5EF4-FFF2-40B4-BE49-F238E27FC236}">
                <a16:creationId xmlns:a16="http://schemas.microsoft.com/office/drawing/2014/main" id="{BBE63CE1-BB32-84AB-8E96-978F8A0AB213}"/>
              </a:ext>
            </a:extLst>
          </p:cNvPr>
          <p:cNvSpPr/>
          <p:nvPr/>
        </p:nvSpPr>
        <p:spPr>
          <a:xfrm>
            <a:off x="4198682" y="3077557"/>
            <a:ext cx="3164364" cy="653398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Google Shape;144;p22">
            <a:extLst>
              <a:ext uri="{FF2B5EF4-FFF2-40B4-BE49-F238E27FC236}">
                <a16:creationId xmlns:a16="http://schemas.microsoft.com/office/drawing/2014/main" id="{8DE4A8BC-C211-F773-F32A-A29473F244BE}"/>
              </a:ext>
            </a:extLst>
          </p:cNvPr>
          <p:cNvSpPr txBox="1">
            <a:spLocks/>
          </p:cNvSpPr>
          <p:nvPr/>
        </p:nvSpPr>
        <p:spPr>
          <a:xfrm>
            <a:off x="4836080" y="3141198"/>
            <a:ext cx="2237555" cy="477217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b="0" dirty="0">
                <a:solidFill>
                  <a:srgbClr val="7030A0"/>
                </a:solidFill>
              </a:rPr>
              <a:t>System should be available 24 hours per day</a:t>
            </a:r>
          </a:p>
        </p:txBody>
      </p:sp>
      <p:sp>
        <p:nvSpPr>
          <p:cNvPr id="63" name="Google Shape;144;p22">
            <a:extLst>
              <a:ext uri="{FF2B5EF4-FFF2-40B4-BE49-F238E27FC236}">
                <a16:creationId xmlns:a16="http://schemas.microsoft.com/office/drawing/2014/main" id="{A8E3B945-41F1-E90A-28B1-CAAE75F3F6EA}"/>
              </a:ext>
            </a:extLst>
          </p:cNvPr>
          <p:cNvSpPr txBox="1">
            <a:spLocks/>
          </p:cNvSpPr>
          <p:nvPr/>
        </p:nvSpPr>
        <p:spPr>
          <a:xfrm>
            <a:off x="5315613" y="1759914"/>
            <a:ext cx="1117899" cy="427710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Promise</a:t>
            </a:r>
          </a:p>
          <a:p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5" name="Google Shape;144;p22">
            <a:extLst>
              <a:ext uri="{FF2B5EF4-FFF2-40B4-BE49-F238E27FC236}">
                <a16:creationId xmlns:a16="http://schemas.microsoft.com/office/drawing/2014/main" id="{BEBADB44-103F-C56D-BC09-76E1AE8DE426}"/>
              </a:ext>
            </a:extLst>
          </p:cNvPr>
          <p:cNvSpPr txBox="1">
            <a:spLocks/>
          </p:cNvSpPr>
          <p:nvPr/>
        </p:nvSpPr>
        <p:spPr>
          <a:xfrm>
            <a:off x="4740811" y="2201589"/>
            <a:ext cx="2428095" cy="477217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b="0" dirty="0">
                <a:solidFill>
                  <a:srgbClr val="7030A0"/>
                </a:solidFill>
              </a:rPr>
              <a:t>Success Rate to be 99.50%</a:t>
            </a:r>
          </a:p>
        </p:txBody>
      </p:sp>
    </p:spTree>
    <p:extLst>
      <p:ext uri="{BB962C8B-B14F-4D97-AF65-F5344CB8AC3E}">
        <p14:creationId xmlns:p14="http://schemas.microsoft.com/office/powerpoint/2010/main" val="3798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  <p:bldP spid="39" grpId="0"/>
      <p:bldP spid="41" grpId="0"/>
      <p:bldP spid="42" grpId="0" animBg="1"/>
      <p:bldP spid="43" grpId="0"/>
      <p:bldP spid="44" grpId="0" animBg="1"/>
      <p:bldP spid="45" grpId="0" animBg="1"/>
      <p:bldP spid="46" grpId="0" animBg="1"/>
      <p:bldP spid="51" grpId="0"/>
      <p:bldP spid="52" grpId="0"/>
      <p:bldP spid="53" grpId="0"/>
      <p:bldP spid="56" grpId="0" animBg="1"/>
      <p:bldP spid="57" grpId="0"/>
      <p:bldP spid="59" grpId="0" animBg="1"/>
      <p:bldP spid="61" grpId="0" animBg="1"/>
      <p:bldP spid="62" grpId="0"/>
      <p:bldP spid="63" grpId="0"/>
      <p:bldP spid="6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92ED6026-5531-4186-A52A-CB0E1CD80547}"/>
              </a:ext>
            </a:extLst>
          </p:cNvPr>
          <p:cNvSpPr txBox="1">
            <a:spLocks/>
          </p:cNvSpPr>
          <p:nvPr/>
        </p:nvSpPr>
        <p:spPr>
          <a:xfrm>
            <a:off x="348570" y="323654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400" dirty="0"/>
              <a:t>What is SLO?</a:t>
            </a:r>
          </a:p>
        </p:txBody>
      </p:sp>
      <p:sp>
        <p:nvSpPr>
          <p:cNvPr id="16" name="Google Shape;144;p22">
            <a:extLst>
              <a:ext uri="{FF2B5EF4-FFF2-40B4-BE49-F238E27FC236}">
                <a16:creationId xmlns:a16="http://schemas.microsoft.com/office/drawing/2014/main" id="{091B81F7-8F70-E7E1-1243-9B51B64D92E7}"/>
              </a:ext>
            </a:extLst>
          </p:cNvPr>
          <p:cNvSpPr txBox="1">
            <a:spLocks/>
          </p:cNvSpPr>
          <p:nvPr/>
        </p:nvSpPr>
        <p:spPr>
          <a:xfrm>
            <a:off x="390040" y="818867"/>
            <a:ext cx="8665470" cy="508322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b="0" dirty="0">
                <a:solidFill>
                  <a:schemeClr val="accent3">
                    <a:lumMod val="75000"/>
                  </a:schemeClr>
                </a:solidFill>
              </a:rPr>
              <a:t>If the SLA is the formal agreement between you and your customer, </a:t>
            </a:r>
          </a:p>
          <a:p>
            <a:r>
              <a:rPr lang="en-US" sz="1200" b="0" dirty="0">
                <a:solidFill>
                  <a:schemeClr val="accent3">
                    <a:lumMod val="75000"/>
                  </a:schemeClr>
                </a:solidFill>
              </a:rPr>
              <a:t>SLOs are the individual promises you’re making to that customer.</a:t>
            </a:r>
          </a:p>
        </p:txBody>
      </p:sp>
      <p:sp>
        <p:nvSpPr>
          <p:cNvPr id="2" name="Rectangle: Folded Corner 1">
            <a:extLst>
              <a:ext uri="{FF2B5EF4-FFF2-40B4-BE49-F238E27FC236}">
                <a16:creationId xmlns:a16="http://schemas.microsoft.com/office/drawing/2014/main" id="{30F9173C-C979-289E-A654-15CE3FA9B67D}"/>
              </a:ext>
            </a:extLst>
          </p:cNvPr>
          <p:cNvSpPr/>
          <p:nvPr/>
        </p:nvSpPr>
        <p:spPr>
          <a:xfrm>
            <a:off x="538317" y="1614948"/>
            <a:ext cx="2750574" cy="3204898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144;p22">
            <a:extLst>
              <a:ext uri="{FF2B5EF4-FFF2-40B4-BE49-F238E27FC236}">
                <a16:creationId xmlns:a16="http://schemas.microsoft.com/office/drawing/2014/main" id="{9477E375-F5B0-1411-B057-079231708955}"/>
              </a:ext>
            </a:extLst>
          </p:cNvPr>
          <p:cNvSpPr txBox="1">
            <a:spLocks/>
          </p:cNvSpPr>
          <p:nvPr/>
        </p:nvSpPr>
        <p:spPr>
          <a:xfrm>
            <a:off x="1359546" y="1614720"/>
            <a:ext cx="1705056" cy="427710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SLA Contract</a:t>
            </a:r>
          </a:p>
          <a:p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80EC7BE-DD6D-7821-723E-BDB53D6F7081}"/>
              </a:ext>
            </a:extLst>
          </p:cNvPr>
          <p:cNvCxnSpPr/>
          <p:nvPr/>
        </p:nvCxnSpPr>
        <p:spPr>
          <a:xfrm>
            <a:off x="3095317" y="2566882"/>
            <a:ext cx="10840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Google Shape;144;p22">
            <a:extLst>
              <a:ext uri="{FF2B5EF4-FFF2-40B4-BE49-F238E27FC236}">
                <a16:creationId xmlns:a16="http://schemas.microsoft.com/office/drawing/2014/main" id="{5891272A-E110-4297-1EA1-0C73EDDA1C22}"/>
              </a:ext>
            </a:extLst>
          </p:cNvPr>
          <p:cNvSpPr txBox="1">
            <a:spLocks/>
          </p:cNvSpPr>
          <p:nvPr/>
        </p:nvSpPr>
        <p:spPr>
          <a:xfrm>
            <a:off x="4437279" y="2206437"/>
            <a:ext cx="2428095" cy="477217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Success Rate to be 99%</a:t>
            </a:r>
          </a:p>
        </p:txBody>
      </p:sp>
      <p:sp>
        <p:nvSpPr>
          <p:cNvPr id="41" name="Google Shape;144;p22">
            <a:extLst>
              <a:ext uri="{FF2B5EF4-FFF2-40B4-BE49-F238E27FC236}">
                <a16:creationId xmlns:a16="http://schemas.microsoft.com/office/drawing/2014/main" id="{3F26155E-E1B4-85C4-9A9B-B7B2F62A5AAE}"/>
              </a:ext>
            </a:extLst>
          </p:cNvPr>
          <p:cNvSpPr txBox="1">
            <a:spLocks/>
          </p:cNvSpPr>
          <p:nvPr/>
        </p:nvSpPr>
        <p:spPr>
          <a:xfrm>
            <a:off x="3774296" y="4083950"/>
            <a:ext cx="4953928" cy="892987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Important Note:</a:t>
            </a:r>
          </a:p>
          <a:p>
            <a:r>
              <a:rPr lang="en-US" sz="1200" b="0" dirty="0">
                <a:solidFill>
                  <a:schemeClr val="accent3">
                    <a:lumMod val="75000"/>
                  </a:schemeClr>
                </a:solidFill>
              </a:rPr>
              <a:t>The most important thing about SLO is to be simple and easy measurable and should use the most important metric always.</a:t>
            </a:r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8E794A40-B773-399F-E54C-EF4850542876}"/>
              </a:ext>
            </a:extLst>
          </p:cNvPr>
          <p:cNvSpPr/>
          <p:nvPr/>
        </p:nvSpPr>
        <p:spPr>
          <a:xfrm>
            <a:off x="673718" y="2074382"/>
            <a:ext cx="1112522" cy="890307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BB27932A-B9A0-7CDC-83FB-CA98C8A66146}"/>
              </a:ext>
            </a:extLst>
          </p:cNvPr>
          <p:cNvSpPr/>
          <p:nvPr/>
        </p:nvSpPr>
        <p:spPr>
          <a:xfrm>
            <a:off x="2057801" y="2069569"/>
            <a:ext cx="1112522" cy="890307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E1153507-487C-1F03-357A-49C1251EA01E}"/>
              </a:ext>
            </a:extLst>
          </p:cNvPr>
          <p:cNvSpPr/>
          <p:nvPr/>
        </p:nvSpPr>
        <p:spPr>
          <a:xfrm>
            <a:off x="673718" y="3198456"/>
            <a:ext cx="1112522" cy="890307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6711C621-CEC3-DA72-7BDD-AF1E008714B8}"/>
              </a:ext>
            </a:extLst>
          </p:cNvPr>
          <p:cNvSpPr/>
          <p:nvPr/>
        </p:nvSpPr>
        <p:spPr>
          <a:xfrm>
            <a:off x="2057801" y="3193643"/>
            <a:ext cx="1112522" cy="890307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Alternate Process 43">
            <a:extLst>
              <a:ext uri="{FF2B5EF4-FFF2-40B4-BE49-F238E27FC236}">
                <a16:creationId xmlns:a16="http://schemas.microsoft.com/office/drawing/2014/main" id="{3F7D60D4-9BF3-0DD7-799C-B6F60CFBC4FE}"/>
              </a:ext>
            </a:extLst>
          </p:cNvPr>
          <p:cNvSpPr/>
          <p:nvPr/>
        </p:nvSpPr>
        <p:spPr>
          <a:xfrm>
            <a:off x="4179323" y="1614948"/>
            <a:ext cx="4143875" cy="2286454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Google Shape;144;p22">
            <a:extLst>
              <a:ext uri="{FF2B5EF4-FFF2-40B4-BE49-F238E27FC236}">
                <a16:creationId xmlns:a16="http://schemas.microsoft.com/office/drawing/2014/main" id="{608E5960-9925-07E6-061E-6ECEA63875FB}"/>
              </a:ext>
            </a:extLst>
          </p:cNvPr>
          <p:cNvSpPr txBox="1">
            <a:spLocks/>
          </p:cNvSpPr>
          <p:nvPr/>
        </p:nvSpPr>
        <p:spPr>
          <a:xfrm>
            <a:off x="5571756" y="1597406"/>
            <a:ext cx="1565024" cy="427710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Promise (SLO)</a:t>
            </a:r>
          </a:p>
          <a:p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6" name="Google Shape;144;p22">
            <a:extLst>
              <a:ext uri="{FF2B5EF4-FFF2-40B4-BE49-F238E27FC236}">
                <a16:creationId xmlns:a16="http://schemas.microsoft.com/office/drawing/2014/main" id="{917D16FE-EB76-48D6-A37D-E177158B9C1D}"/>
              </a:ext>
            </a:extLst>
          </p:cNvPr>
          <p:cNvSpPr txBox="1">
            <a:spLocks/>
          </p:cNvSpPr>
          <p:nvPr/>
        </p:nvSpPr>
        <p:spPr>
          <a:xfrm>
            <a:off x="840178" y="2042202"/>
            <a:ext cx="1117899" cy="427710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Promise (SLO)</a:t>
            </a:r>
          </a:p>
          <a:p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7" name="Google Shape;144;p22">
            <a:extLst>
              <a:ext uri="{FF2B5EF4-FFF2-40B4-BE49-F238E27FC236}">
                <a16:creationId xmlns:a16="http://schemas.microsoft.com/office/drawing/2014/main" id="{A0984F1F-59DB-B11F-795E-A2115EE3AA55}"/>
              </a:ext>
            </a:extLst>
          </p:cNvPr>
          <p:cNvSpPr txBox="1">
            <a:spLocks/>
          </p:cNvSpPr>
          <p:nvPr/>
        </p:nvSpPr>
        <p:spPr>
          <a:xfrm>
            <a:off x="2218789" y="2042202"/>
            <a:ext cx="1117899" cy="427710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Promise (SLO)</a:t>
            </a:r>
          </a:p>
          <a:p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8" name="Google Shape;144;p22">
            <a:extLst>
              <a:ext uri="{FF2B5EF4-FFF2-40B4-BE49-F238E27FC236}">
                <a16:creationId xmlns:a16="http://schemas.microsoft.com/office/drawing/2014/main" id="{3041EB2D-3D72-1B95-02BB-F84CBCB3EA4E}"/>
              </a:ext>
            </a:extLst>
          </p:cNvPr>
          <p:cNvSpPr txBox="1">
            <a:spLocks/>
          </p:cNvSpPr>
          <p:nvPr/>
        </p:nvSpPr>
        <p:spPr>
          <a:xfrm>
            <a:off x="857737" y="3171129"/>
            <a:ext cx="1117899" cy="427710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Promise (SLO)</a:t>
            </a:r>
          </a:p>
          <a:p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9" name="Google Shape;144;p22">
            <a:extLst>
              <a:ext uri="{FF2B5EF4-FFF2-40B4-BE49-F238E27FC236}">
                <a16:creationId xmlns:a16="http://schemas.microsoft.com/office/drawing/2014/main" id="{60828555-E4C0-DE64-852D-6EB6CD2051D7}"/>
              </a:ext>
            </a:extLst>
          </p:cNvPr>
          <p:cNvSpPr txBox="1">
            <a:spLocks/>
          </p:cNvSpPr>
          <p:nvPr/>
        </p:nvSpPr>
        <p:spPr>
          <a:xfrm>
            <a:off x="2212074" y="3168089"/>
            <a:ext cx="1117899" cy="427710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Promise (SLO)</a:t>
            </a:r>
          </a:p>
          <a:p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1" name="Google Shape;144;p22">
            <a:extLst>
              <a:ext uri="{FF2B5EF4-FFF2-40B4-BE49-F238E27FC236}">
                <a16:creationId xmlns:a16="http://schemas.microsoft.com/office/drawing/2014/main" id="{20308B93-C270-D2D3-D74A-DD8C7E97DFAD}"/>
              </a:ext>
            </a:extLst>
          </p:cNvPr>
          <p:cNvSpPr txBox="1">
            <a:spLocks/>
          </p:cNvSpPr>
          <p:nvPr/>
        </p:nvSpPr>
        <p:spPr>
          <a:xfrm>
            <a:off x="5327711" y="1811261"/>
            <a:ext cx="2428095" cy="477217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dirty="0">
                <a:solidFill>
                  <a:srgbClr val="00B050"/>
                </a:solidFill>
              </a:rPr>
              <a:t>Success Rate to be 99.50%</a:t>
            </a:r>
          </a:p>
        </p:txBody>
      </p:sp>
      <p:sp>
        <p:nvSpPr>
          <p:cNvPr id="61" name="Google Shape;144;p22">
            <a:extLst>
              <a:ext uri="{FF2B5EF4-FFF2-40B4-BE49-F238E27FC236}">
                <a16:creationId xmlns:a16="http://schemas.microsoft.com/office/drawing/2014/main" id="{A44D24A5-E5F1-41F6-2243-0BC900F54FD7}"/>
              </a:ext>
            </a:extLst>
          </p:cNvPr>
          <p:cNvSpPr txBox="1">
            <a:spLocks/>
          </p:cNvSpPr>
          <p:nvPr/>
        </p:nvSpPr>
        <p:spPr>
          <a:xfrm>
            <a:off x="4554135" y="2398395"/>
            <a:ext cx="3824454" cy="1088437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b="0" dirty="0">
                <a:solidFill>
                  <a:schemeClr val="accent3">
                    <a:lumMod val="75000"/>
                  </a:schemeClr>
                </a:solidFill>
              </a:rPr>
              <a:t>SLO defines the promise:</a:t>
            </a:r>
          </a:p>
          <a:p>
            <a:r>
              <a:rPr lang="en-US" sz="1200" b="0" dirty="0">
                <a:solidFill>
                  <a:schemeClr val="accent3">
                    <a:lumMod val="75000"/>
                  </a:schemeClr>
                </a:solidFill>
              </a:rPr>
              <a:t>- what kind of metrics we will use to measure this</a:t>
            </a:r>
          </a:p>
          <a:p>
            <a:r>
              <a:rPr lang="en-US" sz="1200" b="0" dirty="0">
                <a:solidFill>
                  <a:schemeClr val="accent3">
                    <a:lumMod val="75000"/>
                  </a:schemeClr>
                </a:solidFill>
              </a:rPr>
              <a:t>- what is the customer expectation</a:t>
            </a:r>
          </a:p>
          <a:p>
            <a:r>
              <a:rPr lang="en-US" sz="1200" b="0" dirty="0">
                <a:solidFill>
                  <a:schemeClr val="accent3">
                    <a:lumMod val="75000"/>
                  </a:schemeClr>
                </a:solidFill>
              </a:rPr>
              <a:t>- what IT/DevOps should hit to cover this promise</a:t>
            </a:r>
          </a:p>
        </p:txBody>
      </p:sp>
    </p:spTree>
    <p:extLst>
      <p:ext uri="{BB962C8B-B14F-4D97-AF65-F5344CB8AC3E}">
        <p14:creationId xmlns:p14="http://schemas.microsoft.com/office/powerpoint/2010/main" val="33303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  <p:bldP spid="2" grpId="0" animBg="1"/>
      <p:bldP spid="4" grpId="0"/>
      <p:bldP spid="41" grpId="0"/>
      <p:bldP spid="21" grpId="0" animBg="1"/>
      <p:bldP spid="27" grpId="0" animBg="1"/>
      <p:bldP spid="32" grpId="0" animBg="1"/>
      <p:bldP spid="42" grpId="0" animBg="1"/>
      <p:bldP spid="44" grpId="0" animBg="1"/>
      <p:bldP spid="45" grpId="0"/>
      <p:bldP spid="46" grpId="0"/>
      <p:bldP spid="47" grpId="0"/>
      <p:bldP spid="48" grpId="0"/>
      <p:bldP spid="49" grpId="0"/>
      <p:bldP spid="51" grpId="0"/>
      <p:bldP spid="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92ED6026-5531-4186-A52A-CB0E1CD80547}"/>
              </a:ext>
            </a:extLst>
          </p:cNvPr>
          <p:cNvSpPr txBox="1">
            <a:spLocks/>
          </p:cNvSpPr>
          <p:nvPr/>
        </p:nvSpPr>
        <p:spPr>
          <a:xfrm>
            <a:off x="348570" y="323654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400" dirty="0"/>
              <a:t>What is SLI?</a:t>
            </a:r>
          </a:p>
        </p:txBody>
      </p:sp>
      <p:sp>
        <p:nvSpPr>
          <p:cNvPr id="16" name="Google Shape;144;p22">
            <a:extLst>
              <a:ext uri="{FF2B5EF4-FFF2-40B4-BE49-F238E27FC236}">
                <a16:creationId xmlns:a16="http://schemas.microsoft.com/office/drawing/2014/main" id="{091B81F7-8F70-E7E1-1243-9B51B64D92E7}"/>
              </a:ext>
            </a:extLst>
          </p:cNvPr>
          <p:cNvSpPr txBox="1">
            <a:spLocks/>
          </p:cNvSpPr>
          <p:nvPr/>
        </p:nvSpPr>
        <p:spPr>
          <a:xfrm>
            <a:off x="390040" y="818867"/>
            <a:ext cx="8665470" cy="514806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b="0" dirty="0">
                <a:solidFill>
                  <a:schemeClr val="accent3">
                    <a:lumMod val="75000"/>
                  </a:schemeClr>
                </a:solidFill>
              </a:rPr>
              <a:t>SLI (service level indicator) measures compliance with an SLO (service level objective).</a:t>
            </a:r>
          </a:p>
          <a:p>
            <a:r>
              <a:rPr lang="en-US" sz="1200" b="0" dirty="0">
                <a:solidFill>
                  <a:schemeClr val="accent3">
                    <a:lumMod val="75000"/>
                  </a:schemeClr>
                </a:solidFill>
              </a:rPr>
              <a:t>SLI is the real numbers of the performance.</a:t>
            </a:r>
          </a:p>
        </p:txBody>
      </p:sp>
      <p:sp>
        <p:nvSpPr>
          <p:cNvPr id="2" name="Rectangle: Folded Corner 1">
            <a:extLst>
              <a:ext uri="{FF2B5EF4-FFF2-40B4-BE49-F238E27FC236}">
                <a16:creationId xmlns:a16="http://schemas.microsoft.com/office/drawing/2014/main" id="{30F9173C-C979-289E-A654-15CE3FA9B67D}"/>
              </a:ext>
            </a:extLst>
          </p:cNvPr>
          <p:cNvSpPr/>
          <p:nvPr/>
        </p:nvSpPr>
        <p:spPr>
          <a:xfrm>
            <a:off x="538317" y="1614948"/>
            <a:ext cx="2750574" cy="3204898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144;p22">
            <a:extLst>
              <a:ext uri="{FF2B5EF4-FFF2-40B4-BE49-F238E27FC236}">
                <a16:creationId xmlns:a16="http://schemas.microsoft.com/office/drawing/2014/main" id="{9477E375-F5B0-1411-B057-079231708955}"/>
              </a:ext>
            </a:extLst>
          </p:cNvPr>
          <p:cNvSpPr txBox="1">
            <a:spLocks/>
          </p:cNvSpPr>
          <p:nvPr/>
        </p:nvSpPr>
        <p:spPr>
          <a:xfrm>
            <a:off x="1359546" y="1614720"/>
            <a:ext cx="1705056" cy="427710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SLA Contract</a:t>
            </a:r>
          </a:p>
          <a:p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80EC7BE-DD6D-7821-723E-BDB53D6F7081}"/>
              </a:ext>
            </a:extLst>
          </p:cNvPr>
          <p:cNvCxnSpPr/>
          <p:nvPr/>
        </p:nvCxnSpPr>
        <p:spPr>
          <a:xfrm>
            <a:off x="3095317" y="2566882"/>
            <a:ext cx="10840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Google Shape;144;p22">
            <a:extLst>
              <a:ext uri="{FF2B5EF4-FFF2-40B4-BE49-F238E27FC236}">
                <a16:creationId xmlns:a16="http://schemas.microsoft.com/office/drawing/2014/main" id="{5891272A-E110-4297-1EA1-0C73EDDA1C22}"/>
              </a:ext>
            </a:extLst>
          </p:cNvPr>
          <p:cNvSpPr txBox="1">
            <a:spLocks/>
          </p:cNvSpPr>
          <p:nvPr/>
        </p:nvSpPr>
        <p:spPr>
          <a:xfrm>
            <a:off x="4437279" y="2206437"/>
            <a:ext cx="2428095" cy="477217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Success Rate to be 99%</a:t>
            </a:r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8E794A40-B773-399F-E54C-EF4850542876}"/>
              </a:ext>
            </a:extLst>
          </p:cNvPr>
          <p:cNvSpPr/>
          <p:nvPr/>
        </p:nvSpPr>
        <p:spPr>
          <a:xfrm>
            <a:off x="673718" y="2074382"/>
            <a:ext cx="1112522" cy="890307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BB27932A-B9A0-7CDC-83FB-CA98C8A66146}"/>
              </a:ext>
            </a:extLst>
          </p:cNvPr>
          <p:cNvSpPr/>
          <p:nvPr/>
        </p:nvSpPr>
        <p:spPr>
          <a:xfrm>
            <a:off x="2057801" y="2069569"/>
            <a:ext cx="1112522" cy="890307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E1153507-487C-1F03-357A-49C1251EA01E}"/>
              </a:ext>
            </a:extLst>
          </p:cNvPr>
          <p:cNvSpPr/>
          <p:nvPr/>
        </p:nvSpPr>
        <p:spPr>
          <a:xfrm>
            <a:off x="673718" y="3198456"/>
            <a:ext cx="1112522" cy="890307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6711C621-CEC3-DA72-7BDD-AF1E008714B8}"/>
              </a:ext>
            </a:extLst>
          </p:cNvPr>
          <p:cNvSpPr/>
          <p:nvPr/>
        </p:nvSpPr>
        <p:spPr>
          <a:xfrm>
            <a:off x="2057801" y="3193643"/>
            <a:ext cx="1112522" cy="890307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Alternate Process 43">
            <a:extLst>
              <a:ext uri="{FF2B5EF4-FFF2-40B4-BE49-F238E27FC236}">
                <a16:creationId xmlns:a16="http://schemas.microsoft.com/office/drawing/2014/main" id="{3F7D60D4-9BF3-0DD7-799C-B6F60CFBC4FE}"/>
              </a:ext>
            </a:extLst>
          </p:cNvPr>
          <p:cNvSpPr/>
          <p:nvPr/>
        </p:nvSpPr>
        <p:spPr>
          <a:xfrm>
            <a:off x="4179323" y="1614948"/>
            <a:ext cx="4143875" cy="1797325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Google Shape;144;p22">
            <a:extLst>
              <a:ext uri="{FF2B5EF4-FFF2-40B4-BE49-F238E27FC236}">
                <a16:creationId xmlns:a16="http://schemas.microsoft.com/office/drawing/2014/main" id="{608E5960-9925-07E6-061E-6ECEA63875FB}"/>
              </a:ext>
            </a:extLst>
          </p:cNvPr>
          <p:cNvSpPr txBox="1">
            <a:spLocks/>
          </p:cNvSpPr>
          <p:nvPr/>
        </p:nvSpPr>
        <p:spPr>
          <a:xfrm>
            <a:off x="5571756" y="1597406"/>
            <a:ext cx="1565024" cy="427710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Promise (SLO)</a:t>
            </a:r>
          </a:p>
          <a:p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6" name="Google Shape;144;p22">
            <a:extLst>
              <a:ext uri="{FF2B5EF4-FFF2-40B4-BE49-F238E27FC236}">
                <a16:creationId xmlns:a16="http://schemas.microsoft.com/office/drawing/2014/main" id="{917D16FE-EB76-48D6-A37D-E177158B9C1D}"/>
              </a:ext>
            </a:extLst>
          </p:cNvPr>
          <p:cNvSpPr txBox="1">
            <a:spLocks/>
          </p:cNvSpPr>
          <p:nvPr/>
        </p:nvSpPr>
        <p:spPr>
          <a:xfrm>
            <a:off x="840178" y="2042202"/>
            <a:ext cx="1117899" cy="427710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Promise (SLO)</a:t>
            </a:r>
          </a:p>
          <a:p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7" name="Google Shape;144;p22">
            <a:extLst>
              <a:ext uri="{FF2B5EF4-FFF2-40B4-BE49-F238E27FC236}">
                <a16:creationId xmlns:a16="http://schemas.microsoft.com/office/drawing/2014/main" id="{A0984F1F-59DB-B11F-795E-A2115EE3AA55}"/>
              </a:ext>
            </a:extLst>
          </p:cNvPr>
          <p:cNvSpPr txBox="1">
            <a:spLocks/>
          </p:cNvSpPr>
          <p:nvPr/>
        </p:nvSpPr>
        <p:spPr>
          <a:xfrm>
            <a:off x="2218789" y="2042202"/>
            <a:ext cx="1117899" cy="427710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Promise (SLO)</a:t>
            </a:r>
          </a:p>
          <a:p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8" name="Google Shape;144;p22">
            <a:extLst>
              <a:ext uri="{FF2B5EF4-FFF2-40B4-BE49-F238E27FC236}">
                <a16:creationId xmlns:a16="http://schemas.microsoft.com/office/drawing/2014/main" id="{3041EB2D-3D72-1B95-02BB-F84CBCB3EA4E}"/>
              </a:ext>
            </a:extLst>
          </p:cNvPr>
          <p:cNvSpPr txBox="1">
            <a:spLocks/>
          </p:cNvSpPr>
          <p:nvPr/>
        </p:nvSpPr>
        <p:spPr>
          <a:xfrm>
            <a:off x="857737" y="3171129"/>
            <a:ext cx="1117899" cy="427710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Promise (SLO)</a:t>
            </a:r>
          </a:p>
          <a:p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9" name="Google Shape;144;p22">
            <a:extLst>
              <a:ext uri="{FF2B5EF4-FFF2-40B4-BE49-F238E27FC236}">
                <a16:creationId xmlns:a16="http://schemas.microsoft.com/office/drawing/2014/main" id="{60828555-E4C0-DE64-852D-6EB6CD2051D7}"/>
              </a:ext>
            </a:extLst>
          </p:cNvPr>
          <p:cNvSpPr txBox="1">
            <a:spLocks/>
          </p:cNvSpPr>
          <p:nvPr/>
        </p:nvSpPr>
        <p:spPr>
          <a:xfrm>
            <a:off x="2212074" y="3168089"/>
            <a:ext cx="1117899" cy="427710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Promise (SLO)</a:t>
            </a:r>
          </a:p>
          <a:p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1" name="Google Shape;144;p22">
            <a:extLst>
              <a:ext uri="{FF2B5EF4-FFF2-40B4-BE49-F238E27FC236}">
                <a16:creationId xmlns:a16="http://schemas.microsoft.com/office/drawing/2014/main" id="{20308B93-C270-D2D3-D74A-DD8C7E97DFAD}"/>
              </a:ext>
            </a:extLst>
          </p:cNvPr>
          <p:cNvSpPr txBox="1">
            <a:spLocks/>
          </p:cNvSpPr>
          <p:nvPr/>
        </p:nvSpPr>
        <p:spPr>
          <a:xfrm>
            <a:off x="5327711" y="1811261"/>
            <a:ext cx="2428095" cy="477217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dirty="0">
                <a:solidFill>
                  <a:srgbClr val="00B050"/>
                </a:solidFill>
              </a:rPr>
              <a:t>Success Rate to be 99.50%</a:t>
            </a:r>
          </a:p>
        </p:txBody>
      </p:sp>
      <p:sp>
        <p:nvSpPr>
          <p:cNvPr id="61" name="Google Shape;144;p22">
            <a:extLst>
              <a:ext uri="{FF2B5EF4-FFF2-40B4-BE49-F238E27FC236}">
                <a16:creationId xmlns:a16="http://schemas.microsoft.com/office/drawing/2014/main" id="{A44D24A5-E5F1-41F6-2243-0BC900F54FD7}"/>
              </a:ext>
            </a:extLst>
          </p:cNvPr>
          <p:cNvSpPr txBox="1">
            <a:spLocks/>
          </p:cNvSpPr>
          <p:nvPr/>
        </p:nvSpPr>
        <p:spPr>
          <a:xfrm>
            <a:off x="4557658" y="2148023"/>
            <a:ext cx="3824454" cy="1088437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b="0" dirty="0">
                <a:solidFill>
                  <a:schemeClr val="accent3">
                    <a:lumMod val="75000"/>
                  </a:schemeClr>
                </a:solidFill>
              </a:rPr>
              <a:t>SLO defines the promise:</a:t>
            </a:r>
          </a:p>
          <a:p>
            <a:r>
              <a:rPr lang="en-US" sz="1200" b="0" dirty="0">
                <a:solidFill>
                  <a:schemeClr val="accent3">
                    <a:lumMod val="75000"/>
                  </a:schemeClr>
                </a:solidFill>
              </a:rPr>
              <a:t>- what kind of metrics we will use to measure this</a:t>
            </a:r>
          </a:p>
          <a:p>
            <a:r>
              <a:rPr lang="en-US" sz="1200" b="0" dirty="0">
                <a:solidFill>
                  <a:schemeClr val="accent3">
                    <a:lumMod val="75000"/>
                  </a:schemeClr>
                </a:solidFill>
              </a:rPr>
              <a:t>- what is the customer expectation</a:t>
            </a:r>
          </a:p>
          <a:p>
            <a:r>
              <a:rPr lang="en-US" sz="1200" b="0" dirty="0">
                <a:solidFill>
                  <a:schemeClr val="accent3">
                    <a:lumMod val="75000"/>
                  </a:schemeClr>
                </a:solidFill>
              </a:rPr>
              <a:t>- what IT/DevOps should hit to cover this promise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06E58A7-4248-B5A7-CF26-92EC5A14BD88}"/>
              </a:ext>
            </a:extLst>
          </p:cNvPr>
          <p:cNvCxnSpPr>
            <a:cxnSpLocks/>
          </p:cNvCxnSpPr>
          <p:nvPr/>
        </p:nvCxnSpPr>
        <p:spPr>
          <a:xfrm>
            <a:off x="6203658" y="3412273"/>
            <a:ext cx="0" cy="394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19304EB1-167B-112F-732F-DA8856D8BEC3}"/>
              </a:ext>
            </a:extLst>
          </p:cNvPr>
          <p:cNvSpPr/>
          <p:nvPr/>
        </p:nvSpPr>
        <p:spPr>
          <a:xfrm>
            <a:off x="4737204" y="3827949"/>
            <a:ext cx="2932907" cy="1167960"/>
          </a:xfrm>
          <a:prstGeom prst="flowChartTermina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SLI is the actual measured value using the SLO metrics and the real value for example is 99.90%</a:t>
            </a:r>
          </a:p>
        </p:txBody>
      </p:sp>
      <p:sp>
        <p:nvSpPr>
          <p:cNvPr id="9" name="Google Shape;144;p22">
            <a:extLst>
              <a:ext uri="{FF2B5EF4-FFF2-40B4-BE49-F238E27FC236}">
                <a16:creationId xmlns:a16="http://schemas.microsoft.com/office/drawing/2014/main" id="{CC098E0F-8678-1B2D-1890-3901D0626E32}"/>
              </a:ext>
            </a:extLst>
          </p:cNvPr>
          <p:cNvSpPr txBox="1">
            <a:spLocks/>
          </p:cNvSpPr>
          <p:nvPr/>
        </p:nvSpPr>
        <p:spPr>
          <a:xfrm>
            <a:off x="6015878" y="3798849"/>
            <a:ext cx="1565024" cy="427710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SLI</a:t>
            </a:r>
          </a:p>
          <a:p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31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  <p:bldP spid="2" grpId="0" animBg="1"/>
      <p:bldP spid="4" grpId="0"/>
      <p:bldP spid="21" grpId="0" animBg="1"/>
      <p:bldP spid="27" grpId="0" animBg="1"/>
      <p:bldP spid="32" grpId="0" animBg="1"/>
      <p:bldP spid="42" grpId="0" animBg="1"/>
      <p:bldP spid="44" grpId="0" animBg="1"/>
      <p:bldP spid="45" grpId="0"/>
      <p:bldP spid="46" grpId="0"/>
      <p:bldP spid="47" grpId="0"/>
      <p:bldP spid="48" grpId="0"/>
      <p:bldP spid="49" grpId="0"/>
      <p:bldP spid="51" grpId="0"/>
      <p:bldP spid="61" grpId="0"/>
      <p:bldP spid="8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92ED6026-5531-4186-A52A-CB0E1CD80547}"/>
              </a:ext>
            </a:extLst>
          </p:cNvPr>
          <p:cNvSpPr txBox="1">
            <a:spLocks/>
          </p:cNvSpPr>
          <p:nvPr/>
        </p:nvSpPr>
        <p:spPr>
          <a:xfrm>
            <a:off x="348570" y="323654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400" dirty="0"/>
              <a:t>What is an Error Budget </a:t>
            </a:r>
          </a:p>
        </p:txBody>
      </p:sp>
      <p:sp>
        <p:nvSpPr>
          <p:cNvPr id="16" name="Google Shape;144;p22">
            <a:extLst>
              <a:ext uri="{FF2B5EF4-FFF2-40B4-BE49-F238E27FC236}">
                <a16:creationId xmlns:a16="http://schemas.microsoft.com/office/drawing/2014/main" id="{091B81F7-8F70-E7E1-1243-9B51B64D92E7}"/>
              </a:ext>
            </a:extLst>
          </p:cNvPr>
          <p:cNvSpPr txBox="1">
            <a:spLocks/>
          </p:cNvSpPr>
          <p:nvPr/>
        </p:nvSpPr>
        <p:spPr>
          <a:xfrm>
            <a:off x="390040" y="818866"/>
            <a:ext cx="8665470" cy="2109027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b="0" dirty="0">
                <a:solidFill>
                  <a:schemeClr val="accent3">
                    <a:lumMod val="75000"/>
                  </a:schemeClr>
                </a:solidFill>
              </a:rPr>
              <a:t>This is the allowance value before the SLO violations.</a:t>
            </a:r>
          </a:p>
          <a:p>
            <a:r>
              <a:rPr lang="en-US" sz="1200" b="0" dirty="0">
                <a:solidFill>
                  <a:schemeClr val="accent3">
                    <a:lumMod val="75000"/>
                  </a:schemeClr>
                </a:solidFill>
              </a:rPr>
              <a:t>An error budget is 1 minus the SLO of the service. </a:t>
            </a:r>
          </a:p>
          <a:p>
            <a:endParaRPr lang="en-US" sz="1200" b="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Example</a:t>
            </a:r>
            <a:r>
              <a:rPr lang="en-US" sz="1200" b="0" dirty="0">
                <a:solidFill>
                  <a:schemeClr val="accent3">
                    <a:lumMod val="75000"/>
                  </a:schemeClr>
                </a:solidFill>
              </a:rPr>
              <a:t>:</a:t>
            </a:r>
          </a:p>
          <a:p>
            <a:r>
              <a:rPr lang="en-US" sz="1200" b="0" dirty="0">
                <a:solidFill>
                  <a:schemeClr val="accent3">
                    <a:lumMod val="75000"/>
                  </a:schemeClr>
                </a:solidFill>
              </a:rPr>
              <a:t>We define 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SLO</a:t>
            </a:r>
            <a:r>
              <a:rPr lang="en-US" sz="1200" b="0" dirty="0">
                <a:solidFill>
                  <a:schemeClr val="accent3">
                    <a:lumMod val="75000"/>
                  </a:schemeClr>
                </a:solidFill>
              </a:rPr>
              <a:t> for success rate to be </a:t>
            </a:r>
            <a:r>
              <a:rPr lang="en-US" sz="1200" dirty="0">
                <a:solidFill>
                  <a:srgbClr val="00B050"/>
                </a:solidFill>
              </a:rPr>
              <a:t>99.90%</a:t>
            </a:r>
          </a:p>
          <a:p>
            <a:r>
              <a:rPr lang="en-US" sz="1200" b="0" dirty="0">
                <a:solidFill>
                  <a:schemeClr val="accent3">
                    <a:lumMod val="75000"/>
                  </a:schemeClr>
                </a:solidFill>
              </a:rPr>
              <a:t>This means that our 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Error Budget </a:t>
            </a:r>
            <a:r>
              <a:rPr lang="en-US" sz="1200" b="0" dirty="0">
                <a:solidFill>
                  <a:schemeClr val="accent3">
                    <a:lumMod val="75000"/>
                  </a:schemeClr>
                </a:solidFill>
              </a:rPr>
              <a:t>is  100% - 99.90% = </a:t>
            </a:r>
            <a:r>
              <a:rPr lang="en-US" sz="1200" dirty="0">
                <a:solidFill>
                  <a:srgbClr val="FF0000"/>
                </a:solidFill>
              </a:rPr>
              <a:t>0.10%.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b="0" dirty="0">
                <a:solidFill>
                  <a:schemeClr val="accent3">
                    <a:lumMod val="75000"/>
                  </a:schemeClr>
                </a:solidFill>
              </a:rPr>
              <a:t>If our service receives 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1,000,000</a:t>
            </a:r>
            <a:r>
              <a:rPr lang="en-US" sz="1200" b="0" dirty="0">
                <a:solidFill>
                  <a:schemeClr val="accent3">
                    <a:lumMod val="75000"/>
                  </a:schemeClr>
                </a:solidFill>
              </a:rPr>
              <a:t> requests in a month.</a:t>
            </a:r>
          </a:p>
          <a:p>
            <a:r>
              <a:rPr lang="en-US" sz="1200" b="0" dirty="0">
                <a:solidFill>
                  <a:schemeClr val="accent3">
                    <a:lumMod val="75000"/>
                  </a:schemeClr>
                </a:solidFill>
              </a:rPr>
              <a:t>Error Budget requests </a:t>
            </a:r>
            <a:r>
              <a:rPr lang="en-US" sz="1200" b="0">
                <a:solidFill>
                  <a:schemeClr val="accent3">
                    <a:lumMod val="75000"/>
                  </a:schemeClr>
                </a:solidFill>
              </a:rPr>
              <a:t>is </a:t>
            </a:r>
            <a:r>
              <a:rPr lang="en-US" sz="1200">
                <a:solidFill>
                  <a:schemeClr val="accent3">
                    <a:lumMod val="75000"/>
                  </a:schemeClr>
                </a:solidFill>
              </a:rPr>
              <a:t>0.10%</a:t>
            </a:r>
            <a:r>
              <a:rPr lang="en-US" sz="1200" b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200" b="0" dirty="0">
                <a:solidFill>
                  <a:schemeClr val="accent3">
                    <a:lumMod val="75000"/>
                  </a:schemeClr>
                </a:solidFill>
              </a:rPr>
              <a:t>x 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1,000,000 requests = </a:t>
            </a:r>
            <a:r>
              <a:rPr lang="en-US" sz="1200" dirty="0">
                <a:solidFill>
                  <a:srgbClr val="FF0000"/>
                </a:solidFill>
              </a:rPr>
              <a:t>1,000 allowed error requests</a:t>
            </a:r>
            <a:endParaRPr lang="en-US" sz="1200" b="0" dirty="0">
              <a:solidFill>
                <a:srgbClr val="FF0000"/>
              </a:solidFill>
            </a:endParaRPr>
          </a:p>
          <a:p>
            <a:r>
              <a:rPr lang="en-US" sz="1200" b="0" dirty="0">
                <a:solidFill>
                  <a:schemeClr val="accent3">
                    <a:lumMod val="75000"/>
                  </a:schemeClr>
                </a:solidFill>
              </a:rPr>
              <a:t>This means that you can have </a:t>
            </a:r>
            <a:r>
              <a:rPr lang="en-US" sz="1200" b="0" dirty="0">
                <a:solidFill>
                  <a:srgbClr val="FF0000"/>
                </a:solidFill>
              </a:rPr>
              <a:t>1,000</a:t>
            </a:r>
            <a:r>
              <a:rPr lang="en-US" sz="1200" b="0" dirty="0">
                <a:solidFill>
                  <a:schemeClr val="accent3">
                    <a:lumMod val="75000"/>
                  </a:schemeClr>
                </a:solidFill>
              </a:rPr>
              <a:t> errors requests - and it is good, this is your error budget.</a:t>
            </a:r>
          </a:p>
          <a:p>
            <a:endParaRPr lang="en-US" sz="1200" b="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AE6F5D-3CD5-E4F4-0DD5-5285708E2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592" y="342660"/>
            <a:ext cx="457200" cy="457200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B576779C-67E7-54CC-7528-6523D75703DD}"/>
              </a:ext>
            </a:extLst>
          </p:cNvPr>
          <p:cNvSpPr txBox="1">
            <a:spLocks/>
          </p:cNvSpPr>
          <p:nvPr/>
        </p:nvSpPr>
        <p:spPr>
          <a:xfrm>
            <a:off x="311700" y="296590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400" dirty="0"/>
              <a:t>What is 6O% from the Error Budget? </a:t>
            </a:r>
          </a:p>
        </p:txBody>
      </p:sp>
      <p:sp>
        <p:nvSpPr>
          <p:cNvPr id="3" name="Google Shape;144;p22">
            <a:extLst>
              <a:ext uri="{FF2B5EF4-FFF2-40B4-BE49-F238E27FC236}">
                <a16:creationId xmlns:a16="http://schemas.microsoft.com/office/drawing/2014/main" id="{84C94AFA-1D89-96AC-1D1D-2C9E8C596FEF}"/>
              </a:ext>
            </a:extLst>
          </p:cNvPr>
          <p:cNvSpPr txBox="1">
            <a:spLocks/>
          </p:cNvSpPr>
          <p:nvPr/>
        </p:nvSpPr>
        <p:spPr>
          <a:xfrm>
            <a:off x="311700" y="3513054"/>
            <a:ext cx="8665470" cy="526756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b="0" dirty="0">
                <a:solidFill>
                  <a:schemeClr val="accent3">
                    <a:lumMod val="75000"/>
                  </a:schemeClr>
                </a:solidFill>
              </a:rPr>
              <a:t>60% from my Error Budget means 60% from 1,000 allowed error request which is 600 requests.</a:t>
            </a:r>
          </a:p>
        </p:txBody>
      </p:sp>
    </p:spTree>
    <p:extLst>
      <p:ext uri="{BB962C8B-B14F-4D97-AF65-F5344CB8AC3E}">
        <p14:creationId xmlns:p14="http://schemas.microsoft.com/office/powerpoint/2010/main" val="271508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1904</TotalTime>
  <Words>639</Words>
  <Application>Microsoft Office PowerPoint</Application>
  <PresentationFormat>On-screen Show (16:9)</PresentationFormat>
  <Paragraphs>85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Source Sans Pro</vt:lpstr>
      <vt:lpstr>Arial</vt:lpstr>
      <vt:lpstr>Raleway</vt:lpstr>
      <vt:lpstr>Plum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2.1 What is Datadog and why do we need it</dc:title>
  <cp:lastModifiedBy>Emin Salim</cp:lastModifiedBy>
  <cp:revision>259</cp:revision>
  <dcterms:modified xsi:type="dcterms:W3CDTF">2022-09-12T07:49:14Z</dcterms:modified>
</cp:coreProperties>
</file>