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3" r:id="rId2"/>
    <p:sldId id="256" r:id="rId3"/>
    <p:sldId id="271" r:id="rId4"/>
    <p:sldId id="272" r:id="rId5"/>
    <p:sldId id="273" r:id="rId6"/>
  </p:sldIdLst>
  <p:sldSz cx="9144000" cy="5143500" type="screen16x9"/>
  <p:notesSz cx="6858000" cy="9144000"/>
  <p:embeddedFontLst>
    <p:embeddedFont>
      <p:font typeface="Raleway" pitchFamily="2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3" autoAdjust="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scripting/install/installing-powershell-on-windows?view=powershell-7.2" TargetMode="External"/><Relationship Id="rId2" Type="http://schemas.openxmlformats.org/officeDocument/2006/relationships/hyperlink" Target="https://learn.microsoft.com/en-us/windows/terminal/instal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nodejs.org/en/download" TargetMode="External"/><Relationship Id="rId4" Type="http://schemas.openxmlformats.org/officeDocument/2006/relationships/hyperlink" Target="https://git-scm.com/download/w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docs/setup/window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swagger/" TargetMode="External"/><Relationship Id="rId2" Type="http://schemas.openxmlformats.org/officeDocument/2006/relationships/hyperlink" Target="https://github.com/em4o/BirdsWorld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ADBEAA-BBD9-36A1-C3CC-99A65CFD8C51}"/>
              </a:ext>
            </a:extLst>
          </p:cNvPr>
          <p:cNvSpPr/>
          <p:nvPr/>
        </p:nvSpPr>
        <p:spPr>
          <a:xfrm>
            <a:off x="0" y="661463"/>
            <a:ext cx="9144000" cy="542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29;p20">
            <a:extLst>
              <a:ext uri="{FF2B5EF4-FFF2-40B4-BE49-F238E27FC236}">
                <a16:creationId xmlns:a16="http://schemas.microsoft.com/office/drawing/2014/main" id="{2DAED1E7-BAC1-7C2A-3AA8-4D5E5BF2513B}"/>
              </a:ext>
            </a:extLst>
          </p:cNvPr>
          <p:cNvSpPr txBox="1">
            <a:spLocks/>
          </p:cNvSpPr>
          <p:nvPr/>
        </p:nvSpPr>
        <p:spPr>
          <a:xfrm>
            <a:off x="7200" y="621109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nn-NO" sz="2800" dirty="0"/>
              <a:t>NodeJS monitoring in Datadog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8F67BF1-01A2-6B52-5710-ED1E4036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6" y="1787031"/>
            <a:ext cx="3226826" cy="197391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B65AF77-EB9B-4DA7-29CF-3047B9B9D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450" y="1780373"/>
            <a:ext cx="2795264" cy="279526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F113016-9E7B-A839-EAF2-5DF7010D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3" y="3795590"/>
            <a:ext cx="2546818" cy="6864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EE01A1-CC6F-1E88-3023-7FDA2EB6FF06}"/>
              </a:ext>
            </a:extLst>
          </p:cNvPr>
          <p:cNvCxnSpPr/>
          <p:nvPr/>
        </p:nvCxnSpPr>
        <p:spPr>
          <a:xfrm>
            <a:off x="4122764" y="3233208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NodeJS with MongoDB Application Setup – Page 1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AED4FDF-02CB-3F27-9C29-C96BE919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46717"/>
              </p:ext>
            </p:extLst>
          </p:nvPr>
        </p:nvGraphicFramePr>
        <p:xfrm>
          <a:off x="437214" y="1088389"/>
          <a:ext cx="8362012" cy="325985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362012">
                  <a:extLst>
                    <a:ext uri="{9D8B030D-6E8A-4147-A177-3AD203B41FA5}">
                      <a16:colId xmlns:a16="http://schemas.microsoft.com/office/drawing/2014/main" val="1987292240"/>
                    </a:ext>
                  </a:extLst>
                </a:gridCol>
              </a:tblGrid>
              <a:tr h="380647">
                <a:tc>
                  <a:txBody>
                    <a:bodyPr/>
                    <a:lstStyle/>
                    <a:p>
                      <a:r>
                        <a:rPr lang="en-US" sz="1600" b="1" dirty="0"/>
                        <a:t>Prerequisites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6772"/>
                  </a:ext>
                </a:extLst>
              </a:tr>
              <a:tr h="54714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1. Command line tool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/>
                        <a:t>Terminal: </a:t>
                      </a:r>
                      <a:r>
                        <a:rPr lang="en-US" sz="1000" dirty="0">
                          <a:hlinkClick r:id="rId2"/>
                        </a:rPr>
                        <a:t>https://learn.microsoft.com/en-us/windows/terminal/install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/>
                        <a:t>Windows PowerShell: </a:t>
                      </a:r>
                      <a:r>
                        <a:rPr lang="en-US" sz="1000" dirty="0">
                          <a:hlinkClick r:id="rId3"/>
                        </a:rPr>
                        <a:t>https://learn.microsoft.com/en-us/powershell/scripting/install/installing-powershell-on-windows?view=powershell-7.2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dirty="0"/>
                        <a:t>Command Prompt</a:t>
                      </a:r>
                    </a:p>
                    <a:p>
                      <a:pPr marL="0" indent="0"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42422"/>
                  </a:ext>
                </a:extLst>
              </a:tr>
              <a:tr h="958970">
                <a:tc>
                  <a:txBody>
                    <a:bodyPr/>
                    <a:lstStyle/>
                    <a:p>
                      <a:r>
                        <a:rPr lang="en-US" sz="1200" dirty="0"/>
                        <a:t>2. Git installation</a:t>
                      </a:r>
                    </a:p>
                    <a:p>
                      <a:r>
                        <a:rPr lang="en-US" sz="1000" dirty="0"/>
                        <a:t>2.1 Download and install from this link: </a:t>
                      </a:r>
                      <a:r>
                        <a:rPr lang="en-US" sz="1000" dirty="0">
                          <a:hlinkClick r:id="rId4"/>
                        </a:rPr>
                        <a:t>https://git-scm.com/download/win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/>
                        <a:t>2.2 Check the installation</a:t>
                      </a:r>
                    </a:p>
                    <a:p>
                      <a:r>
                        <a:rPr lang="en-US" sz="1000" dirty="0"/>
                        <a:t>- open Terminal/Command Prompt and type "</a:t>
                      </a:r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git --version</a:t>
                      </a:r>
                      <a:r>
                        <a:rPr lang="en-US" sz="1000" dirty="0"/>
                        <a:t>"</a:t>
                      </a:r>
                    </a:p>
                    <a:p>
                      <a:r>
                        <a:rPr lang="en-US" sz="1000" dirty="0"/>
                        <a:t>If you see a version, then all is good.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01412"/>
                  </a:ext>
                </a:extLst>
              </a:tr>
              <a:tr h="958970">
                <a:tc>
                  <a:txBody>
                    <a:bodyPr/>
                    <a:lstStyle/>
                    <a:p>
                      <a:r>
                        <a:rPr lang="en-US" sz="1200" dirty="0"/>
                        <a:t>3. NodeJS installation</a:t>
                      </a:r>
                    </a:p>
                    <a:p>
                      <a:r>
                        <a:rPr lang="en-US" sz="1000" dirty="0"/>
                        <a:t>3.1 Download and install from this link: </a:t>
                      </a:r>
                      <a:r>
                        <a:rPr lang="en-US" sz="1000" dirty="0">
                          <a:hlinkClick r:id="rId5"/>
                        </a:rPr>
                        <a:t>https://nodejs.org/en/download</a:t>
                      </a:r>
                      <a:r>
                        <a:rPr lang="en-US" sz="1000" dirty="0"/>
                        <a:t> </a:t>
                      </a:r>
                    </a:p>
                    <a:p>
                      <a:r>
                        <a:rPr lang="en-US" sz="1000" dirty="0"/>
                        <a:t>Please download LTS version. It also installs NPM (node package manager).</a:t>
                      </a:r>
                    </a:p>
                    <a:p>
                      <a:r>
                        <a:rPr lang="en-US" sz="1000" dirty="0"/>
                        <a:t>3.2 Check the installation</a:t>
                      </a:r>
                    </a:p>
                    <a:p>
                      <a:r>
                        <a:rPr lang="en-US" sz="1000" dirty="0"/>
                        <a:t>- open Terminal/Command Prompt and type "</a:t>
                      </a:r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node --version</a:t>
                      </a:r>
                      <a:r>
                        <a:rPr lang="en-US" sz="1000" dirty="0"/>
                        <a:t>"</a:t>
                      </a:r>
                    </a:p>
                    <a:p>
                      <a:r>
                        <a:rPr lang="en-US" sz="1000" dirty="0"/>
                        <a:t>If you see a version, then all is good.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4800"/>
                  </a:ext>
                </a:extLst>
              </a:tr>
            </a:tbl>
          </a:graphicData>
        </a:graphic>
      </p:graphicFrame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2804F19-2648-D260-EB61-CD6BB4EC6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7936" y="4272197"/>
            <a:ext cx="1173641" cy="7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67060" y="16625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NodeJS with MongoDB Application Setup – Page 2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AED4FDF-02CB-3F27-9C29-C96BE919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07354"/>
              </p:ext>
            </p:extLst>
          </p:nvPr>
        </p:nvGraphicFramePr>
        <p:xfrm>
          <a:off x="416026" y="872102"/>
          <a:ext cx="8079105" cy="402218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79105">
                  <a:extLst>
                    <a:ext uri="{9D8B030D-6E8A-4147-A177-3AD203B41FA5}">
                      <a16:colId xmlns:a16="http://schemas.microsoft.com/office/drawing/2014/main" val="1987292240"/>
                    </a:ext>
                  </a:extLst>
                </a:gridCol>
              </a:tblGrid>
              <a:tr h="351143">
                <a:tc>
                  <a:txBody>
                    <a:bodyPr/>
                    <a:lstStyle/>
                    <a:p>
                      <a:r>
                        <a:rPr lang="en-US" sz="1600" b="1" dirty="0"/>
                        <a:t>Prerequisites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6772"/>
                  </a:ext>
                </a:extLst>
              </a:tr>
              <a:tr h="36710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4. MongoDB installation</a:t>
                      </a:r>
                    </a:p>
                    <a:p>
                      <a:pPr marL="0" indent="0">
                        <a:buNone/>
                      </a:pPr>
                      <a:endParaRPr lang="en-US" sz="1200" dirty="0"/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4.1 Download and install from this link: </a:t>
                      </a:r>
                      <a:r>
                        <a:rPr lang="en-US" sz="1000" dirty="0">
                          <a:hlinkClick r:id="rId2"/>
                        </a:rPr>
                        <a:t>https://www.mongodb.com/try/download/community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It also installs MongoDB Compass which we can launch after installation.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This is the UI which we use to interact with MongoDB.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Compass is like MS SQL Management Studio for the SQL Server.</a:t>
                      </a:r>
                    </a:p>
                    <a:p>
                      <a:pPr marL="0" indent="0">
                        <a:buNone/>
                      </a:pPr>
                      <a:endParaRPr lang="en-US" sz="1000" dirty="0"/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4.2 Additional Configuration - for adding MongoDB as Environment variable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- Copy the MongoDB installation path which is in "C:\Program Files\MongoDB\Server\6.0\bin"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(Please have on mind that this path could be differ depends on the version - for me it is 6.0)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- Then type in Windows search -&gt; "Edit system variables" and launch the pop-up window.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- Then click on "Environment Variables" button and it will bring a new pop-up with variables.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- Then in "System variables" section select "Path" variable and click on "Edit" button and it will list all values associated with the Path variable.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- Then please click "New" button and add the MongoDB path copied earlier as a last option.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- Then just click "OK“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We do all this so </a:t>
                      </a:r>
                      <a:r>
                        <a:rPr lang="en-US" sz="1000" dirty="0" err="1"/>
                        <a:t>mongodb</a:t>
                      </a:r>
                      <a:r>
                        <a:rPr lang="en-US" sz="1000" dirty="0"/>
                        <a:t> could become a recognizable command.</a:t>
                      </a:r>
                    </a:p>
                    <a:p>
                      <a:pPr marL="0" indent="0">
                        <a:buNone/>
                      </a:pPr>
                      <a:endParaRPr lang="en-US" sz="1000" dirty="0"/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4.3 Check the installation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- open Terminal/Command Prompt and type: "</a:t>
                      </a:r>
                      <a:r>
                        <a:rPr lang="en-US" sz="1000" dirty="0" err="1">
                          <a:solidFill>
                            <a:srgbClr val="00B050"/>
                          </a:solidFill>
                        </a:rPr>
                        <a:t>mongod</a:t>
                      </a:r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 --version</a:t>
                      </a:r>
                      <a:r>
                        <a:rPr lang="en-US" sz="1000" dirty="0"/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This is for the mongo database.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If you see a version, then all is good :)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42422"/>
                  </a:ext>
                </a:extLst>
              </a:tr>
            </a:tbl>
          </a:graphicData>
        </a:graphic>
      </p:graphicFrame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8EA6D35-1E1A-3AB5-86C5-79877AA2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85" y="4162053"/>
            <a:ext cx="1964305" cy="5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67060" y="16625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NodeJS with MongoDB Application Setup – Page 3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AED4FDF-02CB-3F27-9C29-C96BE919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3743"/>
              </p:ext>
            </p:extLst>
          </p:nvPr>
        </p:nvGraphicFramePr>
        <p:xfrm>
          <a:off x="416026" y="872102"/>
          <a:ext cx="7918505" cy="995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918505">
                  <a:extLst>
                    <a:ext uri="{9D8B030D-6E8A-4147-A177-3AD203B41FA5}">
                      <a16:colId xmlns:a16="http://schemas.microsoft.com/office/drawing/2014/main" val="1987292240"/>
                    </a:ext>
                  </a:extLst>
                </a:gridCol>
              </a:tblGrid>
              <a:tr h="259223">
                <a:tc>
                  <a:txBody>
                    <a:bodyPr/>
                    <a:lstStyle/>
                    <a:p>
                      <a:r>
                        <a:rPr lang="en-US" sz="1600" b="1" dirty="0"/>
                        <a:t>Prerequisites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6772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5. Visual Studio Code installation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5.1 Download and install from this link: </a:t>
                      </a:r>
                      <a:r>
                        <a:rPr lang="en-US" sz="1000" dirty="0">
                          <a:hlinkClick r:id="rId2"/>
                        </a:rPr>
                        <a:t>https://code.visualstudio.com/docs/setup/windows</a:t>
                      </a:r>
                      <a:r>
                        <a:rPr lang="en-US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42422"/>
                  </a:ext>
                </a:extLst>
              </a:tr>
            </a:tbl>
          </a:graphicData>
        </a:graphic>
      </p:graphicFrame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98786E5-CCD3-03A9-8EC8-4B1E01EC3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32" y="4334400"/>
            <a:ext cx="1528997" cy="7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67060" y="16625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NodeJS with MongoDB Application Setup – Page 4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AED4FDF-02CB-3F27-9C29-C96BE919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79262"/>
              </p:ext>
            </p:extLst>
          </p:nvPr>
        </p:nvGraphicFramePr>
        <p:xfrm>
          <a:off x="416026" y="872102"/>
          <a:ext cx="7918505" cy="312277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918505">
                  <a:extLst>
                    <a:ext uri="{9D8B030D-6E8A-4147-A177-3AD203B41FA5}">
                      <a16:colId xmlns:a16="http://schemas.microsoft.com/office/drawing/2014/main" val="1987292240"/>
                    </a:ext>
                  </a:extLst>
                </a:gridCol>
              </a:tblGrid>
              <a:tr h="426268">
                <a:tc>
                  <a:txBody>
                    <a:bodyPr/>
                    <a:lstStyle/>
                    <a:p>
                      <a:r>
                        <a:rPr lang="en-US" sz="1600" b="1" dirty="0"/>
                        <a:t>Setup 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</a:rPr>
                        <a:t>BirdsWorld</a:t>
                      </a:r>
                      <a:r>
                        <a:rPr lang="en-US" sz="1600" b="1" dirty="0"/>
                        <a:t> application locally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6772"/>
                  </a:ext>
                </a:extLst>
              </a:tr>
              <a:tr h="269650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/>
                        <a:t>6. NodeJS Project Setup</a:t>
                      </a:r>
                    </a:p>
                    <a:p>
                      <a:pPr marL="0" indent="0">
                        <a:buNone/>
                      </a:pPr>
                      <a:endParaRPr lang="en-US" sz="1200" dirty="0"/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6.1 Open Terminal or Command Prompt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Navigate to the folder where you want your project to be cloned.</a:t>
                      </a:r>
                    </a:p>
                    <a:p>
                      <a:pPr marL="0" indent="0">
                        <a:buNone/>
                      </a:pPr>
                      <a:endParaRPr lang="en-US" sz="1000" dirty="0"/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6.2 Clone Git Repository using the command below: "</a:t>
                      </a:r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git clone </a:t>
                      </a:r>
                      <a:r>
                        <a:rPr lang="en-US" sz="1000" dirty="0">
                          <a:solidFill>
                            <a:srgbClr val="00B050"/>
                          </a:solidFill>
                          <a:hlinkClick r:id="rId2"/>
                        </a:rPr>
                        <a:t>https://github.com/em4o/</a:t>
                      </a:r>
                      <a:r>
                        <a:rPr lang="en-US" sz="1000" dirty="0" err="1">
                          <a:solidFill>
                            <a:srgbClr val="00B050"/>
                          </a:solidFill>
                          <a:hlinkClick r:id="rId2"/>
                        </a:rPr>
                        <a:t>BirdsWorld.git</a:t>
                      </a:r>
                      <a:r>
                        <a:rPr lang="en-US" sz="1000" dirty="0"/>
                        <a:t>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Navigate to the folder where you clone the repository /</a:t>
                      </a:r>
                      <a:r>
                        <a:rPr lang="en-US" sz="1000" dirty="0" err="1"/>
                        <a:t>BirdsWorld</a:t>
                      </a:r>
                      <a:r>
                        <a:rPr lang="en-US" sz="1000" dirty="0"/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US" sz="1000" dirty="0"/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6.3 Open project folder using Visual Studio Code</a:t>
                      </a:r>
                    </a:p>
                    <a:p>
                      <a:pPr marL="0" indent="0">
                        <a:buNone/>
                      </a:pPr>
                      <a:endParaRPr lang="en-US" sz="1000" dirty="0"/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6.4 Install Packages using the command: "</a:t>
                      </a:r>
                      <a:r>
                        <a:rPr lang="en-US" sz="1000" dirty="0" err="1">
                          <a:solidFill>
                            <a:srgbClr val="00B050"/>
                          </a:solidFill>
                        </a:rPr>
                        <a:t>npm</a:t>
                      </a:r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 install</a:t>
                      </a:r>
                      <a:r>
                        <a:rPr lang="en-US" sz="1000" dirty="0"/>
                        <a:t>“</a:t>
                      </a:r>
                    </a:p>
                    <a:p>
                      <a:pPr marL="0" indent="0">
                        <a:buNone/>
                      </a:pPr>
                      <a:endParaRPr lang="en-US" sz="1000" dirty="0"/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6.5 Run the application using the command: "</a:t>
                      </a:r>
                      <a:r>
                        <a:rPr lang="en-US" sz="1000" dirty="0" err="1">
                          <a:solidFill>
                            <a:srgbClr val="00B050"/>
                          </a:solidFill>
                        </a:rPr>
                        <a:t>npm</a:t>
                      </a:r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 start</a:t>
                      </a:r>
                      <a:r>
                        <a:rPr lang="en-US" sz="1000" dirty="0"/>
                        <a:t>“</a:t>
                      </a:r>
                    </a:p>
                    <a:p>
                      <a:pPr marL="0" indent="0">
                        <a:buNone/>
                      </a:pPr>
                      <a:endParaRPr lang="en-US" sz="1000" dirty="0"/>
                    </a:p>
                    <a:p>
                      <a:pPr marL="0" indent="0">
                        <a:buNone/>
                      </a:pPr>
                      <a:r>
                        <a:rPr lang="en-US" sz="1000" dirty="0"/>
                        <a:t>6.6 Navigate to localhost and open your application: </a:t>
                      </a:r>
                      <a:r>
                        <a:rPr lang="en-US" sz="1000" dirty="0">
                          <a:hlinkClick r:id="rId3"/>
                        </a:rPr>
                        <a:t>http://localhost:3001/swagger/</a:t>
                      </a:r>
                      <a:r>
                        <a:rPr lang="en-US" sz="1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42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598</Words>
  <Application>Microsoft Office PowerPoint</Application>
  <PresentationFormat>On-screen Show (16:9)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Source Sans Pro</vt:lpstr>
      <vt:lpstr>Plum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331</cp:revision>
  <dcterms:modified xsi:type="dcterms:W3CDTF">2022-10-21T07:48:26Z</dcterms:modified>
</cp:coreProperties>
</file>